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5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6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7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4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6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17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18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9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20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660" r:id="rId2"/>
    <p:sldId id="701" r:id="rId3"/>
    <p:sldId id="702" r:id="rId4"/>
    <p:sldId id="695" r:id="rId5"/>
    <p:sldId id="696" r:id="rId6"/>
    <p:sldId id="697" r:id="rId7"/>
    <p:sldId id="672" r:id="rId8"/>
    <p:sldId id="662" r:id="rId9"/>
    <p:sldId id="664" r:id="rId10"/>
    <p:sldId id="698" r:id="rId11"/>
    <p:sldId id="690" r:id="rId12"/>
    <p:sldId id="691" r:id="rId13"/>
    <p:sldId id="703" r:id="rId14"/>
    <p:sldId id="710" r:id="rId15"/>
    <p:sldId id="706" r:id="rId16"/>
    <p:sldId id="718" r:id="rId17"/>
    <p:sldId id="719" r:id="rId18"/>
    <p:sldId id="722" r:id="rId19"/>
    <p:sldId id="725" r:id="rId20"/>
    <p:sldId id="720" r:id="rId21"/>
    <p:sldId id="711" r:id="rId22"/>
    <p:sldId id="717" r:id="rId23"/>
    <p:sldId id="689" r:id="rId24"/>
  </p:sldIdLst>
  <p:sldSz cx="9144000" cy="5143500" type="screen16x9"/>
  <p:notesSz cx="6735763" cy="98663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Nystad" initials="RN" lastIdx="1" clrIdx="0">
    <p:extLst>
      <p:ext uri="{19B8F6BF-5375-455C-9EA6-DF929625EA0E}">
        <p15:presenceInfo xmlns:p15="http://schemas.microsoft.com/office/powerpoint/2012/main" userId="S-1-5-21-790525478-1993962763-682003330-22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B00000"/>
    <a:srgbClr val="EEEFF1"/>
    <a:srgbClr val="898989"/>
    <a:srgbClr val="D9D9D9"/>
    <a:srgbClr val="BFBFBF"/>
    <a:srgbClr val="004990"/>
    <a:srgbClr val="3637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3" autoAdjust="0"/>
    <p:restoredTop sz="78474" autoAdjust="0"/>
  </p:normalViewPr>
  <p:slideViewPr>
    <p:cSldViewPr snapToGrid="0">
      <p:cViewPr>
        <p:scale>
          <a:sx n="102" d="100"/>
          <a:sy n="102" d="100"/>
        </p:scale>
        <p:origin x="-420" y="6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Downloads\AvgangBoliger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1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2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3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4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5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Downloads\AvgangBoliger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Downloads\Igangsatte%20(5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Desktop\AvgangBoliger%20(Autolagret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Desktop\AvgangBoliger%20(Autolagret)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AppData\Local\Microsoft\Windows\INetCache\Content.Outlook\UJHP5WDW\Tabeller_Sentral_Ikke_032019.ods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Desktop\Dokumenter\Preben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urann\Desktop\Dokumenter\Preben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'[AvgangBoliger (1).xlsx]AvgangBoliger'!$AI$5:$AI$22</c:f>
              <c:strCache>
                <c:ptCount val="18"/>
                <c:pt idx="0">
                  <c:v>Oslo</c:v>
                </c:pt>
                <c:pt idx="1">
                  <c:v>Telemark</c:v>
                </c:pt>
                <c:pt idx="2">
                  <c:v>Vestfold</c:v>
                </c:pt>
                <c:pt idx="3">
                  <c:v>Østfold</c:v>
                </c:pt>
                <c:pt idx="4">
                  <c:v>Sogn og Fjordane</c:v>
                </c:pt>
                <c:pt idx="5">
                  <c:v>Troms</c:v>
                </c:pt>
                <c:pt idx="6">
                  <c:v>Nordland</c:v>
                </c:pt>
                <c:pt idx="7">
                  <c:v>Oppland</c:v>
                </c:pt>
                <c:pt idx="8">
                  <c:v>Møre og Romsdal</c:v>
                </c:pt>
                <c:pt idx="9">
                  <c:v>Buskerud</c:v>
                </c:pt>
                <c:pt idx="10">
                  <c:v>Aust-Agder</c:v>
                </c:pt>
                <c:pt idx="11">
                  <c:v>Trøndelag</c:v>
                </c:pt>
                <c:pt idx="12">
                  <c:v>Vest-Agder</c:v>
                </c:pt>
                <c:pt idx="13">
                  <c:v>Hordaland</c:v>
                </c:pt>
                <c:pt idx="14">
                  <c:v>Hedmark</c:v>
                </c:pt>
                <c:pt idx="15">
                  <c:v>Rogaland</c:v>
                </c:pt>
                <c:pt idx="16">
                  <c:v>Akershus</c:v>
                </c:pt>
                <c:pt idx="17">
                  <c:v>Finnmark </c:v>
                </c:pt>
              </c:strCache>
            </c:strRef>
          </c:cat>
          <c:val>
            <c:numRef>
              <c:f>'[AvgangBoliger (1).xlsx]AvgangBoliger'!$AL$5:$AL$22</c:f>
              <c:numCache>
                <c:formatCode>0%</c:formatCode>
                <c:ptCount val="18"/>
                <c:pt idx="0">
                  <c:v>0.20183851327151897</c:v>
                </c:pt>
                <c:pt idx="1">
                  <c:v>0.10786026200873362</c:v>
                </c:pt>
                <c:pt idx="2">
                  <c:v>9.7968704441636703E-2</c:v>
                </c:pt>
                <c:pt idx="3">
                  <c:v>9.0320865094841343E-2</c:v>
                </c:pt>
                <c:pt idx="4">
                  <c:v>8.351920693928129E-2</c:v>
                </c:pt>
                <c:pt idx="5">
                  <c:v>7.9154579361790309E-2</c:v>
                </c:pt>
                <c:pt idx="6">
                  <c:v>6.9988291921425777E-2</c:v>
                </c:pt>
                <c:pt idx="7">
                  <c:v>6.8649107901444351E-2</c:v>
                </c:pt>
                <c:pt idx="8">
                  <c:v>5.4689918481064907E-2</c:v>
                </c:pt>
                <c:pt idx="9">
                  <c:v>5.4334114254820688E-2</c:v>
                </c:pt>
                <c:pt idx="10">
                  <c:v>5.4019174041297933E-2</c:v>
                </c:pt>
                <c:pt idx="11">
                  <c:v>4.9888309754281462E-2</c:v>
                </c:pt>
                <c:pt idx="12">
                  <c:v>4.3877322587866578E-2</c:v>
                </c:pt>
                <c:pt idx="13">
                  <c:v>4.1880901187248763E-2</c:v>
                </c:pt>
                <c:pt idx="14">
                  <c:v>3.6222319988268074E-2</c:v>
                </c:pt>
                <c:pt idx="15">
                  <c:v>2.9736275565123788E-2</c:v>
                </c:pt>
                <c:pt idx="16">
                  <c:v>2.4001732083758623E-2</c:v>
                </c:pt>
                <c:pt idx="17">
                  <c:v>2.3752012882447666E-2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8E8-4351-9E3E-F353E76F1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65312928"/>
        <c:axId val="1765306272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'[AvgangBoliger (1).xlsx]AvgangBoliger'!$AI$5:$AI$22</c:f>
              <c:strCache>
                <c:ptCount val="18"/>
                <c:pt idx="0">
                  <c:v>Oslo</c:v>
                </c:pt>
                <c:pt idx="1">
                  <c:v>Telemark</c:v>
                </c:pt>
                <c:pt idx="2">
                  <c:v>Vestfold</c:v>
                </c:pt>
                <c:pt idx="3">
                  <c:v>Østfold</c:v>
                </c:pt>
                <c:pt idx="4">
                  <c:v>Sogn og Fjordane</c:v>
                </c:pt>
                <c:pt idx="5">
                  <c:v>Troms</c:v>
                </c:pt>
                <c:pt idx="6">
                  <c:v>Nordland</c:v>
                </c:pt>
                <c:pt idx="7">
                  <c:v>Oppland</c:v>
                </c:pt>
                <c:pt idx="8">
                  <c:v>Møre og Romsdal</c:v>
                </c:pt>
                <c:pt idx="9">
                  <c:v>Buskerud</c:v>
                </c:pt>
                <c:pt idx="10">
                  <c:v>Aust-Agder</c:v>
                </c:pt>
                <c:pt idx="11">
                  <c:v>Trøndelag</c:v>
                </c:pt>
                <c:pt idx="12">
                  <c:v>Vest-Agder</c:v>
                </c:pt>
                <c:pt idx="13">
                  <c:v>Hordaland</c:v>
                </c:pt>
                <c:pt idx="14">
                  <c:v>Hedmark</c:v>
                </c:pt>
                <c:pt idx="15">
                  <c:v>Rogaland</c:v>
                </c:pt>
                <c:pt idx="16">
                  <c:v>Akershus</c:v>
                </c:pt>
                <c:pt idx="17">
                  <c:v>Finnmark </c:v>
                </c:pt>
              </c:strCache>
            </c:strRef>
          </c:cat>
          <c:val>
            <c:numRef>
              <c:f>'[AvgangBoliger (1).xlsx]AvgangBoliger'!$AM$5:$AM$22</c:f>
              <c:numCache>
                <c:formatCode>0%</c:formatCode>
                <c:ptCount val="18"/>
                <c:pt idx="0">
                  <c:v>6.8329776601204789E-2</c:v>
                </c:pt>
                <c:pt idx="1">
                  <c:v>6.8329776601204789E-2</c:v>
                </c:pt>
                <c:pt idx="2">
                  <c:v>6.8329776601204789E-2</c:v>
                </c:pt>
                <c:pt idx="3">
                  <c:v>6.8329776601204789E-2</c:v>
                </c:pt>
                <c:pt idx="4">
                  <c:v>6.8329776601204789E-2</c:v>
                </c:pt>
                <c:pt idx="5">
                  <c:v>6.8329776601204789E-2</c:v>
                </c:pt>
                <c:pt idx="6">
                  <c:v>6.8329776601204789E-2</c:v>
                </c:pt>
                <c:pt idx="7">
                  <c:v>6.8329776601204789E-2</c:v>
                </c:pt>
                <c:pt idx="8">
                  <c:v>6.8329776601204789E-2</c:v>
                </c:pt>
                <c:pt idx="9">
                  <c:v>6.8329776601204789E-2</c:v>
                </c:pt>
                <c:pt idx="10">
                  <c:v>6.8329776601204789E-2</c:v>
                </c:pt>
                <c:pt idx="11">
                  <c:v>6.8329776601204789E-2</c:v>
                </c:pt>
                <c:pt idx="12">
                  <c:v>6.8329776601204789E-2</c:v>
                </c:pt>
                <c:pt idx="13">
                  <c:v>6.8329776601204789E-2</c:v>
                </c:pt>
                <c:pt idx="14">
                  <c:v>6.8329776601204789E-2</c:v>
                </c:pt>
                <c:pt idx="15">
                  <c:v>6.8329776601204789E-2</c:v>
                </c:pt>
                <c:pt idx="16">
                  <c:v>6.8329776601204789E-2</c:v>
                </c:pt>
                <c:pt idx="17">
                  <c:v>6.8329776601204789E-2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8E8-4351-9E3E-F353E76F12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5312928"/>
        <c:axId val="1765306272"/>
      </c:lineChart>
      <c:catAx>
        <c:axId val="1765312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1765306272"/>
        <c:crosses val="autoZero"/>
        <c:auto val="1"/>
        <c:lblAlgn val="ctr"/>
        <c:lblOffset val="100"/>
        <c:noMultiLvlLbl val="0"/>
      </c:catAx>
      <c:valAx>
        <c:axId val="17653062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17653129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'Ark1'!$M$30:$N$30</c:f>
              <c:numCache>
                <c:formatCode>_-* #\ ##0_-;\-* #\ ##0_-;_-* "-"??_-;_-@_-</c:formatCode>
                <c:ptCount val="2"/>
                <c:pt idx="0">
                  <c:v>29500</c:v>
                </c:pt>
                <c:pt idx="1">
                  <c:v>35400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2-4515-BDF0-38B9A44A8584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'Ark1'!$M$31:$N$31</c:f>
              <c:numCache>
                <c:formatCode>_-* #\ ##0_-;\-* #\ ##0_-;_-* "-"??_-;_-@_-</c:formatCode>
                <c:ptCount val="2"/>
                <c:pt idx="0">
                  <c:v>50500</c:v>
                </c:pt>
                <c:pt idx="1">
                  <c:v>60600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2-4515-BDF0-38B9A44A8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10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01990336793891"/>
          <c:y val="0.90815573655140802"/>
          <c:w val="0.79897104214953552"/>
          <c:h val="6.6312143237204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'Ark1'!$M$30:$N$30</c:f>
              <c:numCache>
                <c:formatCode>_-* #\ ##0_-;\-* #\ ##0_-;_-* "-"??_-;_-@_-</c:formatCode>
                <c:ptCount val="2"/>
                <c:pt idx="0">
                  <c:v>29500</c:v>
                </c:pt>
                <c:pt idx="1">
                  <c:v>45500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2-4515-BDF0-38B9A44A8584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'Ark1'!$M$31:$N$31</c:f>
              <c:numCache>
                <c:formatCode>_-* #\ ##0_-;\-* #\ ##0_-;_-* "-"??_-;_-@_-</c:formatCode>
                <c:ptCount val="2"/>
                <c:pt idx="0">
                  <c:v>50500</c:v>
                </c:pt>
                <c:pt idx="1">
                  <c:v>50500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2-4515-BDF0-38B9A44A8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10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01990336793891"/>
          <c:y val="0.90815573655140802"/>
          <c:w val="0.79897104214953552"/>
          <c:h val="6.6312143237204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'Ark1'!$M$30:$N$30</c:f>
              <c:numCache>
                <c:formatCode>_-* #\ ##0_-;\-* #\ ##0_-;_-* "-"??_-;_-@_-</c:formatCode>
                <c:ptCount val="2"/>
                <c:pt idx="0">
                  <c:v>29500</c:v>
                </c:pt>
                <c:pt idx="1">
                  <c:v>45500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2-4515-BDF0-38B9A44A8584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'Ark1'!$M$31:$N$31</c:f>
              <c:numCache>
                <c:formatCode>_-* #\ ##0_-;\-* #\ ##0_-;_-* "-"??_-;_-@_-</c:formatCode>
                <c:ptCount val="2"/>
                <c:pt idx="0">
                  <c:v>50500</c:v>
                </c:pt>
                <c:pt idx="1">
                  <c:v>50500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2-4515-BDF0-38B9A44A8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10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01990336793891"/>
          <c:y val="0.90815573655140802"/>
          <c:w val="0.79897104214953552"/>
          <c:h val="6.6312143237204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'Ark1'!$M$30:$N$30</c:f>
              <c:numCache>
                <c:formatCode>_-* #\ ##0_-;\-* #\ ##0_-;_-* "-"??_-;_-@_-</c:formatCode>
                <c:ptCount val="2"/>
                <c:pt idx="0">
                  <c:v>29500</c:v>
                </c:pt>
                <c:pt idx="1">
                  <c:v>45500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12-4515-BDF0-38B9A44A8584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'Ark1'!$M$31:$N$31</c:f>
              <c:numCache>
                <c:formatCode>_-* #\ ##0_-;\-* #\ ##0_-;_-* "-"??_-;_-@_-</c:formatCode>
                <c:ptCount val="2"/>
                <c:pt idx="0">
                  <c:v>50500</c:v>
                </c:pt>
                <c:pt idx="1">
                  <c:v>50500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112-4515-BDF0-38B9A44A85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10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01990336793891"/>
          <c:y val="0.90815573655140802"/>
          <c:w val="0.79897104214953552"/>
          <c:h val="6.6312143237204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'Ark1'!$M$30:$N$30</c:f>
              <c:numCache>
                <c:formatCode>_-* #\ ##0_-;\-* #\ ##0_-;_-* "-"??_-;_-@_-</c:formatCode>
                <c:ptCount val="2"/>
                <c:pt idx="0">
                  <c:v>29500</c:v>
                </c:pt>
                <c:pt idx="1">
                  <c:v>23600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3-46C4-9462-167917DCF7A6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'Ark1'!$M$29:$N$29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'Ark1'!$M$31:$N$31</c:f>
              <c:numCache>
                <c:formatCode>_-* #\ ##0_-;\-* #\ ##0_-;_-* "-"??_-;_-@_-</c:formatCode>
                <c:ptCount val="2"/>
                <c:pt idx="0">
                  <c:v>50500</c:v>
                </c:pt>
                <c:pt idx="1">
                  <c:v>40400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13-46C4-9462-167917DCF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10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201990336793891"/>
          <c:y val="0.90815573655140802"/>
          <c:w val="0.79897104214953552"/>
          <c:h val="6.6312143237204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'[AvgangBoliger (1).xlsx]AvgangBoliger'!$L$25:$L$28</c:f>
              <c:strCache>
                <c:ptCount val="4"/>
                <c:pt idx="0">
                  <c:v>Oslo</c:v>
                </c:pt>
                <c:pt idx="1">
                  <c:v>Stavanger</c:v>
                </c:pt>
                <c:pt idx="2">
                  <c:v>Bergen</c:v>
                </c:pt>
                <c:pt idx="3">
                  <c:v>Trondheim</c:v>
                </c:pt>
              </c:strCache>
            </c:strRef>
          </c:cat>
          <c:val>
            <c:numRef>
              <c:f>'[AvgangBoliger (1).xlsx]AvgangBoliger'!$O$25:$O$28</c:f>
              <c:numCache>
                <c:formatCode>0%</c:formatCode>
                <c:ptCount val="4"/>
                <c:pt idx="0">
                  <c:v>0.20183851327151897</c:v>
                </c:pt>
                <c:pt idx="1">
                  <c:v>7.7553889409559512E-2</c:v>
                </c:pt>
                <c:pt idx="2">
                  <c:v>5.6526627823775939E-2</c:v>
                </c:pt>
                <c:pt idx="3">
                  <c:v>6.8513553768245455E-3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90C-4606-805A-59658B6859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42731248"/>
        <c:axId val="242747472"/>
      </c:barChart>
      <c:catAx>
        <c:axId val="24273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7472"/>
        <c:crosses val="autoZero"/>
        <c:auto val="1"/>
        <c:lblAlgn val="ctr"/>
        <c:lblOffset val="100"/>
        <c:noMultiLvlLbl val="0"/>
      </c:catAx>
      <c:valAx>
        <c:axId val="242747472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31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'[Igangsatte (5).xlsx]Igangsatte'!$C$4:$I$4</c:f>
              <c:strCach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strCache>
            </c:strRef>
          </c:cat>
          <c:val>
            <c:numRef>
              <c:f>'[Igangsatte (5).xlsx]Igangsatte'!$C$26:$I$26</c:f>
              <c:numCache>
                <c:formatCode>0</c:formatCode>
                <c:ptCount val="7"/>
                <c:pt idx="0">
                  <c:v>3777</c:v>
                </c:pt>
                <c:pt idx="1">
                  <c:v>3668</c:v>
                </c:pt>
                <c:pt idx="2">
                  <c:v>1732</c:v>
                </c:pt>
                <c:pt idx="3">
                  <c:v>2328</c:v>
                </c:pt>
                <c:pt idx="4">
                  <c:v>4829</c:v>
                </c:pt>
                <c:pt idx="5">
                  <c:v>5555</c:v>
                </c:pt>
                <c:pt idx="6">
                  <c:v>3240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DD-4826-B05F-E54DC4243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10022080"/>
        <c:axId val="410025824"/>
      </c:barChart>
      <c:lineChart>
        <c:grouping val="standard"/>
        <c:varyColors val="0"/>
        <c:ser>
          <c:idx val="1"/>
          <c:order val="1"/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'[Igangsatte (5).xlsx]Igangsatte'!$C$27:$I$27</c:f>
              <c:numCache>
                <c:formatCode>0</c:formatCode>
                <c:ptCount val="7"/>
                <c:pt idx="0">
                  <c:v>3589.8571428571427</c:v>
                </c:pt>
                <c:pt idx="1">
                  <c:v>3589.8571428571427</c:v>
                </c:pt>
                <c:pt idx="2">
                  <c:v>3589.8571428571427</c:v>
                </c:pt>
                <c:pt idx="3">
                  <c:v>3589.8571428571427</c:v>
                </c:pt>
                <c:pt idx="4">
                  <c:v>3589.8571428571427</c:v>
                </c:pt>
                <c:pt idx="5">
                  <c:v>3589.8571428571427</c:v>
                </c:pt>
                <c:pt idx="6">
                  <c:v>3589.8571428571427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1DD-4826-B05F-E54DC424366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0022080"/>
        <c:axId val="410025824"/>
      </c:lineChart>
      <c:catAx>
        <c:axId val="4100220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410025824"/>
        <c:crosses val="autoZero"/>
        <c:auto val="1"/>
        <c:lblAlgn val="ctr"/>
        <c:lblOffset val="100"/>
        <c:noMultiLvlLbl val="0"/>
      </c:catAx>
      <c:valAx>
        <c:axId val="410025824"/>
        <c:scaling>
          <c:orientation val="minMax"/>
        </c:scaling>
        <c:delete val="0"/>
        <c:axPos val="l"/>
        <c:numFmt formatCode="#,##0" sourceLinked="0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4100220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AvgangBoliger!$M$5</c:f>
              <c:strCache>
                <c:ptCount val="1"/>
                <c:pt idx="0">
                  <c:v>Kontor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val>
            <c:numRef>
              <c:f>AvgangBoliger!$V$5</c:f>
              <c:numCache>
                <c:formatCode>_-* #\ ##0_-;\-* #\ ##0_-;_-* "-"??_-;_-@_-</c:formatCode>
                <c:ptCount val="1"/>
                <c:pt idx="0">
                  <c:v>180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C2-41F3-9D63-29DBB787110A}"/>
            </c:ext>
          </c:extLst>
        </c:ser>
        <c:ser>
          <c:idx val="1"/>
          <c:order val="1"/>
          <c:tx>
            <c:strRef>
              <c:f>AvgangBoliger!$M$6</c:f>
              <c:strCache>
                <c:ptCount val="1"/>
                <c:pt idx="0">
                  <c:v>Lager, fabrikk, verksted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invertIfNegative val="0"/>
          <c:val>
            <c:numRef>
              <c:f>AvgangBoliger!$V$6</c:f>
              <c:numCache>
                <c:formatCode>_-* #\ ##0_-;\-* #\ ##0_-;_-* "-"??_-;_-@_-</c:formatCode>
                <c:ptCount val="1"/>
                <c:pt idx="0">
                  <c:v>133.28571428571428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C2-41F3-9D63-29DBB787110A}"/>
            </c:ext>
          </c:extLst>
        </c:ser>
        <c:ser>
          <c:idx val="2"/>
          <c:order val="2"/>
          <c:tx>
            <c:strRef>
              <c:f>AvgangBoliger!$M$7</c:f>
              <c:strCache>
                <c:ptCount val="1"/>
                <c:pt idx="0">
                  <c:v>Annet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AvgangBoliger!$V$7</c:f>
              <c:numCache>
                <c:formatCode>_-* #\ ##0_-;\-* #\ ##0_-;_-* "-"??_-;_-@_-</c:formatCode>
                <c:ptCount val="1"/>
                <c:pt idx="0">
                  <c:v>90.571428571428569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DC2-41F3-9D63-29DBB787110A}"/>
            </c:ext>
          </c:extLst>
        </c:ser>
        <c:ser>
          <c:idx val="3"/>
          <c:order val="3"/>
          <c:tx>
            <c:strRef>
              <c:f>AvgangBoliger!$M$8</c:f>
              <c:strCache>
                <c:ptCount val="1"/>
                <c:pt idx="0">
                  <c:v>Boligbygg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AvgangBoliger!$V$8</c:f>
              <c:numCache>
                <c:formatCode>_-* #\ ##0_-;\-* #\ ##0_-;_-* "-"??_-;_-@_-</c:formatCode>
                <c:ptCount val="1"/>
                <c:pt idx="0">
                  <c:v>320.71428571428572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DC2-41F3-9D63-29DBB787110A}"/>
            </c:ext>
          </c:extLst>
        </c:ser>
        <c:ser>
          <c:idx val="4"/>
          <c:order val="4"/>
          <c:tx>
            <c:strRef>
              <c:f>AvgangBoliger!$M$9</c:f>
              <c:strCache>
                <c:ptCount val="1"/>
                <c:pt idx="0">
                  <c:v>Nybygg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AvgangBoliger!$V$9</c:f>
              <c:numCache>
                <c:formatCode>_-* #\ ##0_-;\-* #\ ##0_-;_-* "-"??_-;_-@_-</c:formatCode>
                <c:ptCount val="1"/>
                <c:pt idx="0">
                  <c:v>2865.2857142857142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DC2-41F3-9D63-29DBB78711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5"/>
        <c:overlap val="100"/>
        <c:axId val="1141811504"/>
        <c:axId val="1141815248"/>
      </c:barChart>
      <c:catAx>
        <c:axId val="114181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1141815248"/>
        <c:crosses val="autoZero"/>
        <c:auto val="1"/>
        <c:lblAlgn val="ctr"/>
        <c:lblOffset val="100"/>
        <c:noMultiLvlLbl val="0"/>
      </c:catAx>
      <c:valAx>
        <c:axId val="1141815248"/>
        <c:scaling>
          <c:orientation val="minMax"/>
          <c:max val="3600"/>
          <c:min val="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 w="9525"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1141811504"/>
        <c:crosses val="autoZero"/>
        <c:crossBetween val="between"/>
        <c:majorUnit val="400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areaChart>
        <c:grouping val="stacked"/>
        <c:varyColors val="0"/>
        <c:ser>
          <c:idx val="0"/>
          <c:order val="0"/>
          <c:tx>
            <c:strRef>
              <c:f>AvgangBoliger!$M$5</c:f>
              <c:strCache>
                <c:ptCount val="1"/>
                <c:pt idx="0">
                  <c:v>Kontor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cat>
            <c:numRef>
              <c:f>AvgangBoliger!$N$4:$T$4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AvgangBoliger!$N$5:$T$5</c:f>
              <c:numCache>
                <c:formatCode>_-* #\ ##0_-;\-* #\ ##0_-;_-* "-"??_-;_-@_-</c:formatCode>
                <c:ptCount val="7"/>
                <c:pt idx="0">
                  <c:v>81</c:v>
                </c:pt>
                <c:pt idx="1">
                  <c:v>182</c:v>
                </c:pt>
                <c:pt idx="2">
                  <c:v>64</c:v>
                </c:pt>
                <c:pt idx="3">
                  <c:v>333</c:v>
                </c:pt>
                <c:pt idx="4">
                  <c:v>416</c:v>
                </c:pt>
                <c:pt idx="5">
                  <c:v>143</c:v>
                </c:pt>
                <c:pt idx="6">
                  <c:v>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9D5-4A0F-B11A-F9156E4D95CE}"/>
            </c:ext>
          </c:extLst>
        </c:ser>
        <c:ser>
          <c:idx val="2"/>
          <c:order val="1"/>
          <c:tx>
            <c:strRef>
              <c:f>AvgangBoliger!$M$6</c:f>
              <c:strCache>
                <c:ptCount val="1"/>
                <c:pt idx="0">
                  <c:v>Lager, fabrikk, verksted</c:v>
                </c:pt>
              </c:strCache>
            </c:strRef>
          </c:tx>
          <c:spPr>
            <a:solidFill>
              <a:schemeClr val="tx1"/>
            </a:solidFill>
            <a:ln>
              <a:noFill/>
            </a:ln>
            <a:effectLst/>
          </c:spPr>
          <c:cat>
            <c:numRef>
              <c:f>AvgangBoliger!$N$4:$T$4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AvgangBoliger!$N$6:$T$6</c:f>
              <c:numCache>
                <c:formatCode>0</c:formatCode>
                <c:ptCount val="7"/>
                <c:pt idx="0">
                  <c:v>414</c:v>
                </c:pt>
                <c:pt idx="1">
                  <c:v>35</c:v>
                </c:pt>
                <c:pt idx="2">
                  <c:v>19</c:v>
                </c:pt>
                <c:pt idx="3">
                  <c:v>25</c:v>
                </c:pt>
                <c:pt idx="4">
                  <c:v>27</c:v>
                </c:pt>
                <c:pt idx="5">
                  <c:v>279</c:v>
                </c:pt>
                <c:pt idx="6">
                  <c:v>134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9D5-4A0F-B11A-F9156E4D95CE}"/>
            </c:ext>
          </c:extLst>
        </c:ser>
        <c:ser>
          <c:idx val="3"/>
          <c:order val="2"/>
          <c:tx>
            <c:strRef>
              <c:f>AvgangBoliger!$M$7</c:f>
              <c:strCache>
                <c:ptCount val="1"/>
                <c:pt idx="0">
                  <c:v>Annet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cat>
            <c:numRef>
              <c:f>AvgangBoliger!$N$4:$T$4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AvgangBoliger!$N$7:$T$7</c:f>
              <c:numCache>
                <c:formatCode>_-* #\ ##0_-;\-* #\ ##0_-;_-* "-"??_-;_-@_-</c:formatCode>
                <c:ptCount val="7"/>
                <c:pt idx="0">
                  <c:v>109</c:v>
                </c:pt>
                <c:pt idx="1">
                  <c:v>136</c:v>
                </c:pt>
                <c:pt idx="2">
                  <c:v>37</c:v>
                </c:pt>
                <c:pt idx="3">
                  <c:v>96</c:v>
                </c:pt>
                <c:pt idx="4">
                  <c:v>198</c:v>
                </c:pt>
                <c:pt idx="5">
                  <c:v>22</c:v>
                </c:pt>
                <c:pt idx="6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9D5-4A0F-B11A-F9156E4D95C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510263823"/>
        <c:axId val="1510275887"/>
      </c:areaChart>
      <c:catAx>
        <c:axId val="1510263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bg1">
                <a:lumMod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1510275887"/>
        <c:crosses val="autoZero"/>
        <c:auto val="1"/>
        <c:lblAlgn val="ctr"/>
        <c:lblOffset val="100"/>
        <c:noMultiLvlLbl val="0"/>
      </c:catAx>
      <c:valAx>
        <c:axId val="1510275887"/>
        <c:scaling>
          <c:orientation val="minMax"/>
          <c:max val="8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1510263823"/>
        <c:crosses val="autoZero"/>
        <c:crossBetween val="midCat"/>
        <c:majorUnit val="200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Sentrum</c:v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[Tabeller_Sentral_Ikke_032019.ods]Tabeller!$C$1:$L$1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strCache>
            </c:strRef>
          </c:cat>
          <c:val>
            <c:numRef>
              <c:f>[Tabeller_Sentral_Ikke_032019.ods]Tabeller!$C$5:$L$5</c:f>
              <c:numCache>
                <c:formatCode>" "#\ ##0" ";"-"#\ ##0" ";" -"00" ";" "@" "</c:formatCode>
                <c:ptCount val="10"/>
                <c:pt idx="0">
                  <c:v>1775.0740917117096</c:v>
                </c:pt>
                <c:pt idx="1">
                  <c:v>1851.1527490383241</c:v>
                </c:pt>
                <c:pt idx="2">
                  <c:v>2077.1889513309916</c:v>
                </c:pt>
                <c:pt idx="3">
                  <c:v>2201.5924940726059</c:v>
                </c:pt>
                <c:pt idx="4">
                  <c:v>2280.3211035156251</c:v>
                </c:pt>
                <c:pt idx="5">
                  <c:v>2468.1644413786116</c:v>
                </c:pt>
                <c:pt idx="6">
                  <c:v>2300.0147876180863</c:v>
                </c:pt>
                <c:pt idx="7">
                  <c:v>2430.985842093894</c:v>
                </c:pt>
                <c:pt idx="8">
                  <c:v>2524.988154054598</c:v>
                </c:pt>
                <c:pt idx="9">
                  <c:v>2798.9446475641516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4E-41C7-956D-CBFA2AF99FAF}"/>
            </c:ext>
          </c:extLst>
        </c:ser>
        <c:ser>
          <c:idx val="1"/>
          <c:order val="1"/>
          <c:tx>
            <c:v>Randsone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[Tabeller_Sentral_Ikke_032019.ods]Tabeller!$C$1:$L$1</c:f>
              <c:strCache>
                <c:ptCount val="10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  <c:pt idx="4">
                  <c:v>2013</c:v>
                </c:pt>
                <c:pt idx="5">
                  <c:v>2014</c:v>
                </c:pt>
                <c:pt idx="6">
                  <c:v>2015</c:v>
                </c:pt>
                <c:pt idx="7">
                  <c:v>2016</c:v>
                </c:pt>
                <c:pt idx="8">
                  <c:v>2017</c:v>
                </c:pt>
                <c:pt idx="9">
                  <c:v>2018</c:v>
                </c:pt>
              </c:strCache>
            </c:strRef>
          </c:cat>
          <c:val>
            <c:numRef>
              <c:f>[Tabeller_Sentral_Ikke_032019.ods]Tabeller!$C$11:$L$11</c:f>
              <c:numCache>
                <c:formatCode>" "#\ ##0" ";"-"#\ ##0" ";" -"00" ";" "@" "</c:formatCode>
                <c:ptCount val="10"/>
                <c:pt idx="0">
                  <c:v>1374.5878883539244</c:v>
                </c:pt>
                <c:pt idx="1">
                  <c:v>1404.8079601156301</c:v>
                </c:pt>
                <c:pt idx="2">
                  <c:v>1396.721329507197</c:v>
                </c:pt>
                <c:pt idx="3">
                  <c:v>1468.2984619140625</c:v>
                </c:pt>
                <c:pt idx="4">
                  <c:v>1572.0293912592622</c:v>
                </c:pt>
                <c:pt idx="5">
                  <c:v>1578.3068881151153</c:v>
                </c:pt>
                <c:pt idx="6">
                  <c:v>1540.1936319560905</c:v>
                </c:pt>
                <c:pt idx="7">
                  <c:v>1557.7903966422032</c:v>
                </c:pt>
                <c:pt idx="8">
                  <c:v>1708.7381417410713</c:v>
                </c:pt>
                <c:pt idx="9">
                  <c:v>1755.8242213611297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4E-41C7-956D-CBFA2AF99FA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037891120"/>
        <c:axId val="2037893200"/>
      </c:lineChart>
      <c:catAx>
        <c:axId val="20378911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037893200"/>
        <c:crosses val="autoZero"/>
        <c:auto val="1"/>
        <c:lblAlgn val="ctr"/>
        <c:lblOffset val="100"/>
        <c:noMultiLvlLbl val="0"/>
      </c:catAx>
      <c:valAx>
        <c:axId val="2037893200"/>
        <c:scaling>
          <c:orientation val="minMax"/>
          <c:min val="1000"/>
        </c:scaling>
        <c:delete val="0"/>
        <c:axPos val="l"/>
        <c:numFmt formatCode="&quot; &quot;#\ ##0&quot; &quot;;&quot;-&quot;#\ ##0&quot; &quot;;&quot; -&quot;00&quot; &quot;;&quot; &quot;@&quot; &quot;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0378911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900"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02A4-4CFD-A086-3C09FE215CB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'Ark1'!$K$29:$M$29</c:f>
              <c:strCache>
                <c:ptCount val="3"/>
                <c:pt idx="0">
                  <c:v>Reforhandling</c:v>
                </c:pt>
                <c:pt idx="1">
                  <c:v>Bytte leietaker</c:v>
                </c:pt>
                <c:pt idx="2">
                  <c:v>Bolig</c:v>
                </c:pt>
              </c:strCache>
            </c:strRef>
          </c:cat>
          <c:val>
            <c:numRef>
              <c:f>'Ark1'!$K$30:$M$30</c:f>
              <c:numCache>
                <c:formatCode>_-* #\ ##0_-;\-* #\ ##0_-;_-* "-"??_-;_-@_-</c:formatCode>
                <c:ptCount val="3"/>
                <c:pt idx="0">
                  <c:v>29000</c:v>
                </c:pt>
                <c:pt idx="1">
                  <c:v>24000</c:v>
                </c:pt>
                <c:pt idx="2">
                  <c:v>29500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A-4C1F-B07C-5D099753C322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'Ark1'!$K$29:$M$29</c:f>
              <c:strCache>
                <c:ptCount val="3"/>
                <c:pt idx="0">
                  <c:v>Reforhandling</c:v>
                </c:pt>
                <c:pt idx="1">
                  <c:v>Bytte leietaker</c:v>
                </c:pt>
                <c:pt idx="2">
                  <c:v>Bolig</c:v>
                </c:pt>
              </c:strCache>
            </c:strRef>
          </c:cat>
          <c:val>
            <c:numRef>
              <c:f>'Ark1'!$K$31:$M$31</c:f>
              <c:numCache>
                <c:formatCode>_-* #\ ##0_-;\-* #\ ##0_-;_-* "-"??_-;_-@_-</c:formatCode>
                <c:ptCount val="3"/>
                <c:pt idx="1">
                  <c:v>5000</c:v>
                </c:pt>
                <c:pt idx="2">
                  <c:v>50500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8A-4C1F-B07C-5D099753C322}"/>
            </c:ext>
          </c:extLst>
        </c:ser>
        <c:ser>
          <c:idx val="2"/>
          <c:order val="2"/>
          <c:tx>
            <c:strRef>
              <c:f>'Ark1'!$J$32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'Ark1'!$K$29:$M$29</c:f>
              <c:strCache>
                <c:ptCount val="3"/>
                <c:pt idx="0">
                  <c:v>Reforhandling</c:v>
                </c:pt>
                <c:pt idx="1">
                  <c:v>Bytte leietaker</c:v>
                </c:pt>
                <c:pt idx="2">
                  <c:v>Bolig</c:v>
                </c:pt>
              </c:strCache>
            </c:strRef>
          </c:cat>
          <c:val>
            <c:numRef>
              <c:f>'Ark1'!$K$32:$M$32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BC8A-4C1F-B07C-5D099753C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4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bg1"/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B6D-450E-A22F-D1184447B90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'Ark1'!$K$29:$M$29</c:f>
              <c:strCache>
                <c:ptCount val="3"/>
                <c:pt idx="0">
                  <c:v>Bytte leietaker</c:v>
                </c:pt>
                <c:pt idx="1">
                  <c:v>Bolig</c:v>
                </c:pt>
                <c:pt idx="2">
                  <c:v>Økt utnyttelse</c:v>
                </c:pt>
              </c:strCache>
            </c:strRef>
          </c:cat>
          <c:val>
            <c:numRef>
              <c:f>'Ark1'!$K$30:$M$30</c:f>
              <c:numCache>
                <c:formatCode>_-* #\ ##0_-;\-* #\ ##0_-;_-* "-"??_-;_-@_-</c:formatCode>
                <c:ptCount val="3"/>
                <c:pt idx="0">
                  <c:v>24000</c:v>
                </c:pt>
                <c:pt idx="1">
                  <c:v>29500</c:v>
                </c:pt>
                <c:pt idx="2">
                  <c:v>29500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C8A-4C1F-B07C-5D099753C322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'Ark1'!$K$29:$M$29</c:f>
              <c:strCache>
                <c:ptCount val="3"/>
                <c:pt idx="0">
                  <c:v>Bytte leietaker</c:v>
                </c:pt>
                <c:pt idx="1">
                  <c:v>Bolig</c:v>
                </c:pt>
                <c:pt idx="2">
                  <c:v>Økt utnyttelse</c:v>
                </c:pt>
              </c:strCache>
            </c:strRef>
          </c:cat>
          <c:val>
            <c:numRef>
              <c:f>'Ark1'!$K$31:$M$31</c:f>
              <c:numCache>
                <c:formatCode>_-* #\ ##0_-;\-* #\ ##0_-;_-* "-"??_-;_-@_-</c:formatCode>
                <c:ptCount val="3"/>
                <c:pt idx="0">
                  <c:v>5000</c:v>
                </c:pt>
                <c:pt idx="1">
                  <c:v>50500</c:v>
                </c:pt>
                <c:pt idx="2">
                  <c:v>50500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C8A-4C1F-B07C-5D099753C322}"/>
            </c:ext>
          </c:extLst>
        </c:ser>
        <c:ser>
          <c:idx val="2"/>
          <c:order val="2"/>
          <c:tx>
            <c:strRef>
              <c:f>'Ark1'!$J$32</c:f>
              <c:strCache>
                <c:ptCount val="1"/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'Ark1'!$K$29:$M$29</c:f>
              <c:strCache>
                <c:ptCount val="3"/>
                <c:pt idx="0">
                  <c:v>Bytte leietaker</c:v>
                </c:pt>
                <c:pt idx="1">
                  <c:v>Bolig</c:v>
                </c:pt>
                <c:pt idx="2">
                  <c:v>Økt utnyttelse</c:v>
                </c:pt>
              </c:strCache>
            </c:strRef>
          </c:cat>
          <c:val>
            <c:numRef>
              <c:f>'Ark1'!$K$32:$M$32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2-BC8A-4C1F-B07C-5D099753C3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4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'Ark1'!$J$30</c:f>
              <c:strCache>
                <c:ptCount val="1"/>
                <c:pt idx="0">
                  <c:v>Tomteverdi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'Ark1'!$M$29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'Ark1'!$M$30</c:f>
              <c:numCache>
                <c:formatCode>_-* #\ ##0_-;\-* #\ ##0_-;_-* "-"??_-;_-@_-</c:formatCode>
                <c:ptCount val="1"/>
                <c:pt idx="0">
                  <c:v>29500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13-46C4-9462-167917DCF7A6}"/>
            </c:ext>
          </c:extLst>
        </c:ser>
        <c:ser>
          <c:idx val="1"/>
          <c:order val="1"/>
          <c:tx>
            <c:strRef>
              <c:f>'Ark1'!$J$31</c:f>
              <c:strCache>
                <c:ptCount val="1"/>
                <c:pt idx="0">
                  <c:v>Byggekost inkl. finans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80</a:t>
                    </a:r>
                    <a:r>
                      <a:rPr lang="en-US" dirty="0" smtClean="0"/>
                      <a:t> </a:t>
                    </a:r>
                    <a:r>
                      <a:rPr lang="en-US" b="1" dirty="0" smtClean="0">
                        <a:solidFill>
                          <a:schemeClr val="bg1"/>
                        </a:solidFill>
                      </a:rPr>
                      <a:t>000</a:t>
                    </a:r>
                    <a:endParaRPr lang="en-US" b="1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447-413F-803B-CEA44C25D0A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e Light" panose="020B0303030202060203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'Ark1'!$M$29</c:f>
              <c:strCache>
                <c:ptCount val="1"/>
                <c:pt idx="0">
                  <c:v>Bolig</c:v>
                </c:pt>
              </c:strCache>
            </c:strRef>
          </c:cat>
          <c:val>
            <c:numRef>
              <c:f>'Ark1'!$M$31</c:f>
              <c:numCache>
                <c:formatCode>_-* #\ ##0_-;\-* #\ ##0_-;_-* "-"??_-;_-@_-</c:formatCode>
                <c:ptCount val="1"/>
                <c:pt idx="0">
                  <c:v>50500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13-46C4-9462-167917DCF7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242749968"/>
        <c:axId val="242744560"/>
      </c:barChart>
      <c:catAx>
        <c:axId val="24274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4560"/>
        <c:crosses val="autoZero"/>
        <c:auto val="1"/>
        <c:lblAlgn val="ctr"/>
        <c:lblOffset val="100"/>
        <c:noMultiLvlLbl val="0"/>
      </c:catAx>
      <c:valAx>
        <c:axId val="242744560"/>
        <c:scaling>
          <c:orientation val="minMax"/>
          <c:max val="100000"/>
        </c:scaling>
        <c:delete val="0"/>
        <c:axPos val="l"/>
        <c:numFmt formatCode="_-* #\ ##0_-;\-* #\ ##0_-;_-* &quot;-&quot;??_-;_-@_-" sourceLinked="1"/>
        <c:majorTickMark val="none"/>
        <c:minorTickMark val="none"/>
        <c:tickLblPos val="nextTo"/>
        <c:spPr>
          <a:noFill/>
          <a:ln>
            <a:solidFill>
              <a:schemeClr val="bg1">
                <a:lumMod val="8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e Light" panose="020B0303030202060203" pitchFamily="34" charset="0"/>
                <a:ea typeface="+mn-ea"/>
                <a:cs typeface="+mn-cs"/>
              </a:defRPr>
            </a:pPr>
            <a:endParaRPr lang="en-US"/>
          </a:p>
        </c:txPr>
        <c:crossAx val="24274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layout>
        <c:manualLayout>
          <c:xMode val="edge"/>
          <c:yMode val="edge"/>
          <c:x val="0.18201990336793891"/>
          <c:y val="0.90815573655140802"/>
          <c:w val="0.79897104214953552"/>
          <c:h val="6.63121432372047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e Light" panose="020B0303030202060203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e Light" panose="020B0303030202060203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2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151" cy="49308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16043" y="0"/>
            <a:ext cx="2918150" cy="493080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fld id="{12630D6C-508D-4B7B-88BB-9EE10CDD51DB}" type="datetimeFigureOut">
              <a:rPr lang="nb-NO" smtClean="0"/>
              <a:pPr/>
              <a:t>24.03.2019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9371659"/>
            <a:ext cx="2918151" cy="493079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16043" y="9371659"/>
            <a:ext cx="2918150" cy="493079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fld id="{003B769F-8E19-4BE3-A64B-AAEDA1715039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108169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3316"/>
          </a:xfrm>
          <a:prstGeom prst="rect">
            <a:avLst/>
          </a:prstGeom>
        </p:spPr>
        <p:txBody>
          <a:bodyPr vert="horz" lIns="90608" tIns="45304" rIns="90608" bIns="45304" rtlCol="0"/>
          <a:lstStyle>
            <a:lvl1pPr algn="r">
              <a:defRPr sz="1200"/>
            </a:lvl1pPr>
          </a:lstStyle>
          <a:p>
            <a:fld id="{738F5A87-10A8-4CC7-AFC4-F46DEE6272E9}" type="datetimeFigureOut">
              <a:rPr lang="nb-NO" smtClean="0"/>
              <a:pPr/>
              <a:t>24.03.2019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80963" y="739775"/>
            <a:ext cx="6573837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08" tIns="45304" rIns="90608" bIns="45304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73577" y="4686499"/>
            <a:ext cx="5388610" cy="4439841"/>
          </a:xfrm>
          <a:prstGeom prst="rect">
            <a:avLst/>
          </a:prstGeom>
        </p:spPr>
        <p:txBody>
          <a:bodyPr vert="horz" lIns="90608" tIns="45304" rIns="90608" bIns="45304" rtlCol="0">
            <a:normAutofit/>
          </a:bodyPr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15374" y="9371285"/>
            <a:ext cx="2918831" cy="493316"/>
          </a:xfrm>
          <a:prstGeom prst="rect">
            <a:avLst/>
          </a:prstGeom>
        </p:spPr>
        <p:txBody>
          <a:bodyPr vert="horz" lIns="90608" tIns="45304" rIns="90608" bIns="45304" rtlCol="0" anchor="b"/>
          <a:lstStyle>
            <a:lvl1pPr algn="r">
              <a:defRPr sz="1200"/>
            </a:lvl1pPr>
          </a:lstStyle>
          <a:p>
            <a:fld id="{2508CB2B-4E64-4702-B651-F9BB12420A47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73629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Transformasjon er en kontinuerlig prosess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På 1970-tallet</a:t>
            </a:r>
            <a:r>
              <a:rPr lang="nb-NO" baseline="0" dirty="0" smtClean="0"/>
              <a:t> </a:t>
            </a:r>
            <a:r>
              <a:rPr lang="nb-NO" dirty="0" smtClean="0"/>
              <a:t>så </a:t>
            </a:r>
            <a:r>
              <a:rPr lang="nb-NO" dirty="0" smtClean="0"/>
              <a:t>man at industriforetak flyttet/etablerte seg stadig lenger fra sentrum, samtidig som kontorer, spesialforretninger osv. etablerte seg i sentrum. Dermed hadde man en pågående snikkontorisering av eldre industri- og boligområder.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Med tiden flyttet også tyngden av ny boligbygging stadig lenger fra sentrum i takt med vekst- og mobilitetsendring som skjer.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Samtidig så man en tendens til at eldre boligområder nær sentrum ble forslummet, mens de husholdninger med høy inntekt etablererte seg stadig lenger fra sentrum.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67991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baseline="0" dirty="0" smtClean="0"/>
              <a:t>UNION Norsk Næringsmegling </a:t>
            </a:r>
            <a:r>
              <a:rPr lang="nb-NO" baseline="0" dirty="0" smtClean="0"/>
              <a:t>solgte </a:t>
            </a:r>
            <a:r>
              <a:rPr lang="nb-NO" baseline="0" dirty="0" smtClean="0"/>
              <a:t>denne eiendommen på vegne av Aberdeen i 2014.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samme år ble det vedtatt en ny kommunedelplan for Økernområdet, som la opp til boligutvikling samt økt utnyttelse av næringsområdene i det sentrale Økern. </a:t>
            </a:r>
          </a:p>
          <a:p>
            <a:endParaRPr lang="nb-NO" baseline="0" dirty="0" smtClean="0"/>
          </a:p>
          <a:p>
            <a:r>
              <a:rPr lang="nb-NO" baseline="0" dirty="0" smtClean="0"/>
              <a:t>Meglerne var ikke sikre på om det skulle være en kontorbruker eller boligutvikler som skulle kjøpe den. Men det viste seg at det var boligutviklerne som var villig til å strekke seg lengst i budrunden. </a:t>
            </a:r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579344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Eiendommen ble totalrehabilitert til Selvaag 10 år før, som nå skulle flytte til sitt nye bygg i Silurveien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aseline="0" dirty="0" smtClean="0"/>
              <a:t>Tidsmessig med fleksible løsninger og teknisk 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r>
              <a:rPr lang="nb-NO" dirty="0" smtClean="0"/>
              <a:t>De</a:t>
            </a:r>
            <a:r>
              <a:rPr lang="nb-NO" baseline="0" dirty="0" smtClean="0"/>
              <a:t> fleste av de omkringliggende eiendommene ble omregulert til bolig, forretning og kontor.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73035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Dersom leietaker ønsker å fortsette leieforholdet, kan det ofte lønne seg å leie ut as-is</a:t>
            </a:r>
          </a:p>
          <a:p>
            <a:pPr marL="0" indent="0">
              <a:buNone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56362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666781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dirty="0" smtClean="0"/>
              <a:t>Dersom leietaker flytter, vil det være krevende å få leid ut lokalene uten å gjøre noe som helst</a:t>
            </a:r>
            <a:r>
              <a:rPr lang="nb-NO" baseline="0" dirty="0" smtClean="0"/>
              <a:t> - m</a:t>
            </a:r>
            <a:r>
              <a:rPr lang="nb-NO" dirty="0" smtClean="0"/>
              <a:t>å ofte inn med 4-5000 kroner</a:t>
            </a:r>
            <a:r>
              <a:rPr lang="nb-NO" baseline="0" dirty="0" smtClean="0"/>
              <a:t> uansett</a:t>
            </a:r>
          </a:p>
          <a:p>
            <a:pPr marL="0" indent="0">
              <a:buNone/>
            </a:pPr>
            <a:endParaRPr lang="nb-NO" baseline="0" dirty="0" smtClean="0"/>
          </a:p>
          <a:p>
            <a:pPr marL="0" indent="0">
              <a:buNone/>
            </a:pPr>
            <a:r>
              <a:rPr lang="nb-NO" baseline="0" dirty="0" smtClean="0"/>
              <a:t>I tillegg må man regne med noe ledighetstid.</a:t>
            </a:r>
            <a:endParaRPr lang="nb-NO" dirty="0" smtClean="0"/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dirty="0" smtClean="0"/>
              <a:t>Leietakere stiller stadig høyere krav til lokalene og byggene, og ikke minst området (servicetilbud, kollektivknutepunkt osv.)</a:t>
            </a:r>
            <a:endParaRPr lang="en-GB" dirty="0" smtClean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19792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9076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Dersom verdien av tomten anvendt til bolig er høyere enn verdien av å videreføre som næringsbygg, kan det være riktig å vente med å konvertere.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80908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8174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52377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Utsalgsprisen</a:t>
            </a:r>
            <a:r>
              <a:rPr lang="nb-NO" baseline="0" dirty="0" smtClean="0"/>
              <a:t> øker med 20 %</a:t>
            </a:r>
          </a:p>
          <a:p>
            <a:endParaRPr lang="nb-NO" baseline="0" dirty="0" smtClean="0"/>
          </a:p>
          <a:p>
            <a:r>
              <a:rPr lang="nb-NO" baseline="0" dirty="0" smtClean="0"/>
              <a:t>I dette tilfellet: tomteverdi øker med 54 %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0196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Dette er et bilde fra Nydalen</a:t>
            </a: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 slik som det fremstår i dag. Det er et godt eksempel på et kontorområde som er attraktivt for kontorleietakere - gode kollektivtilbud, servicetilbud, et attraktivt boligområde, og ikke minst nærhet til Akerselva og naturen.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aseline="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Det er det vi kaller «</a:t>
            </a:r>
            <a:r>
              <a:rPr lang="nb-NO" sz="1200" baseline="0" dirty="0" err="1" smtClean="0">
                <a:solidFill>
                  <a:schemeClr val="bg1"/>
                </a:solidFill>
                <a:latin typeface="Calibre Light" panose="020B0303030202060203" pitchFamily="34" charset="0"/>
              </a:rPr>
              <a:t>mixed</a:t>
            </a: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 </a:t>
            </a:r>
            <a:r>
              <a:rPr lang="nb-NO" sz="1200" baseline="0" dirty="0" err="1" smtClean="0">
                <a:solidFill>
                  <a:schemeClr val="bg1"/>
                </a:solidFill>
                <a:latin typeface="Calibre Light" panose="020B0303030202060203" pitchFamily="34" charset="0"/>
              </a:rPr>
              <a:t>use</a:t>
            </a: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», en utvikling som har skjedd over tid. For bare 30 år siden tenkte man omvendt.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baseline="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Nydalen </a:t>
            </a: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var tidligere et selvstendig industrisamfunn som lå et godt stykke utenfor </a:t>
            </a: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sentrum.</a:t>
            </a: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 </a:t>
            </a:r>
            <a:endParaRPr lang="nb-NO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Fra rundt 1990 ble store arealer i Nydalen omregulert til annen næringsvirksomhet. Avantor ble en betydelig eiendomsaktør i området, og la til rette for en systematisk transformasjon av industriområdene.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Nydalen ble utviklet som en moderne næringspark, og ble hjemsted for mange nye bedrifter.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På tidlig 2000-</a:t>
            </a: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 tallet åpnet </a:t>
            </a: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Nydalen </a:t>
            </a: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stasjon åpnet for </a:t>
            </a: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trafikk, samtidig </a:t>
            </a: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som Storo stasjon. </a:t>
            </a: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Og BI</a:t>
            </a: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 samlet seg i ett bygg midt i Nydalen. </a:t>
            </a:r>
            <a:endParaRPr lang="nb-NO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I dag er det rundt 30 000 mennesker som bor, jobber og studerer i Nydalen. Avantor har stått ansvarlig for mesteparten av all utbygging i Nydalen de siste 20 årene, og har til sammen utviklet mer enn 500 000 m² i nybyggsprosjekter og større ombygginger.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Men</a:t>
            </a:r>
            <a:r>
              <a:rPr lang="nb-NO" sz="1200" baseline="0" dirty="0" smtClean="0">
                <a:solidFill>
                  <a:schemeClr val="bg1"/>
                </a:solidFill>
                <a:latin typeface="Calibre Light" panose="020B0303030202060203" pitchFamily="34" charset="0"/>
              </a:rPr>
              <a:t> er transformasjon i hovedsak et byfenomen? </a:t>
            </a:r>
            <a:endParaRPr lang="en-GB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sz="1200" dirty="0" smtClean="0">
              <a:solidFill>
                <a:schemeClr val="bg1"/>
              </a:solidFill>
              <a:latin typeface="Calibre Light" panose="020B0303030202060203" pitchFamily="34" charset="0"/>
            </a:endParaRP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362386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74830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nb-NO" dirty="0" smtClean="0"/>
              <a:t>Tidspunktet </a:t>
            </a:r>
            <a:r>
              <a:rPr lang="nb-NO" dirty="0" smtClean="0"/>
              <a:t>for utøvelse av konvertering må vurderes ut i fra de underliggende driverne av opsjonsverdien.</a:t>
            </a:r>
          </a:p>
          <a:p>
            <a:endParaRPr lang="nb-NO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Opsjonen har en verdi i dag, og denne kan falle eller stige fremover. </a:t>
            </a:r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0514145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442300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Transformasjoner</a:t>
            </a:r>
            <a:r>
              <a:rPr lang="nb-NO" baseline="0" dirty="0" smtClean="0"/>
              <a:t> finner vi overalt, men i større eller mindre grad.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Her ser vi ombygging </a:t>
            </a:r>
            <a:r>
              <a:rPr lang="nb-NO" baseline="0" dirty="0" smtClean="0"/>
              <a:t>som andel av alle boliger som bygges (totalt for perioden 2012-2018)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Nye</a:t>
            </a:r>
            <a:r>
              <a:rPr lang="nb-NO" baseline="0" dirty="0" smtClean="0"/>
              <a:t> boliger kommer til ved nybygging eller ombygging i allerede eksisterende bygninger</a:t>
            </a:r>
          </a:p>
          <a:p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at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skal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regnes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ombygging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må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være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større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endringer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medfører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etableres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bruksenheter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gammel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bygning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rives ned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til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grunnmuren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og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bygges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igjen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regnes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nybygg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derimot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regnes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ombygging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når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reisverket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ikke</a:t>
            </a:r>
            <a:r>
              <a:rPr lang="en-GB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rives ned. </a:t>
            </a:r>
            <a:endParaRPr lang="nb-NO" dirty="0" smtClean="0"/>
          </a:p>
          <a:p>
            <a:endParaRPr lang="nb-NO" dirty="0" smtClean="0"/>
          </a:p>
          <a:p>
            <a:endParaRPr lang="nb-NO" baseline="0" dirty="0" smtClean="0"/>
          </a:p>
          <a:p>
            <a:r>
              <a:rPr lang="nb-NO" baseline="0" dirty="0" smtClean="0"/>
              <a:t>Oslo: 20 %</a:t>
            </a:r>
          </a:p>
          <a:p>
            <a:r>
              <a:rPr lang="nb-NO" dirty="0" smtClean="0"/>
              <a:t>Norge: 7 %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246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Hvis vi ser på bare</a:t>
            </a:r>
            <a:r>
              <a:rPr lang="nb-NO" baseline="0" dirty="0" smtClean="0"/>
              <a:t> de fire største byene i landet, så er det bare Oslo og så vidt Stavanger hvor andelen ombygging er høyere enn landsgjennomsnittet. </a:t>
            </a:r>
          </a:p>
          <a:p>
            <a:endParaRPr lang="nb-NO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Mangel</a:t>
            </a:r>
            <a:r>
              <a:rPr lang="nb-NO" baseline="0" dirty="0" smtClean="0"/>
              <a:t> på ubebygde tomter er nok den viktigste forklaringen til dette.</a:t>
            </a:r>
            <a:endParaRPr lang="en-GB" dirty="0" smtClean="0"/>
          </a:p>
          <a:p>
            <a:endParaRPr lang="nb-NO" baseline="0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192869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6348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Av</a:t>
            </a:r>
            <a:r>
              <a:rPr lang="nb-NO" baseline="0" dirty="0" smtClean="0"/>
              <a:t> de 3 600 boligene som bygges i Oslo hvert år kommer bare 400 fra næringseiendommer.</a:t>
            </a:r>
          </a:p>
          <a:p>
            <a:endParaRPr lang="nb-NO" baseline="0" dirty="0" smtClean="0"/>
          </a:p>
          <a:p>
            <a:r>
              <a:rPr lang="nb-NO" baseline="0" dirty="0" smtClean="0"/>
              <a:t>MEN, mange av de nye boligene er blitt ført opp på en tomt hvor et næringsbygg er revet til fordel for boligutvikling</a:t>
            </a:r>
          </a:p>
          <a:p>
            <a:endParaRPr lang="nb-NO" baseline="0" dirty="0" smtClean="0"/>
          </a:p>
          <a:p>
            <a:r>
              <a:rPr lang="nb-NO" baseline="0" dirty="0" smtClean="0"/>
              <a:t>Ombygging fra næring til bolig er svært liten, er ofte krevende å bygge om pga. bygningskropp, dyrt, høyere utnyttelse</a:t>
            </a:r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1789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 smtClean="0"/>
              <a:t>Hvis vi ser på utviklingen år for</a:t>
            </a:r>
            <a:r>
              <a:rPr lang="nb-NO" baseline="0" dirty="0" smtClean="0"/>
              <a:t> år, så ser vi at det sterke boligmarkedet før toppen i feb. 2017 nok har hatt en påvirkning på konverteringsvolumet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8436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Endring i tomtens tillatte utnyttelsesgrad (dersom tomteutnyttelsen øker med 20 % stiger verdien av tomten </a:t>
            </a:r>
            <a:r>
              <a:rPr lang="nb-NO" dirty="0" smtClean="0"/>
              <a:t>tilsvarende</a:t>
            </a:r>
            <a:r>
              <a:rPr lang="nb-NO" dirty="0" smtClean="0"/>
              <a:t>)</a:t>
            </a:r>
          </a:p>
          <a:p>
            <a:pPr marL="0" indent="0">
              <a:buNone/>
            </a:pPr>
            <a:endParaRPr lang="nb-NO" dirty="0" smtClean="0"/>
          </a:p>
          <a:p>
            <a:pPr marL="0" indent="0">
              <a:buNone/>
            </a:pPr>
            <a:r>
              <a:rPr lang="nb-NO" b="1" dirty="0" smtClean="0"/>
              <a:t>Men også andre størrelser har en stor betydning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smtClean="0"/>
              <a:t>Områdeutvikling – ikke om å gjøre og være førstemann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 smtClean="0"/>
              <a:t>Boligprisene er en svært viktig driver … og en driver det er knyttet stor risiko til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Tomtemangel sentrale områder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nb-NO" dirty="0" smtClean="0"/>
              <a:t>Entreprisekostnader – har økt</a:t>
            </a:r>
            <a:r>
              <a:rPr lang="nb-NO" baseline="0" dirty="0" smtClean="0"/>
              <a:t> mye de siste månedene, som minsker lønnsomheten </a:t>
            </a:r>
            <a:endParaRPr lang="nb-NO" dirty="0" smtClean="0"/>
          </a:p>
          <a:p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72058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Forklare</a:t>
            </a:r>
            <a:r>
              <a:rPr lang="nb-NO" baseline="0" dirty="0" smtClean="0"/>
              <a:t> grafen</a:t>
            </a:r>
            <a:endParaRPr lang="nb-NO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/>
              <a:t>2017</a:t>
            </a:r>
            <a:r>
              <a:rPr lang="nb-NO" baseline="0" dirty="0" smtClean="0"/>
              <a:t> – 2018: Økt 11 % i sentrum og &lt;3 % randsone, nominelt</a:t>
            </a:r>
            <a:endParaRPr lang="en-GB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 smtClean="0">
              <a:latin typeface="Calibre Light" panose="020B030303020206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dirty="0" smtClean="0">
                <a:latin typeface="Calibre Light" panose="020B0303030202060203" pitchFamily="34" charset="0"/>
              </a:rPr>
              <a:t>Preferansene </a:t>
            </a:r>
            <a:r>
              <a:rPr lang="nb-NO" dirty="0" smtClean="0">
                <a:latin typeface="Calibre Light" panose="020B0303030202060203" pitchFamily="34" charset="0"/>
              </a:rPr>
              <a:t>til leietakerne har endret seg, 8</a:t>
            </a:r>
            <a:r>
              <a:rPr lang="nb-NO" baseline="0" dirty="0" smtClean="0">
                <a:latin typeface="Calibre Light" panose="020B0303030202060203" pitchFamily="34" charset="0"/>
              </a:rPr>
              <a:t> av 10 leietakere ønsker å sitte i sentrum. Likevel havner mange i randsonen, halve leieprisen ofte (spesielt offentlige leietakere)</a:t>
            </a:r>
            <a:r>
              <a:rPr lang="nb-NO" dirty="0" smtClean="0">
                <a:latin typeface="Calibre Light" panose="020B0303030202060203" pitchFamily="34" charset="0"/>
              </a:rPr>
              <a:t> </a:t>
            </a:r>
            <a:endParaRPr lang="en-GB" dirty="0" smtClean="0">
              <a:latin typeface="Calibre Light" panose="020B0303030202060203" pitchFamily="34" charset="0"/>
            </a:endParaRPr>
          </a:p>
          <a:p>
            <a:endParaRPr lang="nb-NO" dirty="0" smtClean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CB2B-4E64-4702-B651-F9BB12420A47}" type="slidenum">
              <a:rPr lang="nb-NO" smtClean="0"/>
              <a:pPr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19210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8" b="40248"/>
          <a:stretch/>
        </p:blipFill>
        <p:spPr>
          <a:xfrm>
            <a:off x="308435" y="304799"/>
            <a:ext cx="8552173" cy="4542971"/>
          </a:xfrm>
          <a:prstGeom prst="rect">
            <a:avLst/>
          </a:prstGeom>
        </p:spPr>
      </p:pic>
      <p:sp>
        <p:nvSpPr>
          <p:cNvPr id="19" name="Plassholder for tekst 18"/>
          <p:cNvSpPr>
            <a:spLocks noGrp="1"/>
          </p:cNvSpPr>
          <p:nvPr>
            <p:ph type="body" sz="quarter" idx="11"/>
          </p:nvPr>
        </p:nvSpPr>
        <p:spPr>
          <a:xfrm>
            <a:off x="0" y="3193200"/>
            <a:ext cx="7164000" cy="1224000"/>
          </a:xfrm>
          <a:blipFill>
            <a:blip r:embed="rId3"/>
            <a:stretch>
              <a:fillRect/>
            </a:stretch>
          </a:blipFill>
        </p:spPr>
        <p:txBody>
          <a:bodyPr lIns="720000" tIns="72000" rIns="720000" bIns="525600" anchor="b" anchorCtr="0"/>
          <a:lstStyle>
            <a:lvl1pPr marL="0" indent="0">
              <a:buFontTx/>
              <a:buNone/>
              <a:defRPr sz="2500" cap="all" baseline="0">
                <a:solidFill>
                  <a:srgbClr val="363739"/>
                </a:solidFill>
              </a:defRPr>
            </a:lvl1pPr>
            <a:lvl2pPr marL="784800" indent="-784800">
              <a:spcBef>
                <a:spcPts val="600"/>
              </a:spcBef>
              <a:buFont typeface="Arial" panose="020B0604020202020204" pitchFamily="34" charset="0"/>
              <a:buChar char="​"/>
              <a:defRPr sz="1400" cap="all" baseline="0">
                <a:solidFill>
                  <a:srgbClr val="363739"/>
                </a:solidFill>
              </a:defRPr>
            </a:lvl2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/>
          </p:nvPr>
        </p:nvSpPr>
        <p:spPr>
          <a:xfrm>
            <a:off x="720000" y="3954057"/>
            <a:ext cx="6253163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363739"/>
                </a:solidFill>
              </a:defRPr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96913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2 skjemaer og 2 bilder (und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9"/>
          <a:stretch/>
        </p:blipFill>
        <p:spPr>
          <a:xfrm>
            <a:off x="324000" y="1"/>
            <a:ext cx="8766808" cy="514456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44CCA3-E847-409D-A94A-219A1F414F65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6" name="Plassholder for innhold 16"/>
          <p:cNvSpPr>
            <a:spLocks noGrp="1"/>
          </p:cNvSpPr>
          <p:nvPr>
            <p:ph sz="quarter" idx="18"/>
          </p:nvPr>
        </p:nvSpPr>
        <p:spPr>
          <a:xfrm>
            <a:off x="323528" y="896400"/>
            <a:ext cx="3978000" cy="1558800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7" name="Plassholder for innhold 16"/>
          <p:cNvSpPr>
            <a:spLocks noGrp="1"/>
          </p:cNvSpPr>
          <p:nvPr>
            <p:ph sz="quarter" idx="19"/>
          </p:nvPr>
        </p:nvSpPr>
        <p:spPr>
          <a:xfrm>
            <a:off x="4698388" y="891567"/>
            <a:ext cx="3978000" cy="1558800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20" name="Plassholder for bilde 15"/>
          <p:cNvSpPr>
            <a:spLocks noGrp="1"/>
          </p:cNvSpPr>
          <p:nvPr>
            <p:ph type="pic" sz="quarter" idx="23"/>
          </p:nvPr>
        </p:nvSpPr>
        <p:spPr>
          <a:xfrm>
            <a:off x="323528" y="2648046"/>
            <a:ext cx="3960440" cy="1658937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1" name="Plassholder for bilde 15"/>
          <p:cNvSpPr>
            <a:spLocks noGrp="1"/>
          </p:cNvSpPr>
          <p:nvPr>
            <p:ph type="pic" sz="quarter" idx="24"/>
          </p:nvPr>
        </p:nvSpPr>
        <p:spPr>
          <a:xfrm>
            <a:off x="4698388" y="2648045"/>
            <a:ext cx="3960440" cy="1658937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78339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2 skjemaer og 2 bilder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/>
          <a:stretch/>
        </p:blipFill>
        <p:spPr>
          <a:xfrm>
            <a:off x="4687200" y="0"/>
            <a:ext cx="4432176" cy="5146918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26577E-5A64-4533-90F4-7578D5622285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6" name="Plassholder for innhold 16"/>
          <p:cNvSpPr>
            <a:spLocks noGrp="1"/>
          </p:cNvSpPr>
          <p:nvPr>
            <p:ph sz="quarter" idx="18"/>
          </p:nvPr>
        </p:nvSpPr>
        <p:spPr>
          <a:xfrm>
            <a:off x="4212000" y="979200"/>
            <a:ext cx="4464000" cy="1602000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20" name="Plassholder for bilde 15"/>
          <p:cNvSpPr>
            <a:spLocks noGrp="1"/>
          </p:cNvSpPr>
          <p:nvPr>
            <p:ph type="pic" sz="quarter" idx="23"/>
          </p:nvPr>
        </p:nvSpPr>
        <p:spPr>
          <a:xfrm>
            <a:off x="468000" y="979200"/>
            <a:ext cx="3672000" cy="1602000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4" name="Plassholder for innhold 16"/>
          <p:cNvSpPr>
            <a:spLocks noGrp="1"/>
          </p:cNvSpPr>
          <p:nvPr>
            <p:ph sz="quarter" idx="24"/>
          </p:nvPr>
        </p:nvSpPr>
        <p:spPr>
          <a:xfrm>
            <a:off x="4212000" y="2750400"/>
            <a:ext cx="4464000" cy="1602000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5" name="Plassholder for bilde 15"/>
          <p:cNvSpPr>
            <a:spLocks noGrp="1"/>
          </p:cNvSpPr>
          <p:nvPr>
            <p:ph type="pic" sz="quarter" idx="25"/>
          </p:nvPr>
        </p:nvSpPr>
        <p:spPr>
          <a:xfrm>
            <a:off x="468000" y="2750400"/>
            <a:ext cx="3672000" cy="1602000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363892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aus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ssholder for bilde 15"/>
          <p:cNvSpPr>
            <a:spLocks noGrp="1"/>
          </p:cNvSpPr>
          <p:nvPr>
            <p:ph type="pic" sz="quarter" idx="10"/>
          </p:nvPr>
        </p:nvSpPr>
        <p:spPr>
          <a:xfrm>
            <a:off x="334800" y="309600"/>
            <a:ext cx="8521200" cy="4554000"/>
          </a:xfrm>
          <a:custGeom>
            <a:avLst/>
            <a:gdLst>
              <a:gd name="connsiteX0" fmla="*/ 0 w 8521200"/>
              <a:gd name="connsiteY0" fmla="*/ 0 h 4554000"/>
              <a:gd name="connsiteX1" fmla="*/ 8521200 w 8521200"/>
              <a:gd name="connsiteY1" fmla="*/ 0 h 4554000"/>
              <a:gd name="connsiteX2" fmla="*/ 8521200 w 8521200"/>
              <a:gd name="connsiteY2" fmla="*/ 4554000 h 4554000"/>
              <a:gd name="connsiteX3" fmla="*/ 0 w 8521200"/>
              <a:gd name="connsiteY3" fmla="*/ 4554000 h 4554000"/>
              <a:gd name="connsiteX4" fmla="*/ 0 w 8521200"/>
              <a:gd name="connsiteY4" fmla="*/ 0 h 4554000"/>
              <a:gd name="connsiteX0" fmla="*/ 0 w 8521200"/>
              <a:gd name="connsiteY0" fmla="*/ 0 h 4554000"/>
              <a:gd name="connsiteX1" fmla="*/ 8521200 w 8521200"/>
              <a:gd name="connsiteY1" fmla="*/ 0 h 4554000"/>
              <a:gd name="connsiteX2" fmla="*/ 8521200 w 8521200"/>
              <a:gd name="connsiteY2" fmla="*/ 4554000 h 4554000"/>
              <a:gd name="connsiteX3" fmla="*/ 7393781 w 8521200"/>
              <a:gd name="connsiteY3" fmla="*/ 4550475 h 4554000"/>
              <a:gd name="connsiteX4" fmla="*/ 0 w 8521200"/>
              <a:gd name="connsiteY4" fmla="*/ 4554000 h 4554000"/>
              <a:gd name="connsiteX5" fmla="*/ 0 w 8521200"/>
              <a:gd name="connsiteY5" fmla="*/ 0 h 4554000"/>
              <a:gd name="connsiteX0" fmla="*/ 0 w 8521200"/>
              <a:gd name="connsiteY0" fmla="*/ 0 h 4554000"/>
              <a:gd name="connsiteX1" fmla="*/ 8521200 w 8521200"/>
              <a:gd name="connsiteY1" fmla="*/ 0 h 4554000"/>
              <a:gd name="connsiteX2" fmla="*/ 8520113 w 8521200"/>
              <a:gd name="connsiteY2" fmla="*/ 3033619 h 4554000"/>
              <a:gd name="connsiteX3" fmla="*/ 8521200 w 8521200"/>
              <a:gd name="connsiteY3" fmla="*/ 4554000 h 4554000"/>
              <a:gd name="connsiteX4" fmla="*/ 7393781 w 8521200"/>
              <a:gd name="connsiteY4" fmla="*/ 4550475 h 4554000"/>
              <a:gd name="connsiteX5" fmla="*/ 0 w 8521200"/>
              <a:gd name="connsiteY5" fmla="*/ 4554000 h 4554000"/>
              <a:gd name="connsiteX6" fmla="*/ 0 w 8521200"/>
              <a:gd name="connsiteY6" fmla="*/ 0 h 4554000"/>
              <a:gd name="connsiteX0" fmla="*/ 0 w 8521200"/>
              <a:gd name="connsiteY0" fmla="*/ 0 h 4554000"/>
              <a:gd name="connsiteX1" fmla="*/ 8521200 w 8521200"/>
              <a:gd name="connsiteY1" fmla="*/ 0 h 4554000"/>
              <a:gd name="connsiteX2" fmla="*/ 8520113 w 8521200"/>
              <a:gd name="connsiteY2" fmla="*/ 3033619 h 4554000"/>
              <a:gd name="connsiteX3" fmla="*/ 7393781 w 8521200"/>
              <a:gd name="connsiteY3" fmla="*/ 4550475 h 4554000"/>
              <a:gd name="connsiteX4" fmla="*/ 0 w 8521200"/>
              <a:gd name="connsiteY4" fmla="*/ 4554000 h 4554000"/>
              <a:gd name="connsiteX5" fmla="*/ 0 w 8521200"/>
              <a:gd name="connsiteY5" fmla="*/ 0 h 4554000"/>
              <a:gd name="connsiteX0" fmla="*/ 0 w 8521200"/>
              <a:gd name="connsiteY0" fmla="*/ 0 h 4554000"/>
              <a:gd name="connsiteX1" fmla="*/ 8521200 w 8521200"/>
              <a:gd name="connsiteY1" fmla="*/ 0 h 4554000"/>
              <a:gd name="connsiteX2" fmla="*/ 8520113 w 8521200"/>
              <a:gd name="connsiteY2" fmla="*/ 3033619 h 4554000"/>
              <a:gd name="connsiteX3" fmla="*/ 7393781 w 8521200"/>
              <a:gd name="connsiteY3" fmla="*/ 4550475 h 4554000"/>
              <a:gd name="connsiteX4" fmla="*/ 0 w 8521200"/>
              <a:gd name="connsiteY4" fmla="*/ 4554000 h 4554000"/>
              <a:gd name="connsiteX5" fmla="*/ 0 w 8521200"/>
              <a:gd name="connsiteY5" fmla="*/ 0 h 45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21200" h="4554000">
                <a:moveTo>
                  <a:pt x="0" y="0"/>
                </a:moveTo>
                <a:lnTo>
                  <a:pt x="8521200" y="0"/>
                </a:lnTo>
                <a:cubicBezTo>
                  <a:pt x="8520838" y="1011206"/>
                  <a:pt x="8520475" y="2022413"/>
                  <a:pt x="8520113" y="3033619"/>
                </a:cubicBezTo>
                <a:lnTo>
                  <a:pt x="7393781" y="4550475"/>
                </a:lnTo>
                <a:lnTo>
                  <a:pt x="0" y="4554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11"/>
          </p:nvPr>
        </p:nvSpPr>
        <p:spPr>
          <a:xfrm>
            <a:off x="334800" y="3933024"/>
            <a:ext cx="6587276" cy="928800"/>
          </a:xfrm>
          <a:custGeom>
            <a:avLst/>
            <a:gdLst>
              <a:gd name="connsiteX0" fmla="*/ 0 w 6588000"/>
              <a:gd name="connsiteY0" fmla="*/ 0 h 993600"/>
              <a:gd name="connsiteX1" fmla="*/ 6588000 w 6588000"/>
              <a:gd name="connsiteY1" fmla="*/ 0 h 993600"/>
              <a:gd name="connsiteX2" fmla="*/ 6588000 w 6588000"/>
              <a:gd name="connsiteY2" fmla="*/ 993600 h 993600"/>
              <a:gd name="connsiteX3" fmla="*/ 0 w 6588000"/>
              <a:gd name="connsiteY3" fmla="*/ 993600 h 993600"/>
              <a:gd name="connsiteX4" fmla="*/ 0 w 6588000"/>
              <a:gd name="connsiteY4" fmla="*/ 0 h 993600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6588000 w 6588000"/>
              <a:gd name="connsiteY2" fmla="*/ 993600 h 994618"/>
              <a:gd name="connsiteX3" fmla="*/ 5941219 w 6588000"/>
              <a:gd name="connsiteY3" fmla="*/ 994618 h 994618"/>
              <a:gd name="connsiteX4" fmla="*/ 0 w 6588000"/>
              <a:gd name="connsiteY4" fmla="*/ 993600 h 994618"/>
              <a:gd name="connsiteX5" fmla="*/ 0 w 6588000"/>
              <a:gd name="connsiteY5" fmla="*/ 0 h 994618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5941219 w 6588000"/>
              <a:gd name="connsiteY2" fmla="*/ 994618 h 994618"/>
              <a:gd name="connsiteX3" fmla="*/ 0 w 6588000"/>
              <a:gd name="connsiteY3" fmla="*/ 993600 h 994618"/>
              <a:gd name="connsiteX4" fmla="*/ 0 w 6588000"/>
              <a:gd name="connsiteY4" fmla="*/ 0 h 994618"/>
              <a:gd name="connsiteX0" fmla="*/ 0 w 6611901"/>
              <a:gd name="connsiteY0" fmla="*/ 0 h 994618"/>
              <a:gd name="connsiteX1" fmla="*/ 6611901 w 6611901"/>
              <a:gd name="connsiteY1" fmla="*/ 4809 h 994618"/>
              <a:gd name="connsiteX2" fmla="*/ 5941219 w 6611901"/>
              <a:gd name="connsiteY2" fmla="*/ 994618 h 994618"/>
              <a:gd name="connsiteX3" fmla="*/ 0 w 6611901"/>
              <a:gd name="connsiteY3" fmla="*/ 993600 h 994618"/>
              <a:gd name="connsiteX4" fmla="*/ 0 w 6611901"/>
              <a:gd name="connsiteY4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901" h="994618">
                <a:moveTo>
                  <a:pt x="0" y="0"/>
                </a:moveTo>
                <a:lnTo>
                  <a:pt x="6611901" y="4809"/>
                </a:lnTo>
                <a:lnTo>
                  <a:pt x="5941219" y="994618"/>
                </a:lnTo>
                <a:lnTo>
                  <a:pt x="0" y="993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774000" tIns="0" rIns="774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cap="none" baseline="0">
                <a:solidFill>
                  <a:schemeClr val="bg1"/>
                </a:solidFill>
              </a:defRPr>
            </a:lvl1pPr>
            <a:lvl2pPr marL="784800" indent="-784800">
              <a:spcBef>
                <a:spcPts val="600"/>
              </a:spcBef>
              <a:buFont typeface="Arial" panose="020B0604020202020204" pitchFamily="34" charset="0"/>
              <a:buChar char="​"/>
              <a:defRPr sz="1400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7627575" y="293965"/>
            <a:ext cx="79200" cy="4608000"/>
          </a:xfrm>
          <a:solidFill>
            <a:schemeClr val="bg1"/>
          </a:solidFill>
        </p:spPr>
        <p:txBody>
          <a:bodyPr>
            <a:noAutofit/>
          </a:bodyPr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4428435"/>
            <a:ext cx="565324" cy="431179"/>
          </a:xfrm>
          <a:prstGeom prst="rect">
            <a:avLst/>
          </a:prstGeom>
        </p:spPr>
      </p:pic>
      <p:sp>
        <p:nvSpPr>
          <p:cNvPr id="4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6331651" y="3003845"/>
            <a:ext cx="1294061" cy="1856203"/>
          </a:xfrm>
          <a:custGeom>
            <a:avLst/>
            <a:gdLst>
              <a:gd name="connsiteX0" fmla="*/ 0 w 1283385"/>
              <a:gd name="connsiteY0" fmla="*/ 0 h 1856204"/>
              <a:gd name="connsiteX1" fmla="*/ 1283385 w 1283385"/>
              <a:gd name="connsiteY1" fmla="*/ 0 h 1856204"/>
              <a:gd name="connsiteX2" fmla="*/ 1283385 w 1283385"/>
              <a:gd name="connsiteY2" fmla="*/ 1856204 h 1856204"/>
              <a:gd name="connsiteX3" fmla="*/ 0 w 1283385"/>
              <a:gd name="connsiteY3" fmla="*/ 1856204 h 1856204"/>
              <a:gd name="connsiteX4" fmla="*/ 0 w 1283385"/>
              <a:gd name="connsiteY4" fmla="*/ 0 h 1856204"/>
              <a:gd name="connsiteX0" fmla="*/ 0 w 1283385"/>
              <a:gd name="connsiteY0" fmla="*/ 1856204 h 1856204"/>
              <a:gd name="connsiteX1" fmla="*/ 1283385 w 1283385"/>
              <a:gd name="connsiteY1" fmla="*/ 0 h 1856204"/>
              <a:gd name="connsiteX2" fmla="*/ 1283385 w 1283385"/>
              <a:gd name="connsiteY2" fmla="*/ 1856204 h 1856204"/>
              <a:gd name="connsiteX3" fmla="*/ 0 w 1283385"/>
              <a:gd name="connsiteY3" fmla="*/ 1856204 h 185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85" h="1856204">
                <a:moveTo>
                  <a:pt x="0" y="1856204"/>
                </a:moveTo>
                <a:lnTo>
                  <a:pt x="1283385" y="0"/>
                </a:lnTo>
                <a:lnTo>
                  <a:pt x="1283385" y="1856204"/>
                </a:lnTo>
                <a:lnTo>
                  <a:pt x="0" y="1856204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9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7711200" y="309599"/>
            <a:ext cx="1144800" cy="4550449"/>
          </a:xfrm>
          <a:custGeom>
            <a:avLst/>
            <a:gdLst>
              <a:gd name="connsiteX0" fmla="*/ 0 w 1451884"/>
              <a:gd name="connsiteY0" fmla="*/ 0 h 4556504"/>
              <a:gd name="connsiteX1" fmla="*/ 1451884 w 1451884"/>
              <a:gd name="connsiteY1" fmla="*/ 0 h 4556504"/>
              <a:gd name="connsiteX2" fmla="*/ 1451884 w 1451884"/>
              <a:gd name="connsiteY2" fmla="*/ 4556504 h 4556504"/>
              <a:gd name="connsiteX3" fmla="*/ 0 w 1451884"/>
              <a:gd name="connsiteY3" fmla="*/ 4556504 h 4556504"/>
              <a:gd name="connsiteX4" fmla="*/ 0 w 1451884"/>
              <a:gd name="connsiteY4" fmla="*/ 0 h 4556504"/>
              <a:gd name="connsiteX0" fmla="*/ 0 w 1452110"/>
              <a:gd name="connsiteY0" fmla="*/ 0 h 4556504"/>
              <a:gd name="connsiteX1" fmla="*/ 1451884 w 1452110"/>
              <a:gd name="connsiteY1" fmla="*/ 0 h 4556504"/>
              <a:gd name="connsiteX2" fmla="*/ 1452110 w 1452110"/>
              <a:gd name="connsiteY2" fmla="*/ 3042905 h 4556504"/>
              <a:gd name="connsiteX3" fmla="*/ 1451884 w 1452110"/>
              <a:gd name="connsiteY3" fmla="*/ 4556504 h 4556504"/>
              <a:gd name="connsiteX4" fmla="*/ 0 w 1452110"/>
              <a:gd name="connsiteY4" fmla="*/ 4556504 h 4556504"/>
              <a:gd name="connsiteX5" fmla="*/ 0 w 1452110"/>
              <a:gd name="connsiteY5" fmla="*/ 0 h 4556504"/>
              <a:gd name="connsiteX0" fmla="*/ 0 w 1452110"/>
              <a:gd name="connsiteY0" fmla="*/ 0 h 4673416"/>
              <a:gd name="connsiteX1" fmla="*/ 1451884 w 1452110"/>
              <a:gd name="connsiteY1" fmla="*/ 0 h 4673416"/>
              <a:gd name="connsiteX2" fmla="*/ 1452110 w 1452110"/>
              <a:gd name="connsiteY2" fmla="*/ 3042905 h 4673416"/>
              <a:gd name="connsiteX3" fmla="*/ 0 w 1452110"/>
              <a:gd name="connsiteY3" fmla="*/ 4556504 h 4673416"/>
              <a:gd name="connsiteX4" fmla="*/ 0 w 1452110"/>
              <a:gd name="connsiteY4" fmla="*/ 0 h 4673416"/>
              <a:gd name="connsiteX0" fmla="*/ 0 w 1452110"/>
              <a:gd name="connsiteY0" fmla="*/ 0 h 4556504"/>
              <a:gd name="connsiteX1" fmla="*/ 1451884 w 1452110"/>
              <a:gd name="connsiteY1" fmla="*/ 0 h 4556504"/>
              <a:gd name="connsiteX2" fmla="*/ 1452110 w 1452110"/>
              <a:gd name="connsiteY2" fmla="*/ 3042905 h 4556504"/>
              <a:gd name="connsiteX3" fmla="*/ 0 w 1452110"/>
              <a:gd name="connsiteY3" fmla="*/ 4556504 h 4556504"/>
              <a:gd name="connsiteX4" fmla="*/ 0 w 1452110"/>
              <a:gd name="connsiteY4" fmla="*/ 0 h 4556504"/>
              <a:gd name="connsiteX0" fmla="*/ 0 w 1452110"/>
              <a:gd name="connsiteY0" fmla="*/ 0 h 4556504"/>
              <a:gd name="connsiteX1" fmla="*/ 1451884 w 1452110"/>
              <a:gd name="connsiteY1" fmla="*/ 0 h 4556504"/>
              <a:gd name="connsiteX2" fmla="*/ 1452110 w 1452110"/>
              <a:gd name="connsiteY2" fmla="*/ 3083302 h 4556504"/>
              <a:gd name="connsiteX3" fmla="*/ 0 w 1452110"/>
              <a:gd name="connsiteY3" fmla="*/ 4556504 h 4556504"/>
              <a:gd name="connsiteX4" fmla="*/ 0 w 1452110"/>
              <a:gd name="connsiteY4" fmla="*/ 0 h 455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2110" h="4556504">
                <a:moveTo>
                  <a:pt x="0" y="0"/>
                </a:moveTo>
                <a:lnTo>
                  <a:pt x="1451884" y="0"/>
                </a:lnTo>
                <a:cubicBezTo>
                  <a:pt x="1451959" y="1014302"/>
                  <a:pt x="1452035" y="2069000"/>
                  <a:pt x="1452110" y="3083302"/>
                </a:cubicBezTo>
                <a:lnTo>
                  <a:pt x="0" y="4556504"/>
                </a:lnTo>
                <a:lnTo>
                  <a:pt x="0" y="0"/>
                </a:lnTo>
                <a:close/>
              </a:path>
            </a:pathLst>
          </a:custGeom>
          <a:solidFill>
            <a:srgbClr val="004990">
              <a:alpha val="80000"/>
            </a:srgb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001969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aus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0" y="309600"/>
            <a:ext cx="8520895" cy="4553743"/>
          </a:xfrm>
          <a:prstGeom prst="rect">
            <a:avLst/>
          </a:prstGeom>
        </p:spPr>
      </p:pic>
      <p:sp>
        <p:nvSpPr>
          <p:cNvPr id="16" name="Plassholder for tekst 18"/>
          <p:cNvSpPr>
            <a:spLocks noGrp="1"/>
          </p:cNvSpPr>
          <p:nvPr>
            <p:ph type="body" sz="quarter" idx="11"/>
          </p:nvPr>
        </p:nvSpPr>
        <p:spPr>
          <a:xfrm>
            <a:off x="334800" y="3933024"/>
            <a:ext cx="6587276" cy="928800"/>
          </a:xfrm>
          <a:custGeom>
            <a:avLst/>
            <a:gdLst>
              <a:gd name="connsiteX0" fmla="*/ 0 w 6588000"/>
              <a:gd name="connsiteY0" fmla="*/ 0 h 993600"/>
              <a:gd name="connsiteX1" fmla="*/ 6588000 w 6588000"/>
              <a:gd name="connsiteY1" fmla="*/ 0 h 993600"/>
              <a:gd name="connsiteX2" fmla="*/ 6588000 w 6588000"/>
              <a:gd name="connsiteY2" fmla="*/ 993600 h 993600"/>
              <a:gd name="connsiteX3" fmla="*/ 0 w 6588000"/>
              <a:gd name="connsiteY3" fmla="*/ 993600 h 993600"/>
              <a:gd name="connsiteX4" fmla="*/ 0 w 6588000"/>
              <a:gd name="connsiteY4" fmla="*/ 0 h 993600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6588000 w 6588000"/>
              <a:gd name="connsiteY2" fmla="*/ 993600 h 994618"/>
              <a:gd name="connsiteX3" fmla="*/ 5941219 w 6588000"/>
              <a:gd name="connsiteY3" fmla="*/ 994618 h 994618"/>
              <a:gd name="connsiteX4" fmla="*/ 0 w 6588000"/>
              <a:gd name="connsiteY4" fmla="*/ 993600 h 994618"/>
              <a:gd name="connsiteX5" fmla="*/ 0 w 6588000"/>
              <a:gd name="connsiteY5" fmla="*/ 0 h 994618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5941219 w 6588000"/>
              <a:gd name="connsiteY2" fmla="*/ 994618 h 994618"/>
              <a:gd name="connsiteX3" fmla="*/ 0 w 6588000"/>
              <a:gd name="connsiteY3" fmla="*/ 993600 h 994618"/>
              <a:gd name="connsiteX4" fmla="*/ 0 w 6588000"/>
              <a:gd name="connsiteY4" fmla="*/ 0 h 994618"/>
              <a:gd name="connsiteX0" fmla="*/ 0 w 6611901"/>
              <a:gd name="connsiteY0" fmla="*/ 0 h 994618"/>
              <a:gd name="connsiteX1" fmla="*/ 6611901 w 6611901"/>
              <a:gd name="connsiteY1" fmla="*/ 4809 h 994618"/>
              <a:gd name="connsiteX2" fmla="*/ 5941219 w 6611901"/>
              <a:gd name="connsiteY2" fmla="*/ 994618 h 994618"/>
              <a:gd name="connsiteX3" fmla="*/ 0 w 6611901"/>
              <a:gd name="connsiteY3" fmla="*/ 993600 h 994618"/>
              <a:gd name="connsiteX4" fmla="*/ 0 w 6611901"/>
              <a:gd name="connsiteY4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901" h="994618">
                <a:moveTo>
                  <a:pt x="0" y="0"/>
                </a:moveTo>
                <a:lnTo>
                  <a:pt x="6611901" y="4809"/>
                </a:lnTo>
                <a:lnTo>
                  <a:pt x="5941219" y="994618"/>
                </a:lnTo>
                <a:lnTo>
                  <a:pt x="0" y="993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774000" tIns="0" rIns="774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cap="none" baseline="0">
                <a:solidFill>
                  <a:schemeClr val="bg1"/>
                </a:solidFill>
              </a:defRPr>
            </a:lvl1pPr>
            <a:lvl2pPr marL="784800" indent="-784800">
              <a:spcBef>
                <a:spcPts val="600"/>
              </a:spcBef>
              <a:buFont typeface="Arial" panose="020B0604020202020204" pitchFamily="34" charset="0"/>
              <a:buChar char="​"/>
              <a:defRPr sz="1400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4428435"/>
            <a:ext cx="565324" cy="4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523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Paus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0" y="309600"/>
            <a:ext cx="8521200" cy="4553743"/>
          </a:xfrm>
          <a:prstGeom prst="rect">
            <a:avLst/>
          </a:prstGeom>
        </p:spPr>
      </p:pic>
      <p:sp>
        <p:nvSpPr>
          <p:cNvPr id="16" name="Plassholder for tekst 18"/>
          <p:cNvSpPr>
            <a:spLocks noGrp="1"/>
          </p:cNvSpPr>
          <p:nvPr>
            <p:ph type="body" sz="quarter" idx="11"/>
          </p:nvPr>
        </p:nvSpPr>
        <p:spPr>
          <a:xfrm>
            <a:off x="334800" y="3933024"/>
            <a:ext cx="6587276" cy="928800"/>
          </a:xfrm>
          <a:custGeom>
            <a:avLst/>
            <a:gdLst>
              <a:gd name="connsiteX0" fmla="*/ 0 w 6588000"/>
              <a:gd name="connsiteY0" fmla="*/ 0 h 993600"/>
              <a:gd name="connsiteX1" fmla="*/ 6588000 w 6588000"/>
              <a:gd name="connsiteY1" fmla="*/ 0 h 993600"/>
              <a:gd name="connsiteX2" fmla="*/ 6588000 w 6588000"/>
              <a:gd name="connsiteY2" fmla="*/ 993600 h 993600"/>
              <a:gd name="connsiteX3" fmla="*/ 0 w 6588000"/>
              <a:gd name="connsiteY3" fmla="*/ 993600 h 993600"/>
              <a:gd name="connsiteX4" fmla="*/ 0 w 6588000"/>
              <a:gd name="connsiteY4" fmla="*/ 0 h 993600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6588000 w 6588000"/>
              <a:gd name="connsiteY2" fmla="*/ 993600 h 994618"/>
              <a:gd name="connsiteX3" fmla="*/ 5941219 w 6588000"/>
              <a:gd name="connsiteY3" fmla="*/ 994618 h 994618"/>
              <a:gd name="connsiteX4" fmla="*/ 0 w 6588000"/>
              <a:gd name="connsiteY4" fmla="*/ 993600 h 994618"/>
              <a:gd name="connsiteX5" fmla="*/ 0 w 6588000"/>
              <a:gd name="connsiteY5" fmla="*/ 0 h 994618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5941219 w 6588000"/>
              <a:gd name="connsiteY2" fmla="*/ 994618 h 994618"/>
              <a:gd name="connsiteX3" fmla="*/ 0 w 6588000"/>
              <a:gd name="connsiteY3" fmla="*/ 993600 h 994618"/>
              <a:gd name="connsiteX4" fmla="*/ 0 w 6588000"/>
              <a:gd name="connsiteY4" fmla="*/ 0 h 994618"/>
              <a:gd name="connsiteX0" fmla="*/ 0 w 6611901"/>
              <a:gd name="connsiteY0" fmla="*/ 0 h 994618"/>
              <a:gd name="connsiteX1" fmla="*/ 6611901 w 6611901"/>
              <a:gd name="connsiteY1" fmla="*/ 4809 h 994618"/>
              <a:gd name="connsiteX2" fmla="*/ 5941219 w 6611901"/>
              <a:gd name="connsiteY2" fmla="*/ 994618 h 994618"/>
              <a:gd name="connsiteX3" fmla="*/ 0 w 6611901"/>
              <a:gd name="connsiteY3" fmla="*/ 993600 h 994618"/>
              <a:gd name="connsiteX4" fmla="*/ 0 w 6611901"/>
              <a:gd name="connsiteY4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901" h="994618">
                <a:moveTo>
                  <a:pt x="0" y="0"/>
                </a:moveTo>
                <a:lnTo>
                  <a:pt x="6611901" y="4809"/>
                </a:lnTo>
                <a:lnTo>
                  <a:pt x="5941219" y="994618"/>
                </a:lnTo>
                <a:lnTo>
                  <a:pt x="0" y="993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774000" tIns="0" rIns="774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cap="none" baseline="0">
                <a:solidFill>
                  <a:schemeClr val="bg1"/>
                </a:solidFill>
              </a:defRPr>
            </a:lvl1pPr>
            <a:lvl2pPr marL="784800" indent="-784800">
              <a:spcBef>
                <a:spcPts val="600"/>
              </a:spcBef>
              <a:buFont typeface="Arial" panose="020B0604020202020204" pitchFamily="34" charset="0"/>
              <a:buChar char="​"/>
              <a:defRPr sz="1400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6" name="Bild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4428435"/>
            <a:ext cx="565324" cy="4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399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Paus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e 7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0" y="312932"/>
            <a:ext cx="8521200" cy="4547078"/>
          </a:xfrm>
          <a:prstGeom prst="rect">
            <a:avLst/>
          </a:prstGeom>
        </p:spPr>
      </p:pic>
      <p:sp>
        <p:nvSpPr>
          <p:cNvPr id="16" name="Plassholder for tekst 18"/>
          <p:cNvSpPr>
            <a:spLocks noGrp="1"/>
          </p:cNvSpPr>
          <p:nvPr>
            <p:ph type="body" sz="quarter" idx="11"/>
          </p:nvPr>
        </p:nvSpPr>
        <p:spPr>
          <a:xfrm>
            <a:off x="334800" y="3933024"/>
            <a:ext cx="6587276" cy="928800"/>
          </a:xfrm>
          <a:custGeom>
            <a:avLst/>
            <a:gdLst>
              <a:gd name="connsiteX0" fmla="*/ 0 w 6588000"/>
              <a:gd name="connsiteY0" fmla="*/ 0 h 993600"/>
              <a:gd name="connsiteX1" fmla="*/ 6588000 w 6588000"/>
              <a:gd name="connsiteY1" fmla="*/ 0 h 993600"/>
              <a:gd name="connsiteX2" fmla="*/ 6588000 w 6588000"/>
              <a:gd name="connsiteY2" fmla="*/ 993600 h 993600"/>
              <a:gd name="connsiteX3" fmla="*/ 0 w 6588000"/>
              <a:gd name="connsiteY3" fmla="*/ 993600 h 993600"/>
              <a:gd name="connsiteX4" fmla="*/ 0 w 6588000"/>
              <a:gd name="connsiteY4" fmla="*/ 0 h 993600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6588000 w 6588000"/>
              <a:gd name="connsiteY2" fmla="*/ 993600 h 994618"/>
              <a:gd name="connsiteX3" fmla="*/ 5941219 w 6588000"/>
              <a:gd name="connsiteY3" fmla="*/ 994618 h 994618"/>
              <a:gd name="connsiteX4" fmla="*/ 0 w 6588000"/>
              <a:gd name="connsiteY4" fmla="*/ 993600 h 994618"/>
              <a:gd name="connsiteX5" fmla="*/ 0 w 6588000"/>
              <a:gd name="connsiteY5" fmla="*/ 0 h 994618"/>
              <a:gd name="connsiteX0" fmla="*/ 0 w 6588000"/>
              <a:gd name="connsiteY0" fmla="*/ 0 h 994618"/>
              <a:gd name="connsiteX1" fmla="*/ 6588000 w 6588000"/>
              <a:gd name="connsiteY1" fmla="*/ 0 h 994618"/>
              <a:gd name="connsiteX2" fmla="*/ 5941219 w 6588000"/>
              <a:gd name="connsiteY2" fmla="*/ 994618 h 994618"/>
              <a:gd name="connsiteX3" fmla="*/ 0 w 6588000"/>
              <a:gd name="connsiteY3" fmla="*/ 993600 h 994618"/>
              <a:gd name="connsiteX4" fmla="*/ 0 w 6588000"/>
              <a:gd name="connsiteY4" fmla="*/ 0 h 994618"/>
              <a:gd name="connsiteX0" fmla="*/ 0 w 6611901"/>
              <a:gd name="connsiteY0" fmla="*/ 0 h 994618"/>
              <a:gd name="connsiteX1" fmla="*/ 6611901 w 6611901"/>
              <a:gd name="connsiteY1" fmla="*/ 4809 h 994618"/>
              <a:gd name="connsiteX2" fmla="*/ 5941219 w 6611901"/>
              <a:gd name="connsiteY2" fmla="*/ 994618 h 994618"/>
              <a:gd name="connsiteX3" fmla="*/ 0 w 6611901"/>
              <a:gd name="connsiteY3" fmla="*/ 993600 h 994618"/>
              <a:gd name="connsiteX4" fmla="*/ 0 w 6611901"/>
              <a:gd name="connsiteY4" fmla="*/ 0 h 99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11901" h="994618">
                <a:moveTo>
                  <a:pt x="0" y="0"/>
                </a:moveTo>
                <a:lnTo>
                  <a:pt x="6611901" y="4809"/>
                </a:lnTo>
                <a:lnTo>
                  <a:pt x="5941219" y="994618"/>
                </a:lnTo>
                <a:lnTo>
                  <a:pt x="0" y="99360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</p:spPr>
        <p:txBody>
          <a:bodyPr lIns="774000" tIns="0" rIns="774000" anchor="ctr" anchorCtr="0">
            <a:normAutofit/>
          </a:bodyPr>
          <a:lstStyle>
            <a:lvl1pPr marL="0" indent="0">
              <a:buFont typeface="Arial" panose="020B0604020202020204" pitchFamily="34" charset="0"/>
              <a:buNone/>
              <a:defRPr sz="1400" cap="none" baseline="0">
                <a:solidFill>
                  <a:schemeClr val="bg1"/>
                </a:solidFill>
              </a:defRPr>
            </a:lvl1pPr>
            <a:lvl2pPr marL="784800" indent="-784800">
              <a:spcBef>
                <a:spcPts val="600"/>
              </a:spcBef>
              <a:buFont typeface="Arial" panose="020B0604020202020204" pitchFamily="34" charset="0"/>
              <a:buChar char="​"/>
              <a:defRPr sz="1400" cap="all" baseline="0">
                <a:solidFill>
                  <a:schemeClr val="bg1"/>
                </a:solidFill>
              </a:defRPr>
            </a:lvl2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6331651" y="3003845"/>
            <a:ext cx="1294061" cy="1856203"/>
          </a:xfrm>
          <a:custGeom>
            <a:avLst/>
            <a:gdLst>
              <a:gd name="connsiteX0" fmla="*/ 0 w 1283385"/>
              <a:gd name="connsiteY0" fmla="*/ 0 h 1856204"/>
              <a:gd name="connsiteX1" fmla="*/ 1283385 w 1283385"/>
              <a:gd name="connsiteY1" fmla="*/ 0 h 1856204"/>
              <a:gd name="connsiteX2" fmla="*/ 1283385 w 1283385"/>
              <a:gd name="connsiteY2" fmla="*/ 1856204 h 1856204"/>
              <a:gd name="connsiteX3" fmla="*/ 0 w 1283385"/>
              <a:gd name="connsiteY3" fmla="*/ 1856204 h 1856204"/>
              <a:gd name="connsiteX4" fmla="*/ 0 w 1283385"/>
              <a:gd name="connsiteY4" fmla="*/ 0 h 1856204"/>
              <a:gd name="connsiteX0" fmla="*/ 0 w 1283385"/>
              <a:gd name="connsiteY0" fmla="*/ 1856204 h 1856204"/>
              <a:gd name="connsiteX1" fmla="*/ 1283385 w 1283385"/>
              <a:gd name="connsiteY1" fmla="*/ 0 h 1856204"/>
              <a:gd name="connsiteX2" fmla="*/ 1283385 w 1283385"/>
              <a:gd name="connsiteY2" fmla="*/ 1856204 h 1856204"/>
              <a:gd name="connsiteX3" fmla="*/ 0 w 1283385"/>
              <a:gd name="connsiteY3" fmla="*/ 1856204 h 1856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83385" h="1856204">
                <a:moveTo>
                  <a:pt x="0" y="1856204"/>
                </a:moveTo>
                <a:lnTo>
                  <a:pt x="1283385" y="0"/>
                </a:lnTo>
                <a:lnTo>
                  <a:pt x="1283385" y="1856204"/>
                </a:lnTo>
                <a:lnTo>
                  <a:pt x="0" y="1856204"/>
                </a:lnTo>
                <a:close/>
              </a:path>
            </a:pathLst>
          </a:custGeom>
          <a:solidFill>
            <a:schemeClr val="tx1">
              <a:alpha val="60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7" name="Plassholder for tekst 8"/>
          <p:cNvSpPr>
            <a:spLocks noGrp="1"/>
          </p:cNvSpPr>
          <p:nvPr>
            <p:ph type="body" sz="quarter" idx="14" hasCustomPrompt="1"/>
          </p:nvPr>
        </p:nvSpPr>
        <p:spPr>
          <a:xfrm>
            <a:off x="7711200" y="309599"/>
            <a:ext cx="1144800" cy="4550449"/>
          </a:xfrm>
          <a:custGeom>
            <a:avLst/>
            <a:gdLst>
              <a:gd name="connsiteX0" fmla="*/ 0 w 1451884"/>
              <a:gd name="connsiteY0" fmla="*/ 0 h 4556504"/>
              <a:gd name="connsiteX1" fmla="*/ 1451884 w 1451884"/>
              <a:gd name="connsiteY1" fmla="*/ 0 h 4556504"/>
              <a:gd name="connsiteX2" fmla="*/ 1451884 w 1451884"/>
              <a:gd name="connsiteY2" fmla="*/ 4556504 h 4556504"/>
              <a:gd name="connsiteX3" fmla="*/ 0 w 1451884"/>
              <a:gd name="connsiteY3" fmla="*/ 4556504 h 4556504"/>
              <a:gd name="connsiteX4" fmla="*/ 0 w 1451884"/>
              <a:gd name="connsiteY4" fmla="*/ 0 h 4556504"/>
              <a:gd name="connsiteX0" fmla="*/ 0 w 1452110"/>
              <a:gd name="connsiteY0" fmla="*/ 0 h 4556504"/>
              <a:gd name="connsiteX1" fmla="*/ 1451884 w 1452110"/>
              <a:gd name="connsiteY1" fmla="*/ 0 h 4556504"/>
              <a:gd name="connsiteX2" fmla="*/ 1452110 w 1452110"/>
              <a:gd name="connsiteY2" fmla="*/ 3042905 h 4556504"/>
              <a:gd name="connsiteX3" fmla="*/ 1451884 w 1452110"/>
              <a:gd name="connsiteY3" fmla="*/ 4556504 h 4556504"/>
              <a:gd name="connsiteX4" fmla="*/ 0 w 1452110"/>
              <a:gd name="connsiteY4" fmla="*/ 4556504 h 4556504"/>
              <a:gd name="connsiteX5" fmla="*/ 0 w 1452110"/>
              <a:gd name="connsiteY5" fmla="*/ 0 h 4556504"/>
              <a:gd name="connsiteX0" fmla="*/ 0 w 1452110"/>
              <a:gd name="connsiteY0" fmla="*/ 0 h 4673416"/>
              <a:gd name="connsiteX1" fmla="*/ 1451884 w 1452110"/>
              <a:gd name="connsiteY1" fmla="*/ 0 h 4673416"/>
              <a:gd name="connsiteX2" fmla="*/ 1452110 w 1452110"/>
              <a:gd name="connsiteY2" fmla="*/ 3042905 h 4673416"/>
              <a:gd name="connsiteX3" fmla="*/ 0 w 1452110"/>
              <a:gd name="connsiteY3" fmla="*/ 4556504 h 4673416"/>
              <a:gd name="connsiteX4" fmla="*/ 0 w 1452110"/>
              <a:gd name="connsiteY4" fmla="*/ 0 h 4673416"/>
              <a:gd name="connsiteX0" fmla="*/ 0 w 1452110"/>
              <a:gd name="connsiteY0" fmla="*/ 0 h 4556504"/>
              <a:gd name="connsiteX1" fmla="*/ 1451884 w 1452110"/>
              <a:gd name="connsiteY1" fmla="*/ 0 h 4556504"/>
              <a:gd name="connsiteX2" fmla="*/ 1452110 w 1452110"/>
              <a:gd name="connsiteY2" fmla="*/ 3042905 h 4556504"/>
              <a:gd name="connsiteX3" fmla="*/ 0 w 1452110"/>
              <a:gd name="connsiteY3" fmla="*/ 4556504 h 4556504"/>
              <a:gd name="connsiteX4" fmla="*/ 0 w 1452110"/>
              <a:gd name="connsiteY4" fmla="*/ 0 h 4556504"/>
              <a:gd name="connsiteX0" fmla="*/ 0 w 1452110"/>
              <a:gd name="connsiteY0" fmla="*/ 0 h 4556504"/>
              <a:gd name="connsiteX1" fmla="*/ 1451884 w 1452110"/>
              <a:gd name="connsiteY1" fmla="*/ 0 h 4556504"/>
              <a:gd name="connsiteX2" fmla="*/ 1452110 w 1452110"/>
              <a:gd name="connsiteY2" fmla="*/ 3083302 h 4556504"/>
              <a:gd name="connsiteX3" fmla="*/ 0 w 1452110"/>
              <a:gd name="connsiteY3" fmla="*/ 4556504 h 4556504"/>
              <a:gd name="connsiteX4" fmla="*/ 0 w 1452110"/>
              <a:gd name="connsiteY4" fmla="*/ 0 h 45565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2110" h="4556504">
                <a:moveTo>
                  <a:pt x="0" y="0"/>
                </a:moveTo>
                <a:lnTo>
                  <a:pt x="1451884" y="0"/>
                </a:lnTo>
                <a:cubicBezTo>
                  <a:pt x="1451959" y="1014302"/>
                  <a:pt x="1452035" y="2069000"/>
                  <a:pt x="1452110" y="3083302"/>
                </a:cubicBezTo>
                <a:lnTo>
                  <a:pt x="0" y="4556504"/>
                </a:lnTo>
                <a:lnTo>
                  <a:pt x="0" y="0"/>
                </a:lnTo>
                <a:close/>
              </a:path>
            </a:pathLst>
          </a:custGeom>
          <a:solidFill>
            <a:schemeClr val="tx2">
              <a:lumMod val="50000"/>
              <a:alpha val="80000"/>
            </a:schemeClr>
          </a:solidFill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nb-NO" dirty="0" smtClean="0"/>
              <a:t> </a:t>
            </a:r>
            <a:endParaRPr lang="nb-NO" dirty="0"/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0000" y="4428435"/>
            <a:ext cx="565324" cy="43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21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feran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8"/>
          <a:stretch/>
        </p:blipFill>
        <p:spPr>
          <a:xfrm>
            <a:off x="3420000" y="0"/>
            <a:ext cx="4432176" cy="5146918"/>
          </a:xfrm>
          <a:prstGeom prst="rect">
            <a:avLst/>
          </a:prstGeom>
        </p:spPr>
      </p:pic>
      <p:sp>
        <p:nvSpPr>
          <p:cNvPr id="11" name="Rektangel 10"/>
          <p:cNvSpPr/>
          <p:nvPr userDrawn="1"/>
        </p:nvSpPr>
        <p:spPr>
          <a:xfrm>
            <a:off x="755576" y="825066"/>
            <a:ext cx="3312368" cy="1156568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2" name="Rektangel 11"/>
          <p:cNvSpPr/>
          <p:nvPr userDrawn="1"/>
        </p:nvSpPr>
        <p:spPr>
          <a:xfrm>
            <a:off x="755576" y="2073418"/>
            <a:ext cx="3312368" cy="1156568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3" name="Rektangel 12"/>
          <p:cNvSpPr/>
          <p:nvPr userDrawn="1"/>
        </p:nvSpPr>
        <p:spPr>
          <a:xfrm>
            <a:off x="755576" y="3321770"/>
            <a:ext cx="3312368" cy="1156568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7" name="Rektangel 16"/>
          <p:cNvSpPr/>
          <p:nvPr userDrawn="1"/>
        </p:nvSpPr>
        <p:spPr>
          <a:xfrm>
            <a:off x="4716016" y="825066"/>
            <a:ext cx="3312368" cy="1156568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8" name="Rektangel 17"/>
          <p:cNvSpPr/>
          <p:nvPr userDrawn="1"/>
        </p:nvSpPr>
        <p:spPr>
          <a:xfrm>
            <a:off x="4716016" y="2073275"/>
            <a:ext cx="3312368" cy="1156568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9" name="Rektangel 18"/>
          <p:cNvSpPr/>
          <p:nvPr userDrawn="1"/>
        </p:nvSpPr>
        <p:spPr>
          <a:xfrm>
            <a:off x="4716016" y="3319463"/>
            <a:ext cx="3312368" cy="1156568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827FF-71A4-4783-B4FC-01064A79D239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Plassholder for innhold 16"/>
          <p:cNvSpPr>
            <a:spLocks noGrp="1"/>
          </p:cNvSpPr>
          <p:nvPr>
            <p:ph sz="quarter" idx="18"/>
          </p:nvPr>
        </p:nvSpPr>
        <p:spPr>
          <a:xfrm>
            <a:off x="2714626" y="894343"/>
            <a:ext cx="1212556" cy="101609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0" name="Plassholder for bilde 15"/>
          <p:cNvSpPr>
            <a:spLocks noGrp="1"/>
          </p:cNvSpPr>
          <p:nvPr>
            <p:ph type="pic" sz="quarter" idx="23"/>
          </p:nvPr>
        </p:nvSpPr>
        <p:spPr>
          <a:xfrm>
            <a:off x="755576" y="825066"/>
            <a:ext cx="1800000" cy="1156568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1" name="Plassholder for bilde 15"/>
          <p:cNvSpPr>
            <a:spLocks noGrp="1"/>
          </p:cNvSpPr>
          <p:nvPr>
            <p:ph type="pic" sz="quarter" idx="24"/>
          </p:nvPr>
        </p:nvSpPr>
        <p:spPr>
          <a:xfrm>
            <a:off x="755576" y="2073275"/>
            <a:ext cx="1800000" cy="1156568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2" name="Plassholder for bilde 15"/>
          <p:cNvSpPr>
            <a:spLocks noGrp="1"/>
          </p:cNvSpPr>
          <p:nvPr>
            <p:ph type="pic" sz="quarter" idx="25"/>
          </p:nvPr>
        </p:nvSpPr>
        <p:spPr>
          <a:xfrm>
            <a:off x="755576" y="3319463"/>
            <a:ext cx="1800000" cy="1156568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3" name="Plassholder for bilde 15"/>
          <p:cNvSpPr>
            <a:spLocks noGrp="1"/>
          </p:cNvSpPr>
          <p:nvPr>
            <p:ph type="pic" sz="quarter" idx="26"/>
          </p:nvPr>
        </p:nvSpPr>
        <p:spPr>
          <a:xfrm>
            <a:off x="4716016" y="3319463"/>
            <a:ext cx="1800000" cy="1156568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4" name="Plassholder for bilde 15"/>
          <p:cNvSpPr>
            <a:spLocks noGrp="1"/>
          </p:cNvSpPr>
          <p:nvPr>
            <p:ph type="pic" sz="quarter" idx="27"/>
          </p:nvPr>
        </p:nvSpPr>
        <p:spPr>
          <a:xfrm>
            <a:off x="4716016" y="2070292"/>
            <a:ext cx="1800000" cy="1156568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5" name="Plassholder for bilde 15"/>
          <p:cNvSpPr>
            <a:spLocks noGrp="1"/>
          </p:cNvSpPr>
          <p:nvPr>
            <p:ph type="pic" sz="quarter" idx="28"/>
          </p:nvPr>
        </p:nvSpPr>
        <p:spPr>
          <a:xfrm>
            <a:off x="4716016" y="824104"/>
            <a:ext cx="1800000" cy="1156568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26" name="Plassholder for innhold 16"/>
          <p:cNvSpPr>
            <a:spLocks noGrp="1"/>
          </p:cNvSpPr>
          <p:nvPr>
            <p:ph sz="quarter" idx="29"/>
          </p:nvPr>
        </p:nvSpPr>
        <p:spPr>
          <a:xfrm>
            <a:off x="2700868" y="2140531"/>
            <a:ext cx="1212556" cy="101609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7" name="Plassholder for innhold 16"/>
          <p:cNvSpPr>
            <a:spLocks noGrp="1"/>
          </p:cNvSpPr>
          <p:nvPr>
            <p:ph sz="quarter" idx="30"/>
          </p:nvPr>
        </p:nvSpPr>
        <p:spPr>
          <a:xfrm>
            <a:off x="2714625" y="3389702"/>
            <a:ext cx="1212556" cy="101609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8" name="Plassholder for innhold 16"/>
          <p:cNvSpPr>
            <a:spLocks noGrp="1"/>
          </p:cNvSpPr>
          <p:nvPr>
            <p:ph sz="quarter" idx="31"/>
          </p:nvPr>
        </p:nvSpPr>
        <p:spPr>
          <a:xfrm>
            <a:off x="6654406" y="894343"/>
            <a:ext cx="1212556" cy="101609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9" name="Plassholder for innhold 16"/>
          <p:cNvSpPr>
            <a:spLocks noGrp="1"/>
          </p:cNvSpPr>
          <p:nvPr>
            <p:ph sz="quarter" idx="32"/>
          </p:nvPr>
        </p:nvSpPr>
        <p:spPr>
          <a:xfrm>
            <a:off x="6654406" y="2140531"/>
            <a:ext cx="1212556" cy="101609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0" name="Plassholder for innhold 16"/>
          <p:cNvSpPr>
            <a:spLocks noGrp="1"/>
          </p:cNvSpPr>
          <p:nvPr>
            <p:ph sz="quarter" idx="33"/>
          </p:nvPr>
        </p:nvSpPr>
        <p:spPr>
          <a:xfrm>
            <a:off x="6654406" y="3389702"/>
            <a:ext cx="1212556" cy="1016090"/>
          </a:xfrm>
        </p:spPr>
        <p:txBody>
          <a:bodyPr>
            <a:normAutofit/>
          </a:bodyPr>
          <a:lstStyle>
            <a:lvl1pPr marL="0" indent="0" algn="ctr">
              <a:buNone/>
              <a:defRPr sz="80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1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463392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a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31" name="Parallellogram 30"/>
          <p:cNvSpPr/>
          <p:nvPr userDrawn="1"/>
        </p:nvSpPr>
        <p:spPr>
          <a:xfrm>
            <a:off x="1115616" y="915566"/>
            <a:ext cx="1800200" cy="216024"/>
          </a:xfrm>
          <a:prstGeom prst="parallelogram">
            <a:avLst>
              <a:gd name="adj" fmla="val 85378"/>
            </a:avLst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DBC9CF-78DE-43FD-8B09-1D30278FEB47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6" name="Plassholder for innhold 16"/>
          <p:cNvSpPr>
            <a:spLocks noGrp="1"/>
          </p:cNvSpPr>
          <p:nvPr>
            <p:ph sz="quarter" idx="18"/>
          </p:nvPr>
        </p:nvSpPr>
        <p:spPr>
          <a:xfrm>
            <a:off x="1633959" y="1174070"/>
            <a:ext cx="2340000" cy="798495"/>
          </a:xfrm>
        </p:spPr>
        <p:txBody>
          <a:bodyPr>
            <a:normAutofit/>
          </a:bodyPr>
          <a:lstStyle>
            <a:lvl1pPr marL="0" indent="0">
              <a:spcBef>
                <a:spcPts val="150"/>
              </a:spcBef>
              <a:buNone/>
              <a:defRPr sz="65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0" name="Plassholder for bilde 15"/>
          <p:cNvSpPr>
            <a:spLocks noGrp="1"/>
          </p:cNvSpPr>
          <p:nvPr>
            <p:ph type="pic" sz="quarter" idx="23"/>
          </p:nvPr>
        </p:nvSpPr>
        <p:spPr>
          <a:xfrm>
            <a:off x="752400" y="925200"/>
            <a:ext cx="766800" cy="1152000"/>
          </a:xfrm>
          <a:solidFill>
            <a:schemeClr val="accent4"/>
          </a:solidFill>
          <a:ln w="12700">
            <a:solidFill>
              <a:srgbClr val="E6E7E8"/>
            </a:solidFill>
          </a:ln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24" hasCustomPrompt="1"/>
          </p:nvPr>
        </p:nvSpPr>
        <p:spPr>
          <a:xfrm>
            <a:off x="1633538" y="964565"/>
            <a:ext cx="1116000" cy="1444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Navn</a:t>
            </a:r>
            <a:endParaRPr lang="nb-NO" dirty="0"/>
          </a:p>
        </p:txBody>
      </p:sp>
      <p:sp>
        <p:nvSpPr>
          <p:cNvPr id="35" name="Parallellogram 34"/>
          <p:cNvSpPr/>
          <p:nvPr userDrawn="1"/>
        </p:nvSpPr>
        <p:spPr>
          <a:xfrm>
            <a:off x="1115616" y="2327546"/>
            <a:ext cx="1800200" cy="216024"/>
          </a:xfrm>
          <a:prstGeom prst="parallelogram">
            <a:avLst>
              <a:gd name="adj" fmla="val 85378"/>
            </a:avLst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36" name="Plassholder for innhold 16"/>
          <p:cNvSpPr>
            <a:spLocks noGrp="1"/>
          </p:cNvSpPr>
          <p:nvPr>
            <p:ph sz="quarter" idx="25"/>
          </p:nvPr>
        </p:nvSpPr>
        <p:spPr>
          <a:xfrm>
            <a:off x="1633959" y="2586050"/>
            <a:ext cx="2340000" cy="805698"/>
          </a:xfrm>
        </p:spPr>
        <p:txBody>
          <a:bodyPr>
            <a:normAutofit/>
          </a:bodyPr>
          <a:lstStyle>
            <a:lvl1pPr marL="0" indent="0">
              <a:spcBef>
                <a:spcPts val="150"/>
              </a:spcBef>
              <a:buNone/>
              <a:defRPr sz="65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7" name="Plassholder for bilde 15"/>
          <p:cNvSpPr>
            <a:spLocks noGrp="1"/>
          </p:cNvSpPr>
          <p:nvPr>
            <p:ph type="pic" sz="quarter" idx="26"/>
          </p:nvPr>
        </p:nvSpPr>
        <p:spPr>
          <a:xfrm>
            <a:off x="752400" y="2337180"/>
            <a:ext cx="766800" cy="1152000"/>
          </a:xfrm>
          <a:solidFill>
            <a:schemeClr val="accent4"/>
          </a:solidFill>
          <a:ln w="12700">
            <a:solidFill>
              <a:srgbClr val="E6E7E8"/>
            </a:solidFill>
          </a:ln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38" name="Plassholder for tekst 6"/>
          <p:cNvSpPr>
            <a:spLocks noGrp="1"/>
          </p:cNvSpPr>
          <p:nvPr>
            <p:ph type="body" sz="quarter" idx="27" hasCustomPrompt="1"/>
          </p:nvPr>
        </p:nvSpPr>
        <p:spPr>
          <a:xfrm>
            <a:off x="1633538" y="2376545"/>
            <a:ext cx="1116000" cy="1444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Navn</a:t>
            </a:r>
            <a:endParaRPr lang="nb-NO" dirty="0"/>
          </a:p>
        </p:txBody>
      </p:sp>
      <p:sp>
        <p:nvSpPr>
          <p:cNvPr id="39" name="Parallellogram 38"/>
          <p:cNvSpPr/>
          <p:nvPr userDrawn="1"/>
        </p:nvSpPr>
        <p:spPr>
          <a:xfrm>
            <a:off x="1115616" y="3739526"/>
            <a:ext cx="1800200" cy="216024"/>
          </a:xfrm>
          <a:prstGeom prst="parallelogram">
            <a:avLst>
              <a:gd name="adj" fmla="val 85378"/>
            </a:avLst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1" name="Plassholder for bilde 15"/>
          <p:cNvSpPr>
            <a:spLocks noGrp="1"/>
          </p:cNvSpPr>
          <p:nvPr>
            <p:ph type="pic" sz="quarter" idx="29"/>
          </p:nvPr>
        </p:nvSpPr>
        <p:spPr>
          <a:xfrm>
            <a:off x="752400" y="3749160"/>
            <a:ext cx="766800" cy="1152000"/>
          </a:xfrm>
          <a:solidFill>
            <a:schemeClr val="accent4"/>
          </a:solidFill>
          <a:ln w="12700">
            <a:solidFill>
              <a:srgbClr val="E6E7E8"/>
            </a:solidFill>
          </a:ln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2" name="Plassholder for tekst 6"/>
          <p:cNvSpPr>
            <a:spLocks noGrp="1"/>
          </p:cNvSpPr>
          <p:nvPr>
            <p:ph type="body" sz="quarter" idx="30" hasCustomPrompt="1"/>
          </p:nvPr>
        </p:nvSpPr>
        <p:spPr>
          <a:xfrm>
            <a:off x="1633538" y="3788525"/>
            <a:ext cx="1116000" cy="1444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Navn</a:t>
            </a:r>
            <a:endParaRPr lang="nb-NO" dirty="0"/>
          </a:p>
        </p:txBody>
      </p:sp>
      <p:sp>
        <p:nvSpPr>
          <p:cNvPr id="40" name="Plassholder for innhold 16"/>
          <p:cNvSpPr>
            <a:spLocks noGrp="1"/>
          </p:cNvSpPr>
          <p:nvPr>
            <p:ph sz="quarter" idx="28"/>
          </p:nvPr>
        </p:nvSpPr>
        <p:spPr>
          <a:xfrm>
            <a:off x="1633959" y="3998030"/>
            <a:ext cx="2340000" cy="808423"/>
          </a:xfrm>
        </p:spPr>
        <p:txBody>
          <a:bodyPr>
            <a:normAutofit/>
          </a:bodyPr>
          <a:lstStyle>
            <a:lvl1pPr marL="0" indent="0">
              <a:spcBef>
                <a:spcPts val="150"/>
              </a:spcBef>
              <a:buNone/>
              <a:defRPr sz="65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3" name="Parallellogram 42"/>
          <p:cNvSpPr/>
          <p:nvPr userDrawn="1"/>
        </p:nvSpPr>
        <p:spPr>
          <a:xfrm>
            <a:off x="5068416" y="915566"/>
            <a:ext cx="1800200" cy="216024"/>
          </a:xfrm>
          <a:prstGeom prst="parallelogram">
            <a:avLst>
              <a:gd name="adj" fmla="val 85378"/>
            </a:avLst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4" name="Plassholder for innhold 16"/>
          <p:cNvSpPr>
            <a:spLocks noGrp="1"/>
          </p:cNvSpPr>
          <p:nvPr>
            <p:ph sz="quarter" idx="31"/>
          </p:nvPr>
        </p:nvSpPr>
        <p:spPr>
          <a:xfrm>
            <a:off x="5586759" y="1174070"/>
            <a:ext cx="2340000" cy="798495"/>
          </a:xfrm>
        </p:spPr>
        <p:txBody>
          <a:bodyPr>
            <a:normAutofit/>
          </a:bodyPr>
          <a:lstStyle>
            <a:lvl1pPr marL="0" indent="0">
              <a:spcBef>
                <a:spcPts val="150"/>
              </a:spcBef>
              <a:buNone/>
              <a:defRPr sz="65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5" name="Plassholder for bilde 15"/>
          <p:cNvSpPr>
            <a:spLocks noGrp="1"/>
          </p:cNvSpPr>
          <p:nvPr>
            <p:ph type="pic" sz="quarter" idx="32"/>
          </p:nvPr>
        </p:nvSpPr>
        <p:spPr>
          <a:xfrm>
            <a:off x="4705200" y="925200"/>
            <a:ext cx="766800" cy="1152000"/>
          </a:xfrm>
          <a:solidFill>
            <a:schemeClr val="accent4"/>
          </a:solidFill>
          <a:ln w="12700">
            <a:solidFill>
              <a:srgbClr val="E6E7E8"/>
            </a:solidFill>
          </a:ln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6" name="Plassholder for tekst 6"/>
          <p:cNvSpPr>
            <a:spLocks noGrp="1"/>
          </p:cNvSpPr>
          <p:nvPr>
            <p:ph type="body" sz="quarter" idx="33" hasCustomPrompt="1"/>
          </p:nvPr>
        </p:nvSpPr>
        <p:spPr>
          <a:xfrm>
            <a:off x="5586338" y="964565"/>
            <a:ext cx="1116000" cy="1444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Navn</a:t>
            </a:r>
            <a:endParaRPr lang="nb-NO" dirty="0"/>
          </a:p>
        </p:txBody>
      </p:sp>
      <p:sp>
        <p:nvSpPr>
          <p:cNvPr id="47" name="Parallellogram 46"/>
          <p:cNvSpPr/>
          <p:nvPr userDrawn="1"/>
        </p:nvSpPr>
        <p:spPr>
          <a:xfrm>
            <a:off x="5068416" y="2327546"/>
            <a:ext cx="1800200" cy="216024"/>
          </a:xfrm>
          <a:prstGeom prst="parallelogram">
            <a:avLst>
              <a:gd name="adj" fmla="val 85378"/>
            </a:avLst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48" name="Plassholder for innhold 16"/>
          <p:cNvSpPr>
            <a:spLocks noGrp="1"/>
          </p:cNvSpPr>
          <p:nvPr>
            <p:ph sz="quarter" idx="34"/>
          </p:nvPr>
        </p:nvSpPr>
        <p:spPr>
          <a:xfrm>
            <a:off x="5586759" y="2586050"/>
            <a:ext cx="2340000" cy="803103"/>
          </a:xfrm>
        </p:spPr>
        <p:txBody>
          <a:bodyPr>
            <a:normAutofit/>
          </a:bodyPr>
          <a:lstStyle>
            <a:lvl1pPr marL="0" indent="0">
              <a:spcBef>
                <a:spcPts val="150"/>
              </a:spcBef>
              <a:buNone/>
              <a:defRPr sz="65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9" name="Plassholder for bilde 15"/>
          <p:cNvSpPr>
            <a:spLocks noGrp="1"/>
          </p:cNvSpPr>
          <p:nvPr>
            <p:ph type="pic" sz="quarter" idx="35"/>
          </p:nvPr>
        </p:nvSpPr>
        <p:spPr>
          <a:xfrm>
            <a:off x="4705200" y="2337180"/>
            <a:ext cx="766800" cy="1152000"/>
          </a:xfrm>
          <a:solidFill>
            <a:schemeClr val="accent4"/>
          </a:solidFill>
          <a:ln w="12700">
            <a:solidFill>
              <a:srgbClr val="E6E7E8"/>
            </a:solidFill>
          </a:ln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50" name="Plassholder for tekst 6"/>
          <p:cNvSpPr>
            <a:spLocks noGrp="1"/>
          </p:cNvSpPr>
          <p:nvPr>
            <p:ph type="body" sz="quarter" idx="36" hasCustomPrompt="1"/>
          </p:nvPr>
        </p:nvSpPr>
        <p:spPr>
          <a:xfrm>
            <a:off x="5586338" y="2376545"/>
            <a:ext cx="1116000" cy="1444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Navn</a:t>
            </a:r>
            <a:endParaRPr lang="nb-NO" dirty="0"/>
          </a:p>
        </p:txBody>
      </p:sp>
      <p:sp>
        <p:nvSpPr>
          <p:cNvPr id="51" name="Parallellogram 50"/>
          <p:cNvSpPr/>
          <p:nvPr userDrawn="1"/>
        </p:nvSpPr>
        <p:spPr>
          <a:xfrm>
            <a:off x="5068416" y="3739526"/>
            <a:ext cx="1800200" cy="216024"/>
          </a:xfrm>
          <a:prstGeom prst="parallelogram">
            <a:avLst>
              <a:gd name="adj" fmla="val 85378"/>
            </a:avLst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52" name="Plassholder for bilde 15"/>
          <p:cNvSpPr>
            <a:spLocks noGrp="1"/>
          </p:cNvSpPr>
          <p:nvPr>
            <p:ph type="pic" sz="quarter" idx="37"/>
          </p:nvPr>
        </p:nvSpPr>
        <p:spPr>
          <a:xfrm>
            <a:off x="4705200" y="3749160"/>
            <a:ext cx="766800" cy="1152000"/>
          </a:xfrm>
          <a:solidFill>
            <a:schemeClr val="accent4"/>
          </a:solidFill>
          <a:ln w="12700">
            <a:solidFill>
              <a:srgbClr val="E6E7E8"/>
            </a:solidFill>
          </a:ln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53" name="Plassholder for tekst 6"/>
          <p:cNvSpPr>
            <a:spLocks noGrp="1"/>
          </p:cNvSpPr>
          <p:nvPr>
            <p:ph type="body" sz="quarter" idx="38" hasCustomPrompt="1"/>
          </p:nvPr>
        </p:nvSpPr>
        <p:spPr>
          <a:xfrm>
            <a:off x="5586338" y="3788525"/>
            <a:ext cx="1116000" cy="144463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smtClean="0"/>
              <a:t>Navn</a:t>
            </a:r>
            <a:endParaRPr lang="nb-NO" dirty="0"/>
          </a:p>
        </p:txBody>
      </p:sp>
      <p:sp>
        <p:nvSpPr>
          <p:cNvPr id="54" name="Plassholder for innhold 16"/>
          <p:cNvSpPr>
            <a:spLocks noGrp="1"/>
          </p:cNvSpPr>
          <p:nvPr>
            <p:ph sz="quarter" idx="39"/>
          </p:nvPr>
        </p:nvSpPr>
        <p:spPr>
          <a:xfrm>
            <a:off x="5586759" y="3998030"/>
            <a:ext cx="2340000" cy="803099"/>
          </a:xfrm>
        </p:spPr>
        <p:txBody>
          <a:bodyPr>
            <a:normAutofit/>
          </a:bodyPr>
          <a:lstStyle>
            <a:lvl1pPr marL="0" indent="0">
              <a:spcBef>
                <a:spcPts val="150"/>
              </a:spcBef>
              <a:buNone/>
              <a:defRPr sz="650"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2" name="Plassholder for innhold 16"/>
          <p:cNvSpPr>
            <a:spLocks noGrp="1"/>
          </p:cNvSpPr>
          <p:nvPr>
            <p:ph sz="quarter" idx="40" hasCustomPrompt="1"/>
          </p:nvPr>
        </p:nvSpPr>
        <p:spPr>
          <a:xfrm>
            <a:off x="1633538" y="1977173"/>
            <a:ext cx="2340000" cy="100027"/>
          </a:xfrm>
        </p:spPr>
        <p:txBody>
          <a:bodyPr>
            <a:spAutoFit/>
          </a:bodyPr>
          <a:lstStyle>
            <a:lvl1pPr marL="0" indent="0">
              <a:spcBef>
                <a:spcPts val="15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Tlf</a:t>
            </a:r>
            <a:r>
              <a:rPr lang="nb-NO" dirty="0" smtClean="0"/>
              <a:t> / e-post</a:t>
            </a:r>
          </a:p>
        </p:txBody>
      </p:sp>
      <p:sp>
        <p:nvSpPr>
          <p:cNvPr id="33" name="Plassholder for innhold 16"/>
          <p:cNvSpPr>
            <a:spLocks noGrp="1"/>
          </p:cNvSpPr>
          <p:nvPr>
            <p:ph sz="quarter" idx="41" hasCustomPrompt="1"/>
          </p:nvPr>
        </p:nvSpPr>
        <p:spPr>
          <a:xfrm>
            <a:off x="1633538" y="3391748"/>
            <a:ext cx="2340000" cy="100027"/>
          </a:xfrm>
        </p:spPr>
        <p:txBody>
          <a:bodyPr>
            <a:spAutoFit/>
          </a:bodyPr>
          <a:lstStyle>
            <a:lvl1pPr marL="0" indent="0">
              <a:spcBef>
                <a:spcPts val="15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Tlf</a:t>
            </a:r>
            <a:r>
              <a:rPr lang="nb-NO" dirty="0" smtClean="0"/>
              <a:t> / e-post</a:t>
            </a:r>
          </a:p>
        </p:txBody>
      </p:sp>
      <p:sp>
        <p:nvSpPr>
          <p:cNvPr id="34" name="Plassholder for innhold 16"/>
          <p:cNvSpPr>
            <a:spLocks noGrp="1"/>
          </p:cNvSpPr>
          <p:nvPr>
            <p:ph sz="quarter" idx="42" hasCustomPrompt="1"/>
          </p:nvPr>
        </p:nvSpPr>
        <p:spPr>
          <a:xfrm>
            <a:off x="1633538" y="4806453"/>
            <a:ext cx="2340000" cy="100027"/>
          </a:xfrm>
        </p:spPr>
        <p:txBody>
          <a:bodyPr>
            <a:spAutoFit/>
          </a:bodyPr>
          <a:lstStyle>
            <a:lvl1pPr marL="0" indent="0">
              <a:spcBef>
                <a:spcPts val="15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Tlf</a:t>
            </a:r>
            <a:r>
              <a:rPr lang="nb-NO" dirty="0" smtClean="0"/>
              <a:t> / e-post</a:t>
            </a:r>
          </a:p>
        </p:txBody>
      </p:sp>
      <p:sp>
        <p:nvSpPr>
          <p:cNvPr id="55" name="Plassholder for innhold 16"/>
          <p:cNvSpPr>
            <a:spLocks noGrp="1"/>
          </p:cNvSpPr>
          <p:nvPr>
            <p:ph sz="quarter" idx="43" hasCustomPrompt="1"/>
          </p:nvPr>
        </p:nvSpPr>
        <p:spPr>
          <a:xfrm>
            <a:off x="5586338" y="1980904"/>
            <a:ext cx="2340000" cy="100027"/>
          </a:xfrm>
        </p:spPr>
        <p:txBody>
          <a:bodyPr>
            <a:spAutoFit/>
          </a:bodyPr>
          <a:lstStyle>
            <a:lvl1pPr marL="0" indent="0">
              <a:spcBef>
                <a:spcPts val="15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Tlf</a:t>
            </a:r>
            <a:r>
              <a:rPr lang="nb-NO" dirty="0" smtClean="0"/>
              <a:t> / e-post</a:t>
            </a:r>
          </a:p>
        </p:txBody>
      </p:sp>
      <p:sp>
        <p:nvSpPr>
          <p:cNvPr id="56" name="Plassholder for innhold 16"/>
          <p:cNvSpPr>
            <a:spLocks noGrp="1"/>
          </p:cNvSpPr>
          <p:nvPr>
            <p:ph sz="quarter" idx="44" hasCustomPrompt="1"/>
          </p:nvPr>
        </p:nvSpPr>
        <p:spPr>
          <a:xfrm>
            <a:off x="5586338" y="3389153"/>
            <a:ext cx="2340000" cy="100027"/>
          </a:xfrm>
        </p:spPr>
        <p:txBody>
          <a:bodyPr>
            <a:spAutoFit/>
          </a:bodyPr>
          <a:lstStyle>
            <a:lvl1pPr marL="0" indent="0">
              <a:spcBef>
                <a:spcPts val="15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Tlf</a:t>
            </a:r>
            <a:r>
              <a:rPr lang="nb-NO" dirty="0" smtClean="0"/>
              <a:t> / e-post</a:t>
            </a:r>
          </a:p>
        </p:txBody>
      </p:sp>
      <p:sp>
        <p:nvSpPr>
          <p:cNvPr id="57" name="Plassholder for innhold 16"/>
          <p:cNvSpPr>
            <a:spLocks noGrp="1"/>
          </p:cNvSpPr>
          <p:nvPr>
            <p:ph sz="quarter" idx="45" hasCustomPrompt="1"/>
          </p:nvPr>
        </p:nvSpPr>
        <p:spPr>
          <a:xfrm>
            <a:off x="5586338" y="4801129"/>
            <a:ext cx="2340000" cy="100027"/>
          </a:xfrm>
        </p:spPr>
        <p:txBody>
          <a:bodyPr>
            <a:spAutoFit/>
          </a:bodyPr>
          <a:lstStyle>
            <a:lvl1pPr marL="0" indent="0">
              <a:spcBef>
                <a:spcPts val="150"/>
              </a:spcBef>
              <a:buNone/>
              <a:defRPr sz="650" b="1">
                <a:solidFill>
                  <a:schemeClr val="tx2"/>
                </a:solidFill>
              </a:defRPr>
            </a:lvl1pPr>
          </a:lstStyle>
          <a:p>
            <a:pPr lvl="0"/>
            <a:r>
              <a:rPr lang="nb-NO" dirty="0" err="1" smtClean="0"/>
              <a:t>Tlf</a:t>
            </a:r>
            <a:r>
              <a:rPr lang="nb-NO" dirty="0" smtClean="0"/>
              <a:t> / e-post</a:t>
            </a:r>
          </a:p>
        </p:txBody>
      </p:sp>
      <p:sp>
        <p:nvSpPr>
          <p:cNvPr id="5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307445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Pildiagram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1830"/>
          <a:stretch/>
        </p:blipFill>
        <p:spPr>
          <a:xfrm>
            <a:off x="0" y="1429276"/>
            <a:ext cx="9144000" cy="2676376"/>
          </a:xfrm>
          <a:prstGeom prst="rect">
            <a:avLst/>
          </a:prstGeo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E5950-151B-454A-B879-8791D20C4802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1" name="Plassholder for tekst 20"/>
          <p:cNvSpPr>
            <a:spLocks noGrp="1"/>
          </p:cNvSpPr>
          <p:nvPr>
            <p:ph type="body" sz="quarter" idx="19"/>
          </p:nvPr>
        </p:nvSpPr>
        <p:spPr>
          <a:xfrm>
            <a:off x="489152" y="2486026"/>
            <a:ext cx="1615873" cy="1535760"/>
          </a:xfrm>
        </p:spPr>
        <p:txBody>
          <a:bodyPr/>
          <a:lstStyle>
            <a:lvl1pPr marL="144000" indent="-144000">
              <a:spcBef>
                <a:spcPts val="400"/>
              </a:spcBef>
              <a:defRPr/>
            </a:lvl1pPr>
            <a:lvl2pPr marL="360000" indent="-144000">
              <a:spcBef>
                <a:spcPts val="400"/>
              </a:spcBef>
              <a:defRPr/>
            </a:lvl2pPr>
            <a:lvl3pPr marL="720000" indent="-144000">
              <a:spcBef>
                <a:spcPts val="400"/>
              </a:spcBef>
              <a:defRPr/>
            </a:lvl3pPr>
            <a:lvl4pPr marL="1080000" indent="-144000">
              <a:spcBef>
                <a:spcPts val="400"/>
              </a:spcBef>
              <a:defRPr/>
            </a:lvl4pPr>
            <a:lvl5pPr marL="1440000" indent="-144000">
              <a:spcBef>
                <a:spcPts val="400"/>
              </a:spcBef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22" name="Plassholder for tekst 20"/>
          <p:cNvSpPr>
            <a:spLocks noGrp="1"/>
          </p:cNvSpPr>
          <p:nvPr>
            <p:ph type="body" sz="quarter" idx="20"/>
          </p:nvPr>
        </p:nvSpPr>
        <p:spPr>
          <a:xfrm>
            <a:off x="2145160" y="2487601"/>
            <a:ext cx="1615873" cy="1535760"/>
          </a:xfrm>
        </p:spPr>
        <p:txBody>
          <a:bodyPr/>
          <a:lstStyle>
            <a:lvl1pPr marL="144000" indent="-144000">
              <a:spcBef>
                <a:spcPts val="400"/>
              </a:spcBef>
              <a:defRPr/>
            </a:lvl1pPr>
            <a:lvl2pPr marL="360000" indent="-144000">
              <a:spcBef>
                <a:spcPts val="400"/>
              </a:spcBef>
              <a:defRPr/>
            </a:lvl2pPr>
            <a:lvl3pPr marL="720000" indent="-144000">
              <a:spcBef>
                <a:spcPts val="400"/>
              </a:spcBef>
              <a:defRPr/>
            </a:lvl3pPr>
            <a:lvl4pPr marL="1080000" indent="-144000">
              <a:spcBef>
                <a:spcPts val="400"/>
              </a:spcBef>
              <a:defRPr/>
            </a:lvl4pPr>
            <a:lvl5pPr marL="1440000" indent="-144000">
              <a:spcBef>
                <a:spcPts val="400"/>
              </a:spcBef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25" name="Plassholder for tekst 20"/>
          <p:cNvSpPr>
            <a:spLocks noGrp="1"/>
          </p:cNvSpPr>
          <p:nvPr>
            <p:ph type="body" sz="quarter" idx="21"/>
          </p:nvPr>
        </p:nvSpPr>
        <p:spPr>
          <a:xfrm>
            <a:off x="3801168" y="2487601"/>
            <a:ext cx="1615873" cy="1535760"/>
          </a:xfrm>
        </p:spPr>
        <p:txBody>
          <a:bodyPr/>
          <a:lstStyle>
            <a:lvl1pPr marL="144000" indent="-144000">
              <a:spcBef>
                <a:spcPts val="400"/>
              </a:spcBef>
              <a:defRPr/>
            </a:lvl1pPr>
            <a:lvl2pPr marL="360000" indent="-144000">
              <a:spcBef>
                <a:spcPts val="400"/>
              </a:spcBef>
              <a:defRPr/>
            </a:lvl2pPr>
            <a:lvl3pPr marL="720000" indent="-144000">
              <a:spcBef>
                <a:spcPts val="400"/>
              </a:spcBef>
              <a:defRPr/>
            </a:lvl3pPr>
            <a:lvl4pPr marL="1080000" indent="-144000">
              <a:spcBef>
                <a:spcPts val="400"/>
              </a:spcBef>
              <a:defRPr/>
            </a:lvl4pPr>
            <a:lvl5pPr marL="1440000" indent="-144000">
              <a:spcBef>
                <a:spcPts val="400"/>
              </a:spcBef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27" name="Plassholder for tekst 20"/>
          <p:cNvSpPr>
            <a:spLocks noGrp="1"/>
          </p:cNvSpPr>
          <p:nvPr>
            <p:ph type="body" sz="quarter" idx="22"/>
          </p:nvPr>
        </p:nvSpPr>
        <p:spPr>
          <a:xfrm>
            <a:off x="5450384" y="2487601"/>
            <a:ext cx="1615873" cy="1535760"/>
          </a:xfrm>
        </p:spPr>
        <p:txBody>
          <a:bodyPr/>
          <a:lstStyle>
            <a:lvl1pPr marL="144000" indent="-144000">
              <a:spcBef>
                <a:spcPts val="400"/>
              </a:spcBef>
              <a:defRPr/>
            </a:lvl1pPr>
            <a:lvl2pPr marL="360000" indent="-144000">
              <a:spcBef>
                <a:spcPts val="400"/>
              </a:spcBef>
              <a:defRPr/>
            </a:lvl2pPr>
            <a:lvl3pPr marL="720000" indent="-144000">
              <a:spcBef>
                <a:spcPts val="400"/>
              </a:spcBef>
              <a:defRPr/>
            </a:lvl3pPr>
            <a:lvl4pPr marL="1080000" indent="-144000">
              <a:spcBef>
                <a:spcPts val="400"/>
              </a:spcBef>
              <a:defRPr/>
            </a:lvl4pPr>
            <a:lvl5pPr marL="1440000" indent="-144000">
              <a:spcBef>
                <a:spcPts val="400"/>
              </a:spcBef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  <p:sp>
        <p:nvSpPr>
          <p:cNvPr id="30" name="Plassholder for tekst 20"/>
          <p:cNvSpPr>
            <a:spLocks noGrp="1"/>
          </p:cNvSpPr>
          <p:nvPr>
            <p:ph type="body" sz="quarter" idx="23"/>
          </p:nvPr>
        </p:nvSpPr>
        <p:spPr>
          <a:xfrm>
            <a:off x="7106568" y="2487601"/>
            <a:ext cx="1615873" cy="1535760"/>
          </a:xfrm>
        </p:spPr>
        <p:txBody>
          <a:bodyPr/>
          <a:lstStyle>
            <a:lvl1pPr marL="144000" indent="-144000">
              <a:spcBef>
                <a:spcPts val="400"/>
              </a:spcBef>
              <a:defRPr/>
            </a:lvl1pPr>
            <a:lvl2pPr marL="360000" indent="-144000">
              <a:spcBef>
                <a:spcPts val="400"/>
              </a:spcBef>
              <a:defRPr/>
            </a:lvl2pPr>
            <a:lvl3pPr marL="720000" indent="-144000">
              <a:spcBef>
                <a:spcPts val="400"/>
              </a:spcBef>
              <a:defRPr/>
            </a:lvl3pPr>
            <a:lvl4pPr marL="1080000" indent="-144000">
              <a:spcBef>
                <a:spcPts val="400"/>
              </a:spcBef>
              <a:defRPr/>
            </a:lvl4pPr>
            <a:lvl5pPr marL="1440000" indent="-144000">
              <a:spcBef>
                <a:spcPts val="400"/>
              </a:spcBef>
              <a:defRPr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</p:txBody>
      </p:sp>
    </p:spTree>
    <p:extLst>
      <p:ext uri="{BB962C8B-B14F-4D97-AF65-F5344CB8AC3E}">
        <p14:creationId xmlns:p14="http://schemas.microsoft.com/office/powerpoint/2010/main" val="37397103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vslutning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3E23A-4913-4432-AC5D-627D12E461AE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5" name="Bild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0566" y="1840252"/>
            <a:ext cx="1162868" cy="886932"/>
          </a:xfrm>
          <a:prstGeom prst="rect">
            <a:avLst/>
          </a:prstGeom>
        </p:spPr>
      </p:pic>
      <p:sp>
        <p:nvSpPr>
          <p:cNvPr id="7" name="TekstSylinder 6"/>
          <p:cNvSpPr txBox="1"/>
          <p:nvPr userDrawn="1"/>
        </p:nvSpPr>
        <p:spPr>
          <a:xfrm>
            <a:off x="1920240" y="3096000"/>
            <a:ext cx="53035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000" cap="all" baseline="0" dirty="0" smtClean="0">
                <a:solidFill>
                  <a:srgbClr val="363739"/>
                </a:solidFill>
              </a:rPr>
              <a:t>Vi skaper verdier av eiendom</a:t>
            </a:r>
            <a:endParaRPr lang="nb-NO" sz="2000" cap="all" baseline="0" dirty="0">
              <a:solidFill>
                <a:srgbClr val="3637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625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00" y="316800"/>
            <a:ext cx="8522208" cy="4554000"/>
          </a:xfrm>
          <a:prstGeom prst="rect">
            <a:avLst/>
          </a:prstGeom>
        </p:spPr>
      </p:pic>
      <p:sp>
        <p:nvSpPr>
          <p:cNvPr id="19" name="Plassholder for tekst 18"/>
          <p:cNvSpPr>
            <a:spLocks noGrp="1"/>
          </p:cNvSpPr>
          <p:nvPr>
            <p:ph type="body" sz="quarter" idx="11"/>
          </p:nvPr>
        </p:nvSpPr>
        <p:spPr>
          <a:xfrm>
            <a:off x="0" y="3193200"/>
            <a:ext cx="7164000" cy="1224000"/>
          </a:xfrm>
          <a:blipFill>
            <a:blip r:embed="rId3"/>
            <a:stretch>
              <a:fillRect/>
            </a:stretch>
          </a:blipFill>
        </p:spPr>
        <p:txBody>
          <a:bodyPr lIns="720000" tIns="72000" rIns="720000" bIns="525600" anchor="b" anchorCtr="0"/>
          <a:lstStyle>
            <a:lvl1pPr marL="0" indent="0">
              <a:buFontTx/>
              <a:buNone/>
              <a:defRPr sz="2500" cap="all" baseline="0">
                <a:solidFill>
                  <a:srgbClr val="363739"/>
                </a:solidFill>
              </a:defRPr>
            </a:lvl1pPr>
            <a:lvl2pPr marL="784800" indent="-784800">
              <a:spcBef>
                <a:spcPts val="600"/>
              </a:spcBef>
              <a:buFont typeface="Arial" panose="020B0604020202020204" pitchFamily="34" charset="0"/>
              <a:buChar char="​"/>
              <a:defRPr sz="1400" cap="all" baseline="0">
                <a:solidFill>
                  <a:srgbClr val="363739"/>
                </a:solidFill>
              </a:defRPr>
            </a:lvl2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2"/>
          </p:nvPr>
        </p:nvSpPr>
        <p:spPr>
          <a:xfrm>
            <a:off x="720000" y="3954057"/>
            <a:ext cx="6253163" cy="215444"/>
          </a:xfrm>
        </p:spPr>
        <p:txBody>
          <a:bodyPr>
            <a:spAutoFit/>
          </a:bodyPr>
          <a:lstStyle>
            <a:lvl1pPr marL="0" indent="0">
              <a:buNone/>
              <a:defRPr sz="1400">
                <a:solidFill>
                  <a:srgbClr val="363739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2723835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EA937-E952-485F-9A24-44B81F0A624C}" type="datetime1">
              <a:rPr lang="nb-NO" smtClean="0"/>
              <a:pPr/>
              <a:t>24.03.2019</a:t>
            </a:fld>
            <a:endParaRPr lang="nb-NO" dirty="0"/>
          </a:p>
        </p:txBody>
      </p:sp>
      <p:sp>
        <p:nvSpPr>
          <p:cNvPr id="9" name="Plassholder for bunntekst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0" name="Plassholder for lysbilde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Plassholder for innhold 2"/>
          <p:cNvSpPr>
            <a:spLocks noGrp="1"/>
          </p:cNvSpPr>
          <p:nvPr>
            <p:ph idx="1"/>
          </p:nvPr>
        </p:nvSpPr>
        <p:spPr>
          <a:xfrm>
            <a:off x="822971" y="1497636"/>
            <a:ext cx="3600000" cy="2800899"/>
          </a:xfrm>
        </p:spPr>
        <p:txBody>
          <a:bodyPr/>
          <a:lstStyle>
            <a:lvl1pPr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2" name="Plassholder for innhold 2"/>
          <p:cNvSpPr>
            <a:spLocks noGrp="1"/>
          </p:cNvSpPr>
          <p:nvPr>
            <p:ph idx="13"/>
          </p:nvPr>
        </p:nvSpPr>
        <p:spPr>
          <a:xfrm>
            <a:off x="4804254" y="1497635"/>
            <a:ext cx="3600000" cy="2800899"/>
          </a:xfrm>
        </p:spPr>
        <p:txBody>
          <a:bodyPr/>
          <a:lstStyle>
            <a:lvl1pPr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631500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22970" y="1488111"/>
            <a:ext cx="3600001" cy="207749"/>
          </a:xfrm>
        </p:spPr>
        <p:txBody>
          <a:bodyPr anchor="b">
            <a:noAutofit/>
          </a:bodyPr>
          <a:lstStyle>
            <a:lvl1pPr marL="0" indent="0">
              <a:buNone/>
              <a:defRPr sz="1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804254" y="1488111"/>
            <a:ext cx="3600000" cy="207749"/>
          </a:xfrm>
        </p:spPr>
        <p:txBody>
          <a:bodyPr anchor="b">
            <a:noAutofit/>
          </a:bodyPr>
          <a:lstStyle>
            <a:lvl1pPr marL="0" indent="0">
              <a:buNone/>
              <a:defRPr sz="120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0" name="Plassholder for dato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E88AE2-41F1-4027-ABEA-36C384190430}" type="datetime1">
              <a:rPr lang="nb-NO" smtClean="0"/>
              <a:pPr/>
              <a:t>24.03.2019</a:t>
            </a:fld>
            <a:endParaRPr lang="nb-NO" dirty="0"/>
          </a:p>
        </p:txBody>
      </p:sp>
      <p:sp>
        <p:nvSpPr>
          <p:cNvPr id="11" name="Plassholder for bunntekst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12" name="Plassholder for lysbildenumm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Tittel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14" name="Plassholder for innhold 2"/>
          <p:cNvSpPr>
            <a:spLocks noGrp="1"/>
          </p:cNvSpPr>
          <p:nvPr>
            <p:ph idx="13"/>
          </p:nvPr>
        </p:nvSpPr>
        <p:spPr>
          <a:xfrm>
            <a:off x="822971" y="1760435"/>
            <a:ext cx="3600000" cy="2538100"/>
          </a:xfrm>
        </p:spPr>
        <p:txBody>
          <a:bodyPr/>
          <a:lstStyle>
            <a:lvl1pPr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5" name="Plassholder for innhold 2"/>
          <p:cNvSpPr>
            <a:spLocks noGrp="1"/>
          </p:cNvSpPr>
          <p:nvPr>
            <p:ph idx="14"/>
          </p:nvPr>
        </p:nvSpPr>
        <p:spPr>
          <a:xfrm>
            <a:off x="4804254" y="1760434"/>
            <a:ext cx="3600000" cy="2538100"/>
          </a:xfrm>
        </p:spPr>
        <p:txBody>
          <a:bodyPr/>
          <a:lstStyle>
            <a:lvl1pPr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957157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0017D-8C53-4B27-A0AB-1CB507FC66C0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3931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65722-D27A-4028-8BC9-3555612207FE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024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nhold og undertittel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400" y="945000"/>
            <a:ext cx="8229600" cy="1984500"/>
          </a:xfrm>
        </p:spPr>
        <p:txBody>
          <a:bodyPr lIns="90000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4A9B75-5D90-4E13-B407-05D26ADAC76C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428400" y="3221100"/>
            <a:ext cx="8236800" cy="270272"/>
          </a:xfrm>
          <a:solidFill>
            <a:srgbClr val="6D6E71"/>
          </a:solidFill>
        </p:spPr>
        <p:txBody>
          <a:bodyPr lIns="90000" anchor="ctr" anchorCtr="0">
            <a:normAutofit/>
          </a:bodyPr>
          <a:lstStyle>
            <a:lvl1pPr>
              <a:buNone/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28400" y="3471750"/>
            <a:ext cx="8229600" cy="990210"/>
          </a:xfrm>
        </p:spPr>
        <p:txBody>
          <a:bodyPr lIns="90000" rIns="90000"/>
          <a:lstStyle>
            <a:lvl1pPr>
              <a:lnSpc>
                <a:spcPct val="120000"/>
              </a:lnSpc>
              <a:spcBef>
                <a:spcPts val="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716079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 hasCustomPrompt="1"/>
          </p:nvPr>
        </p:nvSpPr>
        <p:spPr>
          <a:xfrm>
            <a:off x="646637" y="1092405"/>
            <a:ext cx="7882820" cy="659632"/>
          </a:xfrm>
        </p:spPr>
        <p:txBody>
          <a:bodyPr anchor="ctr">
            <a:normAutofit/>
          </a:bodyPr>
          <a:lstStyle>
            <a:lvl1pPr algn="l">
              <a:defRPr sz="4763"/>
            </a:lvl1pPr>
          </a:lstStyle>
          <a:p>
            <a:r>
              <a:rPr lang="nb-NO" dirty="0"/>
              <a:t>Legg til tittel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46637" y="1754702"/>
            <a:ext cx="7882820" cy="241802"/>
          </a:xfrm>
        </p:spPr>
        <p:txBody>
          <a:bodyPr>
            <a:normAutofit/>
          </a:bodyPr>
          <a:lstStyle>
            <a:lvl1pPr marL="0" indent="0" algn="l">
              <a:buNone/>
              <a:defRPr sz="1565">
                <a:latin typeface="Calibre Semibold" panose="020B0703030202060203" pitchFamily="34" charset="0"/>
              </a:defRPr>
            </a:lvl1pPr>
            <a:lvl2pPr marL="272816" indent="0" algn="ctr">
              <a:buNone/>
              <a:defRPr sz="1193"/>
            </a:lvl2pPr>
            <a:lvl3pPr marL="545632" indent="0" algn="ctr">
              <a:buNone/>
              <a:defRPr sz="1074"/>
            </a:lvl3pPr>
            <a:lvl4pPr marL="818448" indent="0" algn="ctr">
              <a:buNone/>
              <a:defRPr sz="955"/>
            </a:lvl4pPr>
            <a:lvl5pPr marL="1091265" indent="0" algn="ctr">
              <a:buNone/>
              <a:defRPr sz="955"/>
            </a:lvl5pPr>
            <a:lvl6pPr marL="1364081" indent="0" algn="ctr">
              <a:buNone/>
              <a:defRPr sz="955"/>
            </a:lvl6pPr>
            <a:lvl7pPr marL="1636897" indent="0" algn="ctr">
              <a:buNone/>
              <a:defRPr sz="955"/>
            </a:lvl7pPr>
            <a:lvl8pPr marL="1909713" indent="0" algn="ctr">
              <a:buNone/>
              <a:defRPr sz="955"/>
            </a:lvl8pPr>
            <a:lvl9pPr marL="2182529" indent="0" algn="ctr">
              <a:buNone/>
              <a:defRPr sz="955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7" name="Plassholder for bilde 7"/>
          <p:cNvSpPr>
            <a:spLocks noGrp="1"/>
          </p:cNvSpPr>
          <p:nvPr>
            <p:ph type="pic" sz="quarter" idx="13"/>
          </p:nvPr>
        </p:nvSpPr>
        <p:spPr>
          <a:xfrm>
            <a:off x="5758155" y="2204728"/>
            <a:ext cx="2771304" cy="2204727"/>
          </a:xfrm>
          <a:prstGeom prst="ellipse">
            <a:avLst/>
          </a:prstGeom>
          <a:solidFill>
            <a:schemeClr val="bg2"/>
          </a:solidFill>
        </p:spPr>
        <p:txBody>
          <a:bodyPr tIns="360000" anchor="t" anchorCtr="1">
            <a:normAutofit/>
          </a:bodyPr>
          <a:lstStyle>
            <a:lvl1pPr marL="0" indent="0" algn="ctr">
              <a:buNone/>
              <a:defRPr sz="680"/>
            </a:lvl1pPr>
          </a:lstStyle>
          <a:p>
            <a:endParaRPr lang="en-US"/>
          </a:p>
        </p:txBody>
      </p:sp>
      <p:sp>
        <p:nvSpPr>
          <p:cNvPr id="13" name="Plassholder for tekst 12"/>
          <p:cNvSpPr>
            <a:spLocks noGrp="1"/>
          </p:cNvSpPr>
          <p:nvPr>
            <p:ph type="body" sz="quarter" idx="14"/>
          </p:nvPr>
        </p:nvSpPr>
        <p:spPr>
          <a:xfrm>
            <a:off x="646637" y="951333"/>
            <a:ext cx="7882820" cy="16962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225" cap="all" baseline="0">
                <a:latin typeface="Calibre Light" panose="020B0303030202060203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5758155" y="2204728"/>
            <a:ext cx="2771304" cy="2204727"/>
          </a:xfrm>
          <a:prstGeom prst="ellipse">
            <a:avLst/>
          </a:prstGeom>
          <a:solidFill>
            <a:schemeClr val="accent3">
              <a:alpha val="85000"/>
            </a:schemeClr>
          </a:solidFill>
        </p:spPr>
        <p:txBody>
          <a:bodyPr lIns="91440" tIns="45720" rIns="91440" bIns="45720"/>
          <a:lstStyle>
            <a:lvl1pPr marL="0" indent="0">
              <a:buNone/>
              <a:defRPr sz="100"/>
            </a:lvl1pPr>
          </a:lstStyle>
          <a:p>
            <a:pPr lvl="0"/>
            <a:r>
              <a:rPr lang="nb-NO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4109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e Bold" panose="020B0803030202060203" pitchFamily="34" charset="0"/>
                <a:cs typeface="Calibri Light" panose="020F0302020204030204" pitchFamily="34" charset="0"/>
              </a:defRPr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21673" y="1497636"/>
            <a:ext cx="6100654" cy="2800899"/>
          </a:xfrm>
        </p:spPr>
        <p:txBody>
          <a:bodyPr/>
          <a:lstStyle>
            <a:lvl1pPr>
              <a:spcBef>
                <a:spcPts val="600"/>
              </a:spcBef>
              <a:defRPr sz="1600" b="0"/>
            </a:lvl1pPr>
            <a:lvl2pPr>
              <a:defRPr sz="1400"/>
            </a:lvl2pPr>
            <a:lvl3pPr marL="1166400" indent="-252000">
              <a:defRPr sz="1200"/>
            </a:lvl3pPr>
            <a:lvl4pPr marL="1602000" indent="-230400">
              <a:defRPr sz="1000"/>
            </a:lvl4pPr>
            <a:lvl5pPr marL="2059200" indent="-266400">
              <a:defRPr sz="700"/>
            </a:lvl5pPr>
          </a:lstStyle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6186C6-257A-48F1-B832-F392AC1BE5CA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1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pPr lvl="0"/>
            <a:r>
              <a:rPr lang="nb-NO" dirty="0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0344782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smal grå skrå skyg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" r="33408"/>
          <a:stretch/>
        </p:blipFill>
        <p:spPr>
          <a:xfrm>
            <a:off x="4500000" y="0"/>
            <a:ext cx="4652546" cy="5143500"/>
          </a:xfrm>
          <a:prstGeom prst="rect">
            <a:avLst/>
          </a:prstGeom>
        </p:spPr>
      </p:pic>
      <p:sp>
        <p:nvSpPr>
          <p:cNvPr id="23" name="Plassholder for innhold 2"/>
          <p:cNvSpPr>
            <a:spLocks noGrp="1"/>
          </p:cNvSpPr>
          <p:nvPr>
            <p:ph idx="1"/>
          </p:nvPr>
        </p:nvSpPr>
        <p:spPr>
          <a:xfrm>
            <a:off x="822971" y="1497636"/>
            <a:ext cx="7581284" cy="2800899"/>
          </a:xfrm>
        </p:spPr>
        <p:txBody>
          <a:bodyPr/>
          <a:lstStyle>
            <a:lvl1pPr>
              <a:spcBef>
                <a:spcPts val="600"/>
              </a:spcBef>
              <a:defRPr sz="1100" b="1"/>
            </a:lvl1pPr>
            <a:lvl2pPr>
              <a:defRPr sz="1000"/>
            </a:lvl2pPr>
            <a:lvl3pPr marL="1166400" indent="-252000">
              <a:defRPr sz="700"/>
            </a:lvl3pPr>
            <a:lvl4pPr marL="1602000" indent="-230400">
              <a:defRPr sz="700"/>
            </a:lvl4pPr>
            <a:lvl5pPr marL="2059200" indent="-266400">
              <a:defRPr sz="7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2" name="Parallellogram 11"/>
          <p:cNvSpPr/>
          <p:nvPr userDrawn="1"/>
        </p:nvSpPr>
        <p:spPr>
          <a:xfrm rot="19367146">
            <a:off x="5742806" y="3740770"/>
            <a:ext cx="1728192" cy="216024"/>
          </a:xfrm>
          <a:prstGeom prst="parallelogram">
            <a:avLst>
              <a:gd name="adj" fmla="val 85378"/>
            </a:avLst>
          </a:prstGeom>
          <a:solidFill>
            <a:srgbClr val="CE70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3" name="Parallellogram 12"/>
          <p:cNvSpPr/>
          <p:nvPr userDrawn="1"/>
        </p:nvSpPr>
        <p:spPr>
          <a:xfrm rot="19367146">
            <a:off x="5742806" y="2344230"/>
            <a:ext cx="1728192" cy="216024"/>
          </a:xfrm>
          <a:prstGeom prst="parallelogram">
            <a:avLst>
              <a:gd name="adj" fmla="val 85378"/>
            </a:avLst>
          </a:prstGeom>
          <a:solidFill>
            <a:srgbClr val="CE70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14" name="Parallellogram 13"/>
          <p:cNvSpPr/>
          <p:nvPr userDrawn="1"/>
        </p:nvSpPr>
        <p:spPr>
          <a:xfrm rot="19367146">
            <a:off x="5742806" y="966604"/>
            <a:ext cx="1728192" cy="216024"/>
          </a:xfrm>
          <a:prstGeom prst="parallelogram">
            <a:avLst>
              <a:gd name="adj" fmla="val 85378"/>
            </a:avLst>
          </a:prstGeom>
          <a:solidFill>
            <a:srgbClr val="CE70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8489C-1393-4090-85B2-C807C2E51128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9" name="Plassholder for bilde 15"/>
          <p:cNvSpPr>
            <a:spLocks noGrp="1"/>
          </p:cNvSpPr>
          <p:nvPr>
            <p:ph type="pic" sz="quarter" idx="23"/>
          </p:nvPr>
        </p:nvSpPr>
        <p:spPr>
          <a:xfrm>
            <a:off x="6206400" y="378000"/>
            <a:ext cx="2016000" cy="1342800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0" name="Plassholder for bilde 15"/>
          <p:cNvSpPr>
            <a:spLocks noGrp="1"/>
          </p:cNvSpPr>
          <p:nvPr>
            <p:ph type="pic" sz="quarter" idx="24"/>
          </p:nvPr>
        </p:nvSpPr>
        <p:spPr>
          <a:xfrm>
            <a:off x="6206400" y="1764000"/>
            <a:ext cx="2016000" cy="1342800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1" name="Plassholder for bilde 15"/>
          <p:cNvSpPr>
            <a:spLocks noGrp="1"/>
          </p:cNvSpPr>
          <p:nvPr>
            <p:ph type="pic" sz="quarter" idx="25"/>
          </p:nvPr>
        </p:nvSpPr>
        <p:spPr>
          <a:xfrm>
            <a:off x="6206400" y="3160800"/>
            <a:ext cx="2016000" cy="1342800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19" name="Plassholder for tekst 18"/>
          <p:cNvSpPr>
            <a:spLocks noGrp="1"/>
          </p:cNvSpPr>
          <p:nvPr>
            <p:ph type="body" sz="quarter" idx="26"/>
          </p:nvPr>
        </p:nvSpPr>
        <p:spPr>
          <a:xfrm>
            <a:off x="5990400" y="1468800"/>
            <a:ext cx="1872000" cy="216000"/>
          </a:xfrm>
          <a:blipFill>
            <a:blip r:embed="rId3"/>
            <a:stretch>
              <a:fillRect/>
            </a:stretch>
          </a:blipFill>
        </p:spPr>
        <p:txBody>
          <a:bodyPr lIns="378000" anchor="ctr" anchorCtr="0">
            <a:normAutofit/>
          </a:bodyPr>
          <a:lstStyle>
            <a:lvl1pPr marL="0" indent="0"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0" name="Plassholder for tekst 18"/>
          <p:cNvSpPr>
            <a:spLocks noGrp="1"/>
          </p:cNvSpPr>
          <p:nvPr>
            <p:ph type="body" sz="quarter" idx="27"/>
          </p:nvPr>
        </p:nvSpPr>
        <p:spPr>
          <a:xfrm>
            <a:off x="5990400" y="2844000"/>
            <a:ext cx="1872000" cy="216000"/>
          </a:xfrm>
          <a:blipFill>
            <a:blip r:embed="rId3"/>
            <a:stretch>
              <a:fillRect/>
            </a:stretch>
          </a:blipFill>
        </p:spPr>
        <p:txBody>
          <a:bodyPr lIns="378000" anchor="ctr" anchorCtr="0">
            <a:normAutofit/>
          </a:bodyPr>
          <a:lstStyle>
            <a:lvl1pPr marL="0" indent="0"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21" name="Plassholder for tekst 18"/>
          <p:cNvSpPr>
            <a:spLocks noGrp="1"/>
          </p:cNvSpPr>
          <p:nvPr>
            <p:ph type="body" sz="quarter" idx="28"/>
          </p:nvPr>
        </p:nvSpPr>
        <p:spPr>
          <a:xfrm>
            <a:off x="5990400" y="4240800"/>
            <a:ext cx="1872000" cy="216000"/>
          </a:xfrm>
          <a:blipFill>
            <a:blip r:embed="rId3"/>
            <a:stretch>
              <a:fillRect/>
            </a:stretch>
          </a:blipFill>
        </p:spPr>
        <p:txBody>
          <a:bodyPr lIns="378000" anchor="ctr" anchorCtr="0">
            <a:normAutofit/>
          </a:bodyPr>
          <a:lstStyle>
            <a:lvl1pPr marL="0" indent="0">
              <a:buNone/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4137162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bred grå skrå skyg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822971" y="1497636"/>
            <a:ext cx="7581284" cy="2800899"/>
          </a:xfrm>
        </p:spPr>
        <p:txBody>
          <a:bodyPr/>
          <a:lstStyle>
            <a:lvl1pPr>
              <a:spcBef>
                <a:spcPts val="600"/>
              </a:spcBef>
              <a:defRPr sz="1100" b="1"/>
            </a:lvl1pPr>
            <a:lvl2pPr>
              <a:defRPr sz="1000"/>
            </a:lvl2pPr>
            <a:lvl3pPr marL="1166400" indent="-252000">
              <a:defRPr sz="700"/>
            </a:lvl3pPr>
            <a:lvl4pPr marL="1602000" indent="-230400">
              <a:defRPr sz="700"/>
            </a:lvl4pPr>
            <a:lvl5pPr marL="2059200" indent="-266400">
              <a:defRPr sz="7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A8980-C669-4A91-8EAE-0A03768B10EC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3" b="1649"/>
          <a:stretch/>
        </p:blipFill>
        <p:spPr>
          <a:xfrm>
            <a:off x="3060001" y="1"/>
            <a:ext cx="6092546" cy="514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053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, to spalter,  med bred grå skrå skyg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ssholder for innhold 2"/>
          <p:cNvSpPr>
            <a:spLocks noGrp="1"/>
          </p:cNvSpPr>
          <p:nvPr>
            <p:ph idx="1"/>
          </p:nvPr>
        </p:nvSpPr>
        <p:spPr>
          <a:xfrm>
            <a:off x="822971" y="1497636"/>
            <a:ext cx="3666836" cy="2800899"/>
          </a:xfrm>
        </p:spPr>
        <p:txBody>
          <a:bodyPr/>
          <a:lstStyle>
            <a:lvl1pPr>
              <a:spcBef>
                <a:spcPts val="600"/>
              </a:spcBef>
              <a:defRPr sz="1100" b="1"/>
            </a:lvl1pPr>
            <a:lvl2pPr>
              <a:defRPr sz="1000"/>
            </a:lvl2pPr>
            <a:lvl3pPr marL="1166400" indent="-252000">
              <a:defRPr sz="700"/>
            </a:lvl3pPr>
            <a:lvl4pPr marL="1602000" indent="-230400">
              <a:defRPr sz="700"/>
            </a:lvl4pPr>
            <a:lvl5pPr marL="2059200" indent="-266400">
              <a:defRPr sz="7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65C0C-E5F2-45E7-9117-44EF6E006AC7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pic>
        <p:nvPicPr>
          <p:cNvPr id="9" name="Bild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63" b="1649"/>
          <a:stretch/>
        </p:blipFill>
        <p:spPr>
          <a:xfrm>
            <a:off x="3060001" y="1"/>
            <a:ext cx="6092546" cy="5144568"/>
          </a:xfrm>
          <a:prstGeom prst="rect">
            <a:avLst/>
          </a:prstGeom>
        </p:spPr>
      </p:pic>
      <p:sp>
        <p:nvSpPr>
          <p:cNvPr id="10" name="Plassholder for innhold 2"/>
          <p:cNvSpPr>
            <a:spLocks noGrp="1"/>
          </p:cNvSpPr>
          <p:nvPr>
            <p:ph idx="14"/>
          </p:nvPr>
        </p:nvSpPr>
        <p:spPr>
          <a:xfrm>
            <a:off x="4572000" y="1497635"/>
            <a:ext cx="3832253" cy="2800899"/>
          </a:xfrm>
        </p:spPr>
        <p:txBody>
          <a:bodyPr/>
          <a:lstStyle>
            <a:lvl1pPr>
              <a:spcBef>
                <a:spcPts val="600"/>
              </a:spcBef>
              <a:defRPr sz="1100" b="1"/>
            </a:lvl1pPr>
            <a:lvl2pPr>
              <a:defRPr sz="1100"/>
            </a:lvl2pPr>
            <a:lvl3pPr marL="1166400" indent="-252000">
              <a:defRPr sz="700"/>
            </a:lvl3pPr>
            <a:lvl4pPr marL="1602000" indent="-230400">
              <a:defRPr sz="700"/>
            </a:lvl4pPr>
            <a:lvl5pPr marL="2059200" indent="-266400">
              <a:defRPr sz="700"/>
            </a:lvl5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863257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blått pildiagram, 3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ktangel 18"/>
          <p:cNvSpPr/>
          <p:nvPr userDrawn="1"/>
        </p:nvSpPr>
        <p:spPr>
          <a:xfrm>
            <a:off x="2405259" y="1306289"/>
            <a:ext cx="3874591" cy="1031520"/>
          </a:xfrm>
          <a:prstGeom prst="rect">
            <a:avLst/>
          </a:prstGeom>
          <a:solidFill>
            <a:srgbClr val="E6E7E8"/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0" name="Femkant 19"/>
          <p:cNvSpPr/>
          <p:nvPr userDrawn="1"/>
        </p:nvSpPr>
        <p:spPr>
          <a:xfrm>
            <a:off x="519207" y="1306289"/>
            <a:ext cx="2592288" cy="1031520"/>
          </a:xfrm>
          <a:prstGeom prst="homePlate">
            <a:avLst>
              <a:gd name="adj" fmla="val 35822"/>
            </a:avLst>
          </a:prstGeom>
          <a:solidFill>
            <a:srgbClr val="004990"/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1" name="Rektangel 20"/>
          <p:cNvSpPr/>
          <p:nvPr userDrawn="1"/>
        </p:nvSpPr>
        <p:spPr>
          <a:xfrm>
            <a:off x="2405258" y="2374707"/>
            <a:ext cx="3874588" cy="1031521"/>
          </a:xfrm>
          <a:prstGeom prst="rect">
            <a:avLst/>
          </a:prstGeom>
          <a:solidFill>
            <a:srgbClr val="E6E7E8"/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2" name="Femkant 21"/>
          <p:cNvSpPr/>
          <p:nvPr userDrawn="1"/>
        </p:nvSpPr>
        <p:spPr>
          <a:xfrm>
            <a:off x="519207" y="2374707"/>
            <a:ext cx="2592287" cy="1031521"/>
          </a:xfrm>
          <a:prstGeom prst="homePlate">
            <a:avLst>
              <a:gd name="adj" fmla="val 36569"/>
            </a:avLst>
          </a:prstGeom>
          <a:solidFill>
            <a:srgbClr val="004990"/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3" name="Rektangel 22"/>
          <p:cNvSpPr/>
          <p:nvPr userDrawn="1"/>
        </p:nvSpPr>
        <p:spPr>
          <a:xfrm>
            <a:off x="2405257" y="3443118"/>
            <a:ext cx="3874587" cy="1031520"/>
          </a:xfrm>
          <a:prstGeom prst="rect">
            <a:avLst/>
          </a:prstGeom>
          <a:solidFill>
            <a:srgbClr val="E6E7E8"/>
          </a:solidFill>
          <a:ln w="381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tx1"/>
              </a:solidFill>
            </a:endParaRPr>
          </a:p>
        </p:txBody>
      </p:sp>
      <p:sp>
        <p:nvSpPr>
          <p:cNvPr id="24" name="Femkant 23"/>
          <p:cNvSpPr/>
          <p:nvPr userDrawn="1"/>
        </p:nvSpPr>
        <p:spPr>
          <a:xfrm>
            <a:off x="519207" y="3443118"/>
            <a:ext cx="2592285" cy="1031520"/>
          </a:xfrm>
          <a:prstGeom prst="homePlate">
            <a:avLst>
              <a:gd name="adj" fmla="val 36569"/>
            </a:avLst>
          </a:prstGeom>
          <a:solidFill>
            <a:srgbClr val="004990"/>
          </a:solidFill>
          <a:ln w="38100" cmpd="sng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96000" rtlCol="0" anchor="ctr"/>
          <a:lstStyle/>
          <a:p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59EE3-7485-4277-A5EF-6BFE9D6BA5EE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2" name="Plassholder for tekst 31"/>
          <p:cNvSpPr>
            <a:spLocks noGrp="1"/>
          </p:cNvSpPr>
          <p:nvPr>
            <p:ph type="body" sz="quarter" idx="14"/>
          </p:nvPr>
        </p:nvSpPr>
        <p:spPr>
          <a:xfrm>
            <a:off x="3275856" y="1389981"/>
            <a:ext cx="2933357" cy="875732"/>
          </a:xfrm>
        </p:spPr>
        <p:txBody>
          <a:bodyPr anchor="ctr" anchorCtr="0"/>
          <a:lstStyle>
            <a:lvl1pPr marL="172800" indent="-172800">
              <a:spcBef>
                <a:spcPts val="6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3" name="Plassholder for tekst 31"/>
          <p:cNvSpPr>
            <a:spLocks noGrp="1"/>
          </p:cNvSpPr>
          <p:nvPr>
            <p:ph type="body" sz="quarter" idx="15"/>
          </p:nvPr>
        </p:nvSpPr>
        <p:spPr>
          <a:xfrm>
            <a:off x="3275855" y="2458399"/>
            <a:ext cx="2933357" cy="875732"/>
          </a:xfrm>
        </p:spPr>
        <p:txBody>
          <a:bodyPr anchor="ctr" anchorCtr="0"/>
          <a:lstStyle>
            <a:lvl1pPr marL="172800" indent="-172800">
              <a:spcBef>
                <a:spcPts val="6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4" name="Plassholder for tekst 31"/>
          <p:cNvSpPr>
            <a:spLocks noGrp="1"/>
          </p:cNvSpPr>
          <p:nvPr>
            <p:ph type="body" sz="quarter" idx="16"/>
          </p:nvPr>
        </p:nvSpPr>
        <p:spPr>
          <a:xfrm>
            <a:off x="3275854" y="3518263"/>
            <a:ext cx="2933357" cy="875732"/>
          </a:xfrm>
        </p:spPr>
        <p:txBody>
          <a:bodyPr anchor="ctr" anchorCtr="0"/>
          <a:lstStyle>
            <a:lvl1pPr marL="172800" indent="-172800">
              <a:spcBef>
                <a:spcPts val="6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8" name="Plassholder for bilde 37"/>
          <p:cNvSpPr>
            <a:spLocks noGrp="1" noChangeAspect="1"/>
          </p:cNvSpPr>
          <p:nvPr>
            <p:ph type="pic" sz="quarter" idx="17"/>
          </p:nvPr>
        </p:nvSpPr>
        <p:spPr>
          <a:xfrm>
            <a:off x="190579" y="1556570"/>
            <a:ext cx="576000" cy="576000"/>
          </a:xfrm>
          <a:prstGeom prst="ellipse">
            <a:avLst/>
          </a:prstGeom>
          <a:solidFill>
            <a:schemeClr val="accent4"/>
          </a:solidFill>
        </p:spPr>
        <p:txBody>
          <a:bodyPr anchor="t" anchorCtr="1">
            <a:noAutofit/>
          </a:bodyPr>
          <a:lstStyle>
            <a:lvl1pPr marL="0" indent="0">
              <a:buNone/>
              <a:defRPr sz="600"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39" name="Plassholder for bilde 37"/>
          <p:cNvSpPr>
            <a:spLocks noGrp="1" noChangeAspect="1"/>
          </p:cNvSpPr>
          <p:nvPr>
            <p:ph type="pic" sz="quarter" idx="18"/>
          </p:nvPr>
        </p:nvSpPr>
        <p:spPr>
          <a:xfrm>
            <a:off x="190579" y="2602467"/>
            <a:ext cx="576000" cy="576000"/>
          </a:xfrm>
          <a:prstGeom prst="ellipse">
            <a:avLst/>
          </a:prstGeom>
          <a:solidFill>
            <a:schemeClr val="accent4"/>
          </a:solidFill>
        </p:spPr>
        <p:txBody>
          <a:bodyPr anchor="t" anchorCtr="1">
            <a:noAutofit/>
          </a:bodyPr>
          <a:lstStyle>
            <a:lvl1pPr marL="0" indent="0">
              <a:buNone/>
              <a:defRPr sz="600"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0" name="Plassholder for bilde 37"/>
          <p:cNvSpPr>
            <a:spLocks noGrp="1" noChangeAspect="1"/>
          </p:cNvSpPr>
          <p:nvPr>
            <p:ph type="pic" sz="quarter" idx="19"/>
          </p:nvPr>
        </p:nvSpPr>
        <p:spPr>
          <a:xfrm>
            <a:off x="190579" y="3670886"/>
            <a:ext cx="576000" cy="576000"/>
          </a:xfrm>
          <a:prstGeom prst="ellipse">
            <a:avLst/>
          </a:prstGeom>
          <a:solidFill>
            <a:schemeClr val="accent4"/>
          </a:solidFill>
        </p:spPr>
        <p:txBody>
          <a:bodyPr anchor="t" anchorCtr="1">
            <a:noAutofit/>
          </a:bodyPr>
          <a:lstStyle>
            <a:lvl1pPr marL="0" indent="0">
              <a:buNone/>
              <a:defRPr sz="600"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  <p:sp>
        <p:nvSpPr>
          <p:cNvPr id="41" name="Plassholder for tekst 31"/>
          <p:cNvSpPr>
            <a:spLocks noGrp="1"/>
          </p:cNvSpPr>
          <p:nvPr>
            <p:ph type="body" sz="quarter" idx="20"/>
          </p:nvPr>
        </p:nvSpPr>
        <p:spPr>
          <a:xfrm>
            <a:off x="913878" y="1390605"/>
            <a:ext cx="1803685" cy="875732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2" name="Plassholder for tekst 31"/>
          <p:cNvSpPr>
            <a:spLocks noGrp="1"/>
          </p:cNvSpPr>
          <p:nvPr>
            <p:ph type="body" sz="quarter" idx="21"/>
          </p:nvPr>
        </p:nvSpPr>
        <p:spPr>
          <a:xfrm>
            <a:off x="913878" y="2459805"/>
            <a:ext cx="1803685" cy="875732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3" name="Plassholder for tekst 31"/>
          <p:cNvSpPr>
            <a:spLocks noGrp="1"/>
          </p:cNvSpPr>
          <p:nvPr>
            <p:ph type="body" sz="quarter" idx="22"/>
          </p:nvPr>
        </p:nvSpPr>
        <p:spPr>
          <a:xfrm>
            <a:off x="914400" y="3518263"/>
            <a:ext cx="1803685" cy="875732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6" name="Plassholder for bilde 15"/>
          <p:cNvSpPr>
            <a:spLocks noGrp="1"/>
          </p:cNvSpPr>
          <p:nvPr>
            <p:ph type="pic" sz="quarter" idx="23"/>
          </p:nvPr>
        </p:nvSpPr>
        <p:spPr>
          <a:xfrm>
            <a:off x="6372000" y="1334976"/>
            <a:ext cx="2484000" cy="3103312"/>
          </a:xfrm>
          <a:solidFill>
            <a:schemeClr val="accent4"/>
          </a:solidFill>
        </p:spPr>
        <p:txBody>
          <a:bodyPr bIns="540000" anchor="ctr" anchorCtr="1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b-NO" smtClean="0"/>
              <a:t>Klikk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9612173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blått pildiagram, 4 bok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69" y="1659600"/>
            <a:ext cx="3206231" cy="2541822"/>
          </a:xfrm>
          <a:prstGeom prst="rect">
            <a:avLst/>
          </a:prstGeom>
        </p:spPr>
      </p:pic>
      <p:sp>
        <p:nvSpPr>
          <p:cNvPr id="2" name="Ellipse 1"/>
          <p:cNvSpPr/>
          <p:nvPr userDrawn="1"/>
        </p:nvSpPr>
        <p:spPr>
          <a:xfrm>
            <a:off x="6296613" y="1733977"/>
            <a:ext cx="2322000" cy="2322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5" name="Rektangel 24"/>
          <p:cNvSpPr/>
          <p:nvPr userDrawn="1"/>
        </p:nvSpPr>
        <p:spPr>
          <a:xfrm>
            <a:off x="1777533" y="1231257"/>
            <a:ext cx="4162620" cy="771734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6" name="Femkant 25"/>
          <p:cNvSpPr/>
          <p:nvPr userDrawn="1"/>
        </p:nvSpPr>
        <p:spPr>
          <a:xfrm>
            <a:off x="467544" y="1203606"/>
            <a:ext cx="2520281" cy="814805"/>
          </a:xfrm>
          <a:prstGeom prst="homePlate">
            <a:avLst/>
          </a:prstGeom>
          <a:solidFill>
            <a:srgbClr val="004990"/>
          </a:solidFill>
          <a:ln w="28575" cmpd="sng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7" name="Rektangel 26"/>
          <p:cNvSpPr/>
          <p:nvPr userDrawn="1"/>
        </p:nvSpPr>
        <p:spPr>
          <a:xfrm>
            <a:off x="1777531" y="2075198"/>
            <a:ext cx="4162621" cy="771732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8" name="Femkant 27"/>
          <p:cNvSpPr/>
          <p:nvPr userDrawn="1"/>
        </p:nvSpPr>
        <p:spPr>
          <a:xfrm>
            <a:off x="467544" y="2047548"/>
            <a:ext cx="2520281" cy="814805"/>
          </a:xfrm>
          <a:prstGeom prst="homePlate">
            <a:avLst/>
          </a:prstGeom>
          <a:solidFill>
            <a:srgbClr val="004990"/>
          </a:solidFill>
          <a:ln w="28575" cmpd="sng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29" name="Rektangel 28"/>
          <p:cNvSpPr/>
          <p:nvPr userDrawn="1"/>
        </p:nvSpPr>
        <p:spPr>
          <a:xfrm>
            <a:off x="1777530" y="2919149"/>
            <a:ext cx="4162620" cy="771732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0" name="Femkant 29"/>
          <p:cNvSpPr/>
          <p:nvPr userDrawn="1"/>
        </p:nvSpPr>
        <p:spPr>
          <a:xfrm>
            <a:off x="467544" y="2891493"/>
            <a:ext cx="2520281" cy="814803"/>
          </a:xfrm>
          <a:prstGeom prst="homePlate">
            <a:avLst/>
          </a:prstGeom>
          <a:solidFill>
            <a:srgbClr val="004990"/>
          </a:solidFill>
          <a:ln w="28575" cmpd="sng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31" name="Rektangel 30"/>
          <p:cNvSpPr/>
          <p:nvPr userDrawn="1"/>
        </p:nvSpPr>
        <p:spPr>
          <a:xfrm>
            <a:off x="1777530" y="3763102"/>
            <a:ext cx="4162620" cy="771734"/>
          </a:xfrm>
          <a:prstGeom prst="rect">
            <a:avLst/>
          </a:prstGeom>
          <a:solidFill>
            <a:srgbClr val="E6E7E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35" name="Femkant 34"/>
          <p:cNvSpPr/>
          <p:nvPr userDrawn="1"/>
        </p:nvSpPr>
        <p:spPr>
          <a:xfrm>
            <a:off x="467544" y="3735450"/>
            <a:ext cx="2520281" cy="814805"/>
          </a:xfrm>
          <a:prstGeom prst="homePlate">
            <a:avLst/>
          </a:prstGeom>
          <a:solidFill>
            <a:srgbClr val="004990"/>
          </a:solidFill>
          <a:ln w="28575" cmpd="sng">
            <a:solidFill>
              <a:srgbClr val="FFFFF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endParaRPr lang="nb-NO" sz="1200" dirty="0">
              <a:solidFill>
                <a:schemeClr val="bg1"/>
              </a:solidFill>
            </a:endParaRP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429DB-4CC3-40AB-AD35-15BABD2BB4BA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2" name="Plassholder for tekst 31"/>
          <p:cNvSpPr>
            <a:spLocks noGrp="1"/>
          </p:cNvSpPr>
          <p:nvPr>
            <p:ph type="body" sz="quarter" idx="14"/>
          </p:nvPr>
        </p:nvSpPr>
        <p:spPr>
          <a:xfrm>
            <a:off x="3167093" y="1269119"/>
            <a:ext cx="2719901" cy="687362"/>
          </a:xfrm>
        </p:spPr>
        <p:txBody>
          <a:bodyPr anchor="ctr" anchorCtr="0"/>
          <a:lstStyle>
            <a:lvl1pPr marL="172800" indent="-172800">
              <a:spcBef>
                <a:spcPts val="6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1" name="Plassholder for tekst 31"/>
          <p:cNvSpPr>
            <a:spLocks noGrp="1"/>
          </p:cNvSpPr>
          <p:nvPr>
            <p:ph type="body" sz="quarter" idx="20"/>
          </p:nvPr>
        </p:nvSpPr>
        <p:spPr>
          <a:xfrm>
            <a:off x="613578" y="1268901"/>
            <a:ext cx="1941615" cy="6883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3" name="Plassholder for tekst 31"/>
          <p:cNvSpPr>
            <a:spLocks noGrp="1"/>
          </p:cNvSpPr>
          <p:nvPr>
            <p:ph type="body" sz="quarter" idx="24"/>
          </p:nvPr>
        </p:nvSpPr>
        <p:spPr>
          <a:xfrm>
            <a:off x="3167093" y="2114628"/>
            <a:ext cx="2719901" cy="687362"/>
          </a:xfrm>
        </p:spPr>
        <p:txBody>
          <a:bodyPr anchor="ctr" anchorCtr="0"/>
          <a:lstStyle>
            <a:lvl1pPr marL="172800" indent="-172800">
              <a:spcBef>
                <a:spcPts val="6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4" name="Plassholder for tekst 31"/>
          <p:cNvSpPr>
            <a:spLocks noGrp="1"/>
          </p:cNvSpPr>
          <p:nvPr>
            <p:ph type="body" sz="quarter" idx="25"/>
          </p:nvPr>
        </p:nvSpPr>
        <p:spPr>
          <a:xfrm>
            <a:off x="613578" y="2114410"/>
            <a:ext cx="1941615" cy="6883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5" name="Plassholder for tekst 31"/>
          <p:cNvSpPr>
            <a:spLocks noGrp="1"/>
          </p:cNvSpPr>
          <p:nvPr>
            <p:ph type="body" sz="quarter" idx="26"/>
          </p:nvPr>
        </p:nvSpPr>
        <p:spPr>
          <a:xfrm>
            <a:off x="3167093" y="2960137"/>
            <a:ext cx="2719901" cy="687362"/>
          </a:xfrm>
        </p:spPr>
        <p:txBody>
          <a:bodyPr anchor="ctr" anchorCtr="0"/>
          <a:lstStyle>
            <a:lvl1pPr marL="172800" indent="-172800">
              <a:spcBef>
                <a:spcPts val="6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6" name="Plassholder for tekst 31"/>
          <p:cNvSpPr>
            <a:spLocks noGrp="1"/>
          </p:cNvSpPr>
          <p:nvPr>
            <p:ph type="body" sz="quarter" idx="27"/>
          </p:nvPr>
        </p:nvSpPr>
        <p:spPr>
          <a:xfrm>
            <a:off x="613578" y="2959919"/>
            <a:ext cx="1941615" cy="6883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7" name="Plassholder for tekst 31"/>
          <p:cNvSpPr>
            <a:spLocks noGrp="1"/>
          </p:cNvSpPr>
          <p:nvPr>
            <p:ph type="body" sz="quarter" idx="28"/>
          </p:nvPr>
        </p:nvSpPr>
        <p:spPr>
          <a:xfrm>
            <a:off x="3167093" y="3805646"/>
            <a:ext cx="2719901" cy="687362"/>
          </a:xfrm>
        </p:spPr>
        <p:txBody>
          <a:bodyPr anchor="ctr" anchorCtr="0"/>
          <a:lstStyle>
            <a:lvl1pPr marL="172800" indent="-172800">
              <a:spcBef>
                <a:spcPts val="600"/>
              </a:spcBef>
              <a:defRPr/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8" name="Plassholder for tekst 31"/>
          <p:cNvSpPr>
            <a:spLocks noGrp="1"/>
          </p:cNvSpPr>
          <p:nvPr>
            <p:ph type="body" sz="quarter" idx="29"/>
          </p:nvPr>
        </p:nvSpPr>
        <p:spPr>
          <a:xfrm>
            <a:off x="613578" y="3805428"/>
            <a:ext cx="1941615" cy="688394"/>
          </a:xfrm>
        </p:spPr>
        <p:txBody>
          <a:bodyPr anchor="ctr" anchorCtr="0">
            <a:norm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3" name="Tit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3" name="Plassholder for tekst 31"/>
          <p:cNvSpPr>
            <a:spLocks noGrp="1"/>
          </p:cNvSpPr>
          <p:nvPr>
            <p:ph type="body" sz="quarter" idx="30"/>
          </p:nvPr>
        </p:nvSpPr>
        <p:spPr>
          <a:xfrm>
            <a:off x="6378818" y="1811493"/>
            <a:ext cx="2160000" cy="2160000"/>
          </a:xfrm>
          <a:prstGeom prst="ellipse">
            <a:avLst/>
          </a:prstGeom>
        </p:spPr>
        <p:txBody>
          <a:bodyPr anchor="ctr" anchorCtr="1">
            <a:normAutofit/>
          </a:bodyPr>
          <a:lstStyle>
            <a:lvl1pPr marL="0" indent="0" algn="ctr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11515657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4 skjema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5" r="1830"/>
          <a:stretch/>
        </p:blipFill>
        <p:spPr>
          <a:xfrm>
            <a:off x="1" y="1165471"/>
            <a:ext cx="9144000" cy="2536156"/>
          </a:xfrm>
          <a:prstGeom prst="rect">
            <a:avLst/>
          </a:prstGeom>
        </p:spPr>
      </p:pic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3116E-F2EF-4F69-8BEE-5E79263DA32A}" type="datetime1">
              <a:rPr lang="nb-NO" smtClean="0"/>
              <a:pPr/>
              <a:t>24.03.2019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/>
          </p:nvPr>
        </p:nvSpPr>
        <p:spPr>
          <a:xfrm>
            <a:off x="517554" y="381511"/>
            <a:ext cx="7886700" cy="221599"/>
          </a:xfrm>
        </p:spPr>
        <p:txBody>
          <a:bodyPr wrap="square" anchor="b" anchorCtr="0">
            <a:spAutoFit/>
          </a:bodyPr>
          <a:lstStyle>
            <a:lvl1pPr marL="0" indent="0">
              <a:buNone/>
              <a:defRPr sz="1600" cap="all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13" name="Plassholder for innhold 12"/>
          <p:cNvSpPr>
            <a:spLocks noGrp="1"/>
          </p:cNvSpPr>
          <p:nvPr>
            <p:ph sz="quarter" idx="16"/>
          </p:nvPr>
        </p:nvSpPr>
        <p:spPr>
          <a:xfrm>
            <a:off x="461103" y="3771605"/>
            <a:ext cx="3793794" cy="1116226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4" name="Plassholder for innhold 12"/>
          <p:cNvSpPr>
            <a:spLocks noGrp="1"/>
          </p:cNvSpPr>
          <p:nvPr>
            <p:ph sz="quarter" idx="17"/>
          </p:nvPr>
        </p:nvSpPr>
        <p:spPr>
          <a:xfrm>
            <a:off x="4871103" y="3771605"/>
            <a:ext cx="3793794" cy="1116227"/>
          </a:xfrm>
        </p:spPr>
        <p:txBody>
          <a:bodyPr/>
          <a:lstStyle>
            <a:lvl1pPr>
              <a:spcBef>
                <a:spcPts val="600"/>
              </a:spcBef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8" name="Plassholder for innhold 16"/>
          <p:cNvSpPr>
            <a:spLocks noGrp="1"/>
          </p:cNvSpPr>
          <p:nvPr>
            <p:ph sz="quarter" idx="18"/>
          </p:nvPr>
        </p:nvSpPr>
        <p:spPr>
          <a:xfrm>
            <a:off x="295200" y="1238400"/>
            <a:ext cx="4125600" cy="2394000"/>
          </a:xfrm>
        </p:spPr>
        <p:txBody>
          <a:bodyPr/>
          <a:lstStyle>
            <a:lvl1pPr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19" name="Plassholder for innhold 16"/>
          <p:cNvSpPr>
            <a:spLocks noGrp="1"/>
          </p:cNvSpPr>
          <p:nvPr>
            <p:ph sz="quarter" idx="19"/>
          </p:nvPr>
        </p:nvSpPr>
        <p:spPr>
          <a:xfrm>
            <a:off x="4705200" y="1238400"/>
            <a:ext cx="4125600" cy="2394000"/>
          </a:xfrm>
        </p:spPr>
        <p:txBody>
          <a:bodyPr/>
          <a:lstStyle>
            <a:lvl1pPr>
              <a:defRPr sz="1100"/>
            </a:lvl1pPr>
            <a:lvl2pPr>
              <a:defRPr sz="1000"/>
            </a:lvl2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 dirty="0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94577461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e 11"/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714" y="4496167"/>
            <a:ext cx="476609" cy="363515"/>
          </a:xfrm>
          <a:prstGeom prst="rect">
            <a:avLst/>
          </a:prstGeom>
        </p:spPr>
      </p:pic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/>
              <a:t>Klikk for å redigere tittelstil</a:t>
            </a:r>
            <a:endParaRPr lang="nb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22971" y="1497636"/>
            <a:ext cx="7581284" cy="280089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 lvl="0"/>
            <a:r>
              <a:rPr lang="nb-NO" dirty="0" smtClean="0"/>
              <a:t>Klikk for å redigere tekststiler i malen</a:t>
            </a:r>
          </a:p>
          <a:p>
            <a:pPr lvl="1"/>
            <a:r>
              <a:rPr lang="nb-NO" dirty="0" smtClean="0"/>
              <a:t>Andre nivå</a:t>
            </a:r>
          </a:p>
          <a:p>
            <a:pPr lvl="2"/>
            <a:r>
              <a:rPr lang="nb-NO" dirty="0" smtClean="0"/>
              <a:t>Tredje nivå</a:t>
            </a:r>
          </a:p>
          <a:p>
            <a:pPr lvl="3"/>
            <a:r>
              <a:rPr lang="nb-NO" dirty="0" smtClean="0"/>
              <a:t>Fjerde nivå</a:t>
            </a:r>
          </a:p>
          <a:p>
            <a:pPr lvl="4"/>
            <a:r>
              <a:rPr lang="nb-NO" dirty="0" smtClean="0"/>
              <a:t>Femte nivå</a:t>
            </a:r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241007" y="4929189"/>
            <a:ext cx="720000" cy="123111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E8DCECEC-5239-4F6D-B1CD-98529E544673}" type="datetime1">
              <a:rPr lang="nb-NO" smtClean="0"/>
              <a:pPr/>
              <a:t>24.03.2019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1971675" y="4929189"/>
            <a:ext cx="4425364" cy="12311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839075" y="4929189"/>
            <a:ext cx="288632" cy="12311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99697872-F7F5-48AF-B0E0-48C683C9AEE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00554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3" r:id="rId2"/>
    <p:sldLayoutId id="2147483650" r:id="rId3"/>
    <p:sldLayoutId id="2147483660" r:id="rId4"/>
    <p:sldLayoutId id="2147483661" r:id="rId5"/>
    <p:sldLayoutId id="2147483678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72" r:id="rId13"/>
    <p:sldLayoutId id="2147483677" r:id="rId14"/>
    <p:sldLayoutId id="2147483679" r:id="rId15"/>
    <p:sldLayoutId id="2147483668" r:id="rId16"/>
    <p:sldLayoutId id="2147483669" r:id="rId17"/>
    <p:sldLayoutId id="2147483670" r:id="rId18"/>
    <p:sldLayoutId id="2147483671" r:id="rId19"/>
    <p:sldLayoutId id="2147483652" r:id="rId20"/>
    <p:sldLayoutId id="2147483653" r:id="rId21"/>
    <p:sldLayoutId id="2147483654" r:id="rId22"/>
    <p:sldLayoutId id="2147483655" r:id="rId23"/>
    <p:sldLayoutId id="2147483681" r:id="rId24"/>
    <p:sldLayoutId id="2147483682" r:id="rId2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514350" rtl="0" eaLnBrk="1" latinLnBrk="0" hangingPunct="1">
        <a:lnSpc>
          <a:spcPct val="10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0000" indent="-270000" algn="l" defTabSz="51435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720000" indent="-270000" algn="l" defTabSz="514350" rtl="0" eaLnBrk="1" latinLnBrk="0" hangingPunct="1">
        <a:lnSpc>
          <a:spcPct val="100000"/>
        </a:lnSpc>
        <a:spcBef>
          <a:spcPts val="0"/>
        </a:spcBef>
        <a:buFont typeface="Trebuchet MS" panose="020B0603020202020204" pitchFamily="34" charset="0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080000" indent="-270000" algn="l" defTabSz="514350" rtl="0" eaLnBrk="1" latinLnBrk="0" hangingPunct="1">
        <a:lnSpc>
          <a:spcPct val="100000"/>
        </a:lnSpc>
        <a:spcBef>
          <a:spcPts val="0"/>
        </a:spcBef>
        <a:buFont typeface="Trebuchet MS" panose="020B0603020202020204" pitchFamily="34" charset="0"/>
        <a:buChar char="−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0" indent="-270000" algn="l" defTabSz="514350" rtl="0" eaLnBrk="1" latinLnBrk="0" hangingPunct="1">
        <a:lnSpc>
          <a:spcPct val="100000"/>
        </a:lnSpc>
        <a:spcBef>
          <a:spcPts val="0"/>
        </a:spcBef>
        <a:buFont typeface="Trebuchet MS" panose="020B0603020202020204" pitchFamily="34" charset="0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800000" indent="-270000" algn="l" defTabSz="514350" rtl="0" eaLnBrk="1" latinLnBrk="0" hangingPunct="1">
        <a:lnSpc>
          <a:spcPct val="100000"/>
        </a:lnSpc>
        <a:spcBef>
          <a:spcPts val="0"/>
        </a:spcBef>
        <a:buFont typeface="Trebuchet MS" panose="020B0603020202020204" pitchFamily="34" charset="0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nb-NO" sz="4000" dirty="0" smtClean="0"/>
              <a:t>Transformasjon</a:t>
            </a:r>
            <a:endParaRPr lang="nb-NO" sz="4000" dirty="0"/>
          </a:p>
        </p:txBody>
      </p:sp>
      <p:sp>
        <p:nvSpPr>
          <p:cNvPr id="5" name="Undertittel 4"/>
          <p:cNvSpPr>
            <a:spLocks noGrp="1"/>
          </p:cNvSpPr>
          <p:nvPr>
            <p:ph type="subTitle" idx="1"/>
          </p:nvPr>
        </p:nvSpPr>
        <p:spPr>
          <a:xfrm>
            <a:off x="646638" y="1754701"/>
            <a:ext cx="4181244" cy="1759906"/>
          </a:xfrm>
        </p:spPr>
        <p:txBody>
          <a:bodyPr>
            <a:noAutofit/>
          </a:bodyPr>
          <a:lstStyle/>
          <a:p>
            <a:r>
              <a:rPr lang="nb-NO" sz="1400" dirty="0" smtClean="0">
                <a:solidFill>
                  <a:srgbClr val="000000"/>
                </a:solidFill>
                <a:latin typeface="Calibre Light" panose="020B0303030202060203" pitchFamily="34" charset="0"/>
              </a:rPr>
              <a:t>Hva er utfordringene og hvor går grensen for om det er økonomisk interessant å transformere fra næring til bolig?</a:t>
            </a:r>
            <a:endParaRPr lang="nb-NO" sz="1400" dirty="0">
              <a:solidFill>
                <a:srgbClr val="000000"/>
              </a:solidFill>
              <a:latin typeface="Calibre Light" panose="020B0303030202060203" pitchFamily="34" charset="0"/>
            </a:endParaRPr>
          </a:p>
        </p:txBody>
      </p:sp>
      <p:sp>
        <p:nvSpPr>
          <p:cNvPr id="7" name="Plassholder for tekst 6"/>
          <p:cNvSpPr>
            <a:spLocks noGrp="1"/>
          </p:cNvSpPr>
          <p:nvPr>
            <p:ph type="body" sz="quarter" idx="14"/>
          </p:nvPr>
        </p:nvSpPr>
        <p:spPr>
          <a:xfrm>
            <a:off x="646637" y="903483"/>
            <a:ext cx="7882820" cy="169620"/>
          </a:xfrm>
        </p:spPr>
        <p:txBody>
          <a:bodyPr>
            <a:noAutofit/>
          </a:bodyPr>
          <a:lstStyle/>
          <a:p>
            <a:r>
              <a:rPr lang="en-GB" dirty="0"/>
              <a:t>Boligmarkedet 2019</a:t>
            </a:r>
            <a:endParaRPr lang="nb-NO" sz="1400" dirty="0"/>
          </a:p>
        </p:txBody>
      </p:sp>
      <p:pic>
        <p:nvPicPr>
          <p:cNvPr id="6" name="Bild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416" y="0"/>
            <a:ext cx="4114584" cy="514350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38" y="3941698"/>
            <a:ext cx="1009168" cy="76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0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 smtClean="0">
                <a:latin typeface="Calibre Bold" panose="020B0803030202060203" pitchFamily="34" charset="0"/>
                <a:cs typeface="Calibri Light" panose="020F0302020204030204" pitchFamily="34" charset="0"/>
              </a:rPr>
              <a:t>Kontorleieprisene i </a:t>
            </a:r>
            <a:r>
              <a:rPr lang="nb-NO" dirty="0">
                <a:latin typeface="Calibre Bold" panose="020B0803030202060203" pitchFamily="34" charset="0"/>
                <a:cs typeface="Calibri Light" panose="020F0302020204030204" pitchFamily="34" charset="0"/>
              </a:rPr>
              <a:t>sentrum </a:t>
            </a:r>
            <a:r>
              <a:rPr lang="nb-NO" dirty="0" smtClean="0">
                <a:latin typeface="Calibre Bold" panose="020B0803030202060203" pitchFamily="34" charset="0"/>
                <a:cs typeface="Calibri Light" panose="020F0302020204030204" pitchFamily="34" charset="0"/>
              </a:rPr>
              <a:t>løper fra randsonen</a:t>
            </a:r>
            <a:endParaRPr lang="en-GB" dirty="0">
              <a:latin typeface="Calibre Bold" panose="020B0803030202060203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10</a:t>
            </a:fld>
            <a:endParaRPr lang="nb-NO"/>
          </a:p>
        </p:txBody>
      </p:sp>
      <p:sp>
        <p:nvSpPr>
          <p:cNvPr id="7" name="Plassholder for tekst 4"/>
          <p:cNvSpPr txBox="1">
            <a:spLocks/>
          </p:cNvSpPr>
          <p:nvPr/>
        </p:nvSpPr>
        <p:spPr>
          <a:xfrm>
            <a:off x="517554" y="356889"/>
            <a:ext cx="7886700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lvl1pPr indent="0" defTabSz="5143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cap="all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2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400"/>
            </a:lvl2pPr>
            <a:lvl3pPr marL="108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200"/>
            </a:lvl3pPr>
            <a:lvl4pPr marL="144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000"/>
            </a:lvl4pPr>
            <a:lvl5pPr marL="180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000"/>
            </a:lvl5pPr>
            <a:lvl6pPr marL="141446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63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81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8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en-GB" dirty="0"/>
              <a:t>Boligmarkedet 2019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822325" y="1264343"/>
            <a:ext cx="85819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 smtClean="0">
                <a:latin typeface="Calibre Light" panose="020B0303030202060203" pitchFamily="34" charset="0"/>
              </a:rPr>
              <a:t>NOK/m²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12" name="TekstSylinder 11"/>
          <p:cNvSpPr txBox="1"/>
          <p:nvPr/>
        </p:nvSpPr>
        <p:spPr>
          <a:xfrm>
            <a:off x="822325" y="4298950"/>
            <a:ext cx="701675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dirty="0" smtClean="0">
                <a:latin typeface="Calibre Light" panose="020B0303030202060203" pitchFamily="34" charset="0"/>
              </a:rPr>
              <a:t>Kilde: </a:t>
            </a:r>
            <a:r>
              <a:rPr lang="nb-NO" sz="800" dirty="0" smtClean="0">
                <a:latin typeface="Calibre Light" panose="020B0303030202060203" pitchFamily="34" charset="0"/>
              </a:rPr>
              <a:t>Arealstatistikk</a:t>
            </a:r>
            <a:endParaRPr lang="en-GB" sz="800" dirty="0">
              <a:latin typeface="Calibre Light" panose="020B0303030202060203" pitchFamily="34" charset="0"/>
            </a:endParaRPr>
          </a:p>
        </p:txBody>
      </p:sp>
      <p:graphicFrame>
        <p:nvGraphicFramePr>
          <p:cNvPr id="14" name="Plassholder for innhold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4222011"/>
              </p:ext>
            </p:extLst>
          </p:nvPr>
        </p:nvGraphicFramePr>
        <p:xfrm>
          <a:off x="822325" y="1497013"/>
          <a:ext cx="5076825" cy="280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Høyre klammeparentes 14"/>
          <p:cNvSpPr/>
          <p:nvPr/>
        </p:nvSpPr>
        <p:spPr>
          <a:xfrm>
            <a:off x="5534025" y="1866901"/>
            <a:ext cx="190500" cy="10668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øyre klammeparentes 15"/>
          <p:cNvSpPr/>
          <p:nvPr/>
        </p:nvSpPr>
        <p:spPr>
          <a:xfrm>
            <a:off x="1547170" y="2947991"/>
            <a:ext cx="167330" cy="386422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kstSylinder 16"/>
          <p:cNvSpPr txBox="1"/>
          <p:nvPr/>
        </p:nvSpPr>
        <p:spPr>
          <a:xfrm>
            <a:off x="1678459" y="3001458"/>
            <a:ext cx="1285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 smtClean="0">
                <a:latin typeface="Calibre Light" panose="020B0303030202060203" pitchFamily="34" charset="0"/>
              </a:rPr>
              <a:t>400 NOK/m²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18" name="TekstSylinder 17"/>
          <p:cNvSpPr txBox="1"/>
          <p:nvPr/>
        </p:nvSpPr>
        <p:spPr>
          <a:xfrm>
            <a:off x="5724525" y="2257458"/>
            <a:ext cx="128587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dirty="0" smtClean="0">
                <a:latin typeface="Calibre Light" panose="020B0303030202060203" pitchFamily="34" charset="0"/>
              </a:rPr>
              <a:t>&gt; 1 000 NOK/m²</a:t>
            </a:r>
            <a:endParaRPr lang="en-GB" sz="9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721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5" b="8218"/>
          <a:stretch/>
        </p:blipFill>
        <p:spPr>
          <a:xfrm>
            <a:off x="0" y="-69309"/>
            <a:ext cx="9144000" cy="5227097"/>
          </a:xfrm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Lørenvangen 22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11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Boligmarkedet </a:t>
            </a:r>
            <a:r>
              <a:rPr lang="en-GB" dirty="0" smtClean="0">
                <a:solidFill>
                  <a:schemeClr val="bg1"/>
                </a:solidFill>
              </a:rPr>
              <a:t>2019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226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 rotWithShape="1">
          <a:blip r:embed="rId3"/>
          <a:srcRect t="6768" b="34147"/>
          <a:stretch/>
        </p:blipFill>
        <p:spPr>
          <a:xfrm>
            <a:off x="4520920" y="2557849"/>
            <a:ext cx="4691449" cy="2594920"/>
          </a:xfrm>
          <a:prstGeom prst="rect">
            <a:avLst/>
          </a:prstGeom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8680"/>
            <a:ext cx="4570237" cy="2994820"/>
          </a:xfrm>
          <a:prstGeom prst="rect">
            <a:avLst/>
          </a:prstGeom>
        </p:spPr>
      </p:pic>
      <p:pic>
        <p:nvPicPr>
          <p:cNvPr id="6" name="Plassholder for innhold 5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9"/>
          <a:stretch/>
        </p:blipFill>
        <p:spPr>
          <a:xfrm>
            <a:off x="4589289" y="-2264"/>
            <a:ext cx="4554712" cy="2559728"/>
          </a:xfrm>
        </p:spPr>
      </p:pic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12</a:t>
            </a:fld>
            <a:endParaRPr lang="nb-NO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6" y="-7912"/>
            <a:ext cx="4576005" cy="2571024"/>
          </a:xfrm>
          <a:prstGeom prst="rect">
            <a:avLst/>
          </a:prstGeom>
        </p:spPr>
      </p:pic>
      <p:cxnSp>
        <p:nvCxnSpPr>
          <p:cNvPr id="16" name="Rett linje 15"/>
          <p:cNvCxnSpPr/>
          <p:nvPr/>
        </p:nvCxnSpPr>
        <p:spPr>
          <a:xfrm flipH="1">
            <a:off x="-1005" y="2569499"/>
            <a:ext cx="9155061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tt linje 16"/>
          <p:cNvCxnSpPr/>
          <p:nvPr/>
        </p:nvCxnSpPr>
        <p:spPr>
          <a:xfrm flipH="1" flipV="1">
            <a:off x="4575883" y="-2265"/>
            <a:ext cx="28575" cy="5143499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</p:spPr>
        <p:txBody>
          <a:bodyPr/>
          <a:lstStyle/>
          <a:p>
            <a:r>
              <a:rPr lang="nb-NO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Lørenvangen 22</a:t>
            </a:r>
            <a:endParaRPr lang="en-GB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Boligmarkedet </a:t>
            </a:r>
            <a:r>
              <a:rPr lang="en-GB" dirty="0" smtClean="0">
                <a:solidFill>
                  <a:schemeClr val="bg1"/>
                </a:solidFill>
              </a:rPr>
              <a:t>2019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nb-NO" dirty="0">
                <a:latin typeface="Calibre Bold" panose="020B0803030202060203" pitchFamily="34" charset="0"/>
                <a:cs typeface="Calibri Light" panose="020F0302020204030204" pitchFamily="34" charset="0"/>
              </a:rPr>
              <a:t>Når er det lønnsomt å transformere fra næring til bolig?</a:t>
            </a:r>
            <a:endParaRPr lang="en-GB" dirty="0">
              <a:latin typeface="Calibre Bold" panose="020B0803030202060203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13</a:t>
            </a:fld>
            <a:endParaRPr lang="nb-NO" dirty="0"/>
          </a:p>
        </p:txBody>
      </p:sp>
      <p:pic>
        <p:nvPicPr>
          <p:cNvPr id="2050" name="Picture 2" descr="https://i1.wp.com/www.okernloren.no/wp-content/uploads/2018/10/L22ogPM13-Peter-M%C3%B8llersvei-Alt-2.jpg"/>
          <p:cNvPicPr>
            <a:picLocks noGrp="1" noChangeAspect="1" noChangeArrowheads="1"/>
          </p:cNvPicPr>
          <p:nvPr>
            <p:ph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775" y="1654583"/>
            <a:ext cx="3600450" cy="248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lassholder for innhold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3" t="3845" b="8218"/>
          <a:stretch/>
        </p:blipFill>
        <p:spPr>
          <a:xfrm>
            <a:off x="826524" y="1654582"/>
            <a:ext cx="3596251" cy="2486797"/>
          </a:xfrm>
          <a:prstGeom prst="rect">
            <a:avLst/>
          </a:prstGeom>
        </p:spPr>
      </p:pic>
      <p:sp>
        <p:nvSpPr>
          <p:cNvPr id="11" name="Plassholder for tekst 4"/>
          <p:cNvSpPr txBox="1">
            <a:spLocks/>
          </p:cNvSpPr>
          <p:nvPr/>
        </p:nvSpPr>
        <p:spPr>
          <a:xfrm>
            <a:off x="517554" y="356889"/>
            <a:ext cx="7886700" cy="246221"/>
          </a:xfrm>
          <a:prstGeom prst="rect">
            <a:avLst/>
          </a:prstGeom>
        </p:spPr>
        <p:txBody>
          <a:bodyPr vert="horz" wrap="square" lIns="0" tIns="0" rIns="0" bIns="0" rtlCol="0" anchor="b" anchorCtr="0">
            <a:spAutoFit/>
          </a:bodyPr>
          <a:lstStyle>
            <a:defPPr>
              <a:defRPr lang="nb-NO"/>
            </a:defPPr>
            <a:lvl1pPr indent="0" defTabSz="514350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1600" cap="all" baseline="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72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400"/>
            </a:lvl2pPr>
            <a:lvl3pPr marL="108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200"/>
            </a:lvl3pPr>
            <a:lvl4pPr marL="144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000"/>
            </a:lvl4pPr>
            <a:lvl5pPr marL="1800000" indent="-270000" defTabSz="514350">
              <a:lnSpc>
                <a:spcPct val="100000"/>
              </a:lnSpc>
              <a:spcBef>
                <a:spcPts val="0"/>
              </a:spcBef>
              <a:buFont typeface="Trebuchet MS" panose="020B0603020202020204" pitchFamily="34" charset="0"/>
              <a:buChar char="−"/>
              <a:defRPr sz="1000"/>
            </a:lvl5pPr>
            <a:lvl6pPr marL="141446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63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813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88" indent="-128588" defTabSz="514350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r>
              <a:rPr lang="en-GB" dirty="0"/>
              <a:t>Boligmarkedet 2019</a:t>
            </a:r>
            <a:endParaRPr lang="nb-NO" dirty="0"/>
          </a:p>
        </p:txBody>
      </p:sp>
      <p:sp>
        <p:nvSpPr>
          <p:cNvPr id="12" name="Pil høyre 11"/>
          <p:cNvSpPr/>
          <p:nvPr/>
        </p:nvSpPr>
        <p:spPr>
          <a:xfrm>
            <a:off x="3952567" y="2199889"/>
            <a:ext cx="1386349" cy="1396181"/>
          </a:xfrm>
          <a:prstGeom prst="rightArrow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938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7126838"/>
              </p:ext>
            </p:extLst>
          </p:nvPr>
        </p:nvGraphicFramePr>
        <p:xfrm>
          <a:off x="517555" y="1853514"/>
          <a:ext cx="8070392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ktangel 15"/>
          <p:cNvSpPr/>
          <p:nvPr/>
        </p:nvSpPr>
        <p:spPr>
          <a:xfrm>
            <a:off x="3348681" y="1548003"/>
            <a:ext cx="5399903" cy="292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ktangel 12"/>
          <p:cNvSpPr/>
          <p:nvPr/>
        </p:nvSpPr>
        <p:spPr>
          <a:xfrm>
            <a:off x="3667076" y="4317477"/>
            <a:ext cx="5476924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1. Fortsette å leie ut som kontor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sp>
        <p:nvSpPr>
          <p:cNvPr id="10" name="TekstSylinder 9"/>
          <p:cNvSpPr txBox="1"/>
          <p:nvPr/>
        </p:nvSpPr>
        <p:spPr>
          <a:xfrm>
            <a:off x="1734043" y="2316809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Plassholder for innhold 2"/>
              <p:cNvSpPr>
                <a:spLocks noGrp="1"/>
              </p:cNvSpPr>
              <p:nvPr>
                <p:ph idx="1"/>
              </p:nvPr>
            </p:nvSpPr>
            <p:spPr>
              <a:xfrm>
                <a:off x="4460904" y="977588"/>
                <a:ext cx="2598855" cy="3412311"/>
              </a:xfrm>
            </p:spPr>
            <p:txBody>
              <a:bodyPr wrap="none" anchor="ctr">
                <a:noAutofit/>
              </a:bodyPr>
              <a:lstStyle/>
              <a:p>
                <a:pPr marL="0" indent="0">
                  <a:lnSpc>
                    <a:spcPct val="3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𝑀𝑎𝑟𝑘𝑒𝑑𝑠𝑣𝑒𝑟𝑑𝑖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𝐿𝑒𝑖𝑒𝑖𝑛𝑛𝑡𝑒𝑘𝑡𝑒𝑟</m:t>
                          </m:r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𝐸𝑖𝑒𝑟𝑘𝑜𝑠𝑡𝑛𝑎𝑑𝑒𝑟</m:t>
                          </m:r>
                        </m:num>
                        <m:den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𝑌𝑖𝑒𝑙𝑑</m:t>
                          </m:r>
                        </m:den>
                      </m:f>
                    </m:oMath>
                  </m:oMathPara>
                </a14:m>
                <a:endParaRPr lang="nb-NO" sz="1200" dirty="0">
                  <a:latin typeface="Calibre Light" panose="020B0303030202060203" pitchFamily="34" charset="0"/>
                </a:endParaRPr>
              </a:p>
            </p:txBody>
          </p:sp>
        </mc:Choice>
        <mc:Fallback xmlns="">
          <p:sp>
            <p:nvSpPr>
              <p:cNvPr id="9" name="Plassholder for inn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0904" y="977588"/>
                <a:ext cx="2598855" cy="3412311"/>
              </a:xfrm>
              <a:blipFill>
                <a:blip r:embed="rId4"/>
                <a:stretch>
                  <a:fillRect r="-269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ktangel 2"/>
          <p:cNvSpPr/>
          <p:nvPr/>
        </p:nvSpPr>
        <p:spPr>
          <a:xfrm>
            <a:off x="3348681" y="1809750"/>
            <a:ext cx="880419" cy="2705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920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47086534"/>
              </p:ext>
            </p:extLst>
          </p:nvPr>
        </p:nvGraphicFramePr>
        <p:xfrm>
          <a:off x="517555" y="1853514"/>
          <a:ext cx="8070392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ktangel 6"/>
          <p:cNvSpPr/>
          <p:nvPr/>
        </p:nvSpPr>
        <p:spPr>
          <a:xfrm>
            <a:off x="3348681" y="1548003"/>
            <a:ext cx="5399903" cy="2929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ktangel 12"/>
          <p:cNvSpPr/>
          <p:nvPr/>
        </p:nvSpPr>
        <p:spPr>
          <a:xfrm>
            <a:off x="2809188" y="4317477"/>
            <a:ext cx="6334812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1. Fortsette </a:t>
            </a:r>
            <a:r>
              <a:rPr lang="nb-NO" dirty="0"/>
              <a:t>å leie ut som kontor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Plassholder for innhold 2"/>
              <p:cNvSpPr>
                <a:spLocks noGrp="1"/>
              </p:cNvSpPr>
              <p:nvPr>
                <p:ph idx="1"/>
              </p:nvPr>
            </p:nvSpPr>
            <p:spPr>
              <a:xfrm>
                <a:off x="4460904" y="977588"/>
                <a:ext cx="2598855" cy="3412311"/>
              </a:xfrm>
            </p:spPr>
            <p:txBody>
              <a:bodyPr wrap="none" anchor="ctr">
                <a:noAutofit/>
              </a:bodyPr>
              <a:lstStyle/>
              <a:p>
                <a:pPr marL="0" indent="0">
                  <a:lnSpc>
                    <a:spcPct val="30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𝑀𝑎𝑟𝑘𝑒𝑑𝑠𝑣𝑒𝑟𝑑𝑖</m:t>
                      </m:r>
                      <m:r>
                        <a:rPr lang="nb-NO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b-NO" sz="12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𝐿𝑒𝑖𝑒𝑖𝑛𝑛𝑡𝑒𝑘𝑡𝑒𝑟</m:t>
                          </m:r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𝐸𝑖𝑒𝑟𝑘𝑜𝑠𝑡𝑛𝑎𝑑𝑒𝑟</m:t>
                          </m:r>
                        </m:num>
                        <m:den>
                          <m:r>
                            <a:rPr lang="nb-NO" sz="1200" b="0" i="1" smtClean="0">
                              <a:latin typeface="Cambria Math" panose="02040503050406030204" pitchFamily="18" charset="0"/>
                            </a:rPr>
                            <m:t>𝑌𝑖𝑒𝑙𝑑</m:t>
                          </m:r>
                        </m:den>
                      </m:f>
                    </m:oMath>
                  </m:oMathPara>
                </a14:m>
                <a:endParaRPr lang="nb-NO" sz="1200" dirty="0">
                  <a:latin typeface="Calibre Light" panose="020B0303030202060203" pitchFamily="34" charset="0"/>
                </a:endParaRPr>
              </a:p>
            </p:txBody>
          </p:sp>
        </mc:Choice>
        <mc:Fallback xmlns="">
          <p:sp>
            <p:nvSpPr>
              <p:cNvPr id="10" name="Plassholder for innhol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60904" y="977588"/>
                <a:ext cx="2598855" cy="3412311"/>
              </a:xfrm>
              <a:blipFill>
                <a:blip r:embed="rId4"/>
                <a:stretch>
                  <a:fillRect r="-269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kstSylinder 11"/>
          <p:cNvSpPr txBox="1"/>
          <p:nvPr/>
        </p:nvSpPr>
        <p:spPr>
          <a:xfrm>
            <a:off x="1734043" y="2316809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NOK/BTA</a:t>
            </a:r>
          </a:p>
        </p:txBody>
      </p:sp>
    </p:spTree>
    <p:extLst>
      <p:ext uri="{BB962C8B-B14F-4D97-AF65-F5344CB8AC3E}">
        <p14:creationId xmlns:p14="http://schemas.microsoft.com/office/powerpoint/2010/main" val="187452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2. Konvertere til bolig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graphicFrame>
        <p:nvGraphicFramePr>
          <p:cNvPr id="18" name="Diagra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4300257"/>
              </p:ext>
            </p:extLst>
          </p:nvPr>
        </p:nvGraphicFramePr>
        <p:xfrm>
          <a:off x="517554" y="1853514"/>
          <a:ext cx="3063846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Rektangel 12"/>
          <p:cNvSpPr/>
          <p:nvPr/>
        </p:nvSpPr>
        <p:spPr>
          <a:xfrm>
            <a:off x="800692" y="4317477"/>
            <a:ext cx="8343308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kstSylinder 6"/>
          <p:cNvSpPr txBox="1"/>
          <p:nvPr/>
        </p:nvSpPr>
        <p:spPr>
          <a:xfrm>
            <a:off x="1734043" y="2169164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3348681" y="938213"/>
            <a:ext cx="1112223" cy="36337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383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2. Konvertere til bolig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17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 dirty="0"/>
              <a:t>Boligmarkedet 2019</a:t>
            </a:r>
          </a:p>
        </p:txBody>
      </p:sp>
      <p:sp>
        <p:nvSpPr>
          <p:cNvPr id="14" name="TekstSylinder 13"/>
          <p:cNvSpPr txBox="1"/>
          <p:nvPr/>
        </p:nvSpPr>
        <p:spPr>
          <a:xfrm>
            <a:off x="5115698" y="3262184"/>
            <a:ext cx="877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latin typeface="Calibre Light" panose="020B0303030202060203" pitchFamily="34" charset="0"/>
              </a:rPr>
              <a:t>+ 20 %</a:t>
            </a:r>
            <a:endParaRPr lang="en-GB" sz="1000" b="1" dirty="0">
              <a:latin typeface="Calibre Light" panose="020B0303030202060203" pitchFamily="34" charset="0"/>
            </a:endParaRPr>
          </a:p>
        </p:txBody>
      </p:sp>
      <p:sp>
        <p:nvSpPr>
          <p:cNvPr id="19" name="TekstSylinder 18"/>
          <p:cNvSpPr txBox="1"/>
          <p:nvPr/>
        </p:nvSpPr>
        <p:spPr>
          <a:xfrm>
            <a:off x="6961746" y="3262184"/>
            <a:ext cx="877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latin typeface="Calibre Light" panose="020B0303030202060203" pitchFamily="34" charset="0"/>
              </a:rPr>
              <a:t>+16 %</a:t>
            </a:r>
            <a:endParaRPr lang="en-GB" sz="1000" b="1" dirty="0">
              <a:latin typeface="Calibre Light" panose="020B0303030202060203" pitchFamily="34" charset="0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5115698" y="2508710"/>
            <a:ext cx="877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latin typeface="Calibre Light" panose="020B0303030202060203" pitchFamily="34" charset="0"/>
              </a:rPr>
              <a:t>+ 20 %</a:t>
            </a:r>
            <a:endParaRPr lang="en-GB" sz="1000" b="1" dirty="0">
              <a:latin typeface="Calibre Light" panose="020B0303030202060203" pitchFamily="34" charset="0"/>
            </a:endParaRPr>
          </a:p>
        </p:txBody>
      </p:sp>
      <p:sp>
        <p:nvSpPr>
          <p:cNvPr id="21" name="TekstSylinder 20"/>
          <p:cNvSpPr txBox="1"/>
          <p:nvPr/>
        </p:nvSpPr>
        <p:spPr>
          <a:xfrm>
            <a:off x="5146590" y="1889787"/>
            <a:ext cx="877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latin typeface="Calibre Light" panose="020B0303030202060203" pitchFamily="34" charset="0"/>
              </a:rPr>
              <a:t>+ 20 %</a:t>
            </a:r>
            <a:endParaRPr lang="en-GB" sz="1000" b="1" dirty="0">
              <a:latin typeface="Calibre Light" panose="020B0303030202060203" pitchFamily="34" charset="0"/>
            </a:endParaRPr>
          </a:p>
        </p:txBody>
      </p:sp>
      <p:sp>
        <p:nvSpPr>
          <p:cNvPr id="22" name="TekstSylinder 21"/>
          <p:cNvSpPr txBox="1"/>
          <p:nvPr/>
        </p:nvSpPr>
        <p:spPr>
          <a:xfrm>
            <a:off x="6961746" y="2601381"/>
            <a:ext cx="877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>
                <a:latin typeface="Calibre Light" panose="020B0303030202060203" pitchFamily="34" charset="0"/>
              </a:rPr>
              <a:t>0</a:t>
            </a:r>
            <a:r>
              <a:rPr lang="nb-NO" sz="1000" b="1" dirty="0" smtClean="0">
                <a:latin typeface="Calibre Light" panose="020B0303030202060203" pitchFamily="34" charset="0"/>
              </a:rPr>
              <a:t> %</a:t>
            </a:r>
            <a:endParaRPr lang="en-GB" sz="1000" b="1" dirty="0">
              <a:latin typeface="Calibre Light" panose="020B0303030202060203" pitchFamily="34" charset="0"/>
            </a:endParaRPr>
          </a:p>
        </p:txBody>
      </p:sp>
      <p:sp>
        <p:nvSpPr>
          <p:cNvPr id="23" name="TekstSylinder 22"/>
          <p:cNvSpPr txBox="1"/>
          <p:nvPr/>
        </p:nvSpPr>
        <p:spPr>
          <a:xfrm>
            <a:off x="6961746" y="2085954"/>
            <a:ext cx="877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b="1" dirty="0" smtClean="0">
                <a:latin typeface="Calibre Light" panose="020B0303030202060203" pitchFamily="34" charset="0"/>
              </a:rPr>
              <a:t>7 %</a:t>
            </a:r>
            <a:endParaRPr lang="en-GB" sz="1000" b="1" dirty="0">
              <a:latin typeface="Calibre Light" panose="020B0303030202060203" pitchFamily="34" charset="0"/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4210772" y="2162083"/>
            <a:ext cx="3129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1400" dirty="0">
                <a:latin typeface="Calibre Light" panose="020B0303030202060203" pitchFamily="34" charset="0"/>
              </a:rPr>
              <a:t>Opsjonen har en verdi i dag, og denne kan falle eller stige fremover</a:t>
            </a:r>
            <a:endParaRPr lang="en-GB" sz="1400" dirty="0">
              <a:latin typeface="Calibre Light" panose="020B0303030202060203" pitchFamily="34" charset="0"/>
            </a:endParaRPr>
          </a:p>
        </p:txBody>
      </p:sp>
      <p:sp>
        <p:nvSpPr>
          <p:cNvPr id="18" name="Rektangel 17"/>
          <p:cNvSpPr/>
          <p:nvPr/>
        </p:nvSpPr>
        <p:spPr>
          <a:xfrm>
            <a:off x="7484882" y="4317477"/>
            <a:ext cx="1659118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25" name="Diagra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1749010"/>
              </p:ext>
            </p:extLst>
          </p:nvPr>
        </p:nvGraphicFramePr>
        <p:xfrm>
          <a:off x="517554" y="1853514"/>
          <a:ext cx="5333657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Rektangel 14"/>
          <p:cNvSpPr/>
          <p:nvPr/>
        </p:nvSpPr>
        <p:spPr>
          <a:xfrm>
            <a:off x="3491776" y="1446102"/>
            <a:ext cx="5256808" cy="305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kstSylinder 7"/>
          <p:cNvSpPr txBox="1"/>
          <p:nvPr/>
        </p:nvSpPr>
        <p:spPr>
          <a:xfrm>
            <a:off x="3827418" y="2994038"/>
            <a:ext cx="3046421" cy="11546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900" dirty="0" smtClean="0">
                <a:latin typeface="Calibre Light" panose="020B0303030202060203" pitchFamily="34" charset="0"/>
              </a:rPr>
              <a:t>Entreprise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900" dirty="0" smtClean="0">
                <a:latin typeface="Calibre Light" panose="020B0303030202060203" pitchFamily="34" charset="0"/>
              </a:rPr>
              <a:t>Byggherre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900" dirty="0" smtClean="0">
                <a:latin typeface="Calibre Light" panose="020B0303030202060203" pitchFamily="34" charset="0"/>
              </a:rPr>
              <a:t>Rekkefølge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sz="900" dirty="0" smtClean="0">
                <a:latin typeface="Calibre Light" panose="020B0303030202060203" pitchFamily="34" charset="0"/>
              </a:rPr>
              <a:t>Finans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27" name="TekstSylinder 26"/>
          <p:cNvSpPr txBox="1"/>
          <p:nvPr/>
        </p:nvSpPr>
        <p:spPr>
          <a:xfrm>
            <a:off x="1734043" y="2169164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28" name="Rektangel 27"/>
          <p:cNvSpPr/>
          <p:nvPr/>
        </p:nvSpPr>
        <p:spPr>
          <a:xfrm>
            <a:off x="3348681" y="938213"/>
            <a:ext cx="208907" cy="402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9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3657599" y="1376363"/>
            <a:ext cx="3036707" cy="300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Image result for building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t="12489" r="15825"/>
          <a:stretch/>
        </p:blipFill>
        <p:spPr bwMode="auto">
          <a:xfrm>
            <a:off x="5505450" y="1347784"/>
            <a:ext cx="1866900" cy="292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Diagra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73374996"/>
              </p:ext>
            </p:extLst>
          </p:nvPr>
        </p:nvGraphicFramePr>
        <p:xfrm>
          <a:off x="517554" y="1853514"/>
          <a:ext cx="5333657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2. </a:t>
            </a:r>
            <a:r>
              <a:rPr lang="nb-NO"/>
              <a:t>Konvertere til bolig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18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 dirty="0"/>
              <a:t>Boligmarkedet 2019</a:t>
            </a:r>
          </a:p>
        </p:txBody>
      </p:sp>
      <p:sp>
        <p:nvSpPr>
          <p:cNvPr id="18" name="Rektangel 17"/>
          <p:cNvSpPr/>
          <p:nvPr/>
        </p:nvSpPr>
        <p:spPr>
          <a:xfrm>
            <a:off x="7484882" y="4317477"/>
            <a:ext cx="1659118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kstSylinder 16"/>
          <p:cNvSpPr txBox="1"/>
          <p:nvPr/>
        </p:nvSpPr>
        <p:spPr>
          <a:xfrm>
            <a:off x="4027939" y="1834891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7381781" y="1487607"/>
            <a:ext cx="886010" cy="334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ktangel 18"/>
          <p:cNvSpPr/>
          <p:nvPr/>
        </p:nvSpPr>
        <p:spPr>
          <a:xfrm>
            <a:off x="7396070" y="819695"/>
            <a:ext cx="886010" cy="334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/>
          <p:cNvSpPr/>
          <p:nvPr/>
        </p:nvSpPr>
        <p:spPr>
          <a:xfrm>
            <a:off x="5500874" y="1340545"/>
            <a:ext cx="1866618" cy="251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ktangel 2"/>
          <p:cNvSpPr/>
          <p:nvPr/>
        </p:nvSpPr>
        <p:spPr>
          <a:xfrm>
            <a:off x="3461683" y="959056"/>
            <a:ext cx="2037432" cy="351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/>
          <p:cNvSpPr/>
          <p:nvPr/>
        </p:nvSpPr>
        <p:spPr>
          <a:xfrm>
            <a:off x="5391150" y="4269848"/>
            <a:ext cx="990600" cy="45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ktangel 21"/>
          <p:cNvSpPr/>
          <p:nvPr/>
        </p:nvSpPr>
        <p:spPr>
          <a:xfrm>
            <a:off x="3348681" y="938213"/>
            <a:ext cx="208907" cy="402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kstSylinder 25"/>
          <p:cNvSpPr txBox="1"/>
          <p:nvPr/>
        </p:nvSpPr>
        <p:spPr>
          <a:xfrm>
            <a:off x="1734043" y="2169164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28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/>
        </p:nvSpPr>
        <p:spPr>
          <a:xfrm>
            <a:off x="3657599" y="1376363"/>
            <a:ext cx="3036707" cy="300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50" name="Picture 2" descr="Image result for building 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t="12489" r="15825"/>
          <a:stretch/>
        </p:blipFill>
        <p:spPr bwMode="auto">
          <a:xfrm>
            <a:off x="5505450" y="1347784"/>
            <a:ext cx="1866900" cy="2922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5" name="Diagram 24"/>
          <p:cNvGraphicFramePr>
            <a:graphicFrameLocks/>
          </p:cNvGraphicFramePr>
          <p:nvPr>
            <p:extLst/>
          </p:nvPr>
        </p:nvGraphicFramePr>
        <p:xfrm>
          <a:off x="517554" y="1853514"/>
          <a:ext cx="5333657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2. </a:t>
            </a:r>
            <a:r>
              <a:rPr lang="nb-NO"/>
              <a:t>Konvertere til bolig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19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 dirty="0"/>
              <a:t>Boligmarkedet 2019</a:t>
            </a:r>
          </a:p>
        </p:txBody>
      </p:sp>
      <p:sp>
        <p:nvSpPr>
          <p:cNvPr id="18" name="Rektangel 17"/>
          <p:cNvSpPr/>
          <p:nvPr/>
        </p:nvSpPr>
        <p:spPr>
          <a:xfrm>
            <a:off x="7484882" y="4317477"/>
            <a:ext cx="1659118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kstSylinder 16"/>
          <p:cNvSpPr txBox="1"/>
          <p:nvPr/>
        </p:nvSpPr>
        <p:spPr>
          <a:xfrm>
            <a:off x="4027939" y="1834891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7381781" y="1487607"/>
            <a:ext cx="886010" cy="334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ktangel 18"/>
          <p:cNvSpPr/>
          <p:nvPr/>
        </p:nvSpPr>
        <p:spPr>
          <a:xfrm>
            <a:off x="7396070" y="819695"/>
            <a:ext cx="886010" cy="33428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ktangel 7"/>
          <p:cNvSpPr/>
          <p:nvPr/>
        </p:nvSpPr>
        <p:spPr>
          <a:xfrm>
            <a:off x="5500874" y="1340545"/>
            <a:ext cx="1866618" cy="25183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Rektangel 2"/>
          <p:cNvSpPr/>
          <p:nvPr/>
        </p:nvSpPr>
        <p:spPr>
          <a:xfrm>
            <a:off x="3461683" y="959056"/>
            <a:ext cx="2037432" cy="35154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ktangel 8"/>
          <p:cNvSpPr/>
          <p:nvPr/>
        </p:nvSpPr>
        <p:spPr>
          <a:xfrm>
            <a:off x="5391150" y="4269848"/>
            <a:ext cx="990600" cy="4593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ktangel 21"/>
          <p:cNvSpPr/>
          <p:nvPr/>
        </p:nvSpPr>
        <p:spPr>
          <a:xfrm>
            <a:off x="3348681" y="938213"/>
            <a:ext cx="208907" cy="4029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4" name="Picture 2" descr="Image result for building 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46" y="935525"/>
            <a:ext cx="3339084" cy="33390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kstSylinder 19"/>
          <p:cNvSpPr txBox="1"/>
          <p:nvPr/>
        </p:nvSpPr>
        <p:spPr>
          <a:xfrm>
            <a:off x="1734043" y="2169164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0407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ms01.dimu.org/image/03RzZ3LhrX?dimension=600x60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13"/>
          <a:stretch/>
        </p:blipFill>
        <p:spPr bwMode="auto">
          <a:xfrm>
            <a:off x="0" y="0"/>
            <a:ext cx="9144000" cy="516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" y="1823414"/>
            <a:ext cx="9144000" cy="1015663"/>
          </a:xfrm>
        </p:spPr>
        <p:txBody>
          <a:bodyPr/>
          <a:lstStyle/>
          <a:p>
            <a:pPr algn="ctr"/>
            <a:r>
              <a:rPr lang="nb-NO" sz="6600" i="1" dirty="0" smtClean="0">
                <a:solidFill>
                  <a:schemeClr val="bg1"/>
                </a:solidFill>
                <a:latin typeface="+mj-lt"/>
              </a:rPr>
              <a:t>«Snikkontorisering»</a:t>
            </a:r>
            <a:endParaRPr lang="en-GB" sz="6600" i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6547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Diagram 2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93167"/>
              </p:ext>
            </p:extLst>
          </p:nvPr>
        </p:nvGraphicFramePr>
        <p:xfrm>
          <a:off x="517554" y="1853514"/>
          <a:ext cx="5333657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2. </a:t>
            </a:r>
            <a:r>
              <a:rPr lang="nb-NO"/>
              <a:t>Konvertere til bolig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20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/>
        <p:txBody>
          <a:bodyPr vert="horz" wrap="square" lIns="0" tIns="0" rIns="0" bIns="0" rtlCol="0" anchor="b" anchorCtr="0">
            <a:spAutoFit/>
          </a:bodyPr>
          <a:lstStyle/>
          <a:p>
            <a:r>
              <a:rPr lang="en-GB" dirty="0"/>
              <a:t>Boligmarkedet 2019</a:t>
            </a:r>
          </a:p>
        </p:txBody>
      </p:sp>
      <p:sp>
        <p:nvSpPr>
          <p:cNvPr id="18" name="Rektangel 17"/>
          <p:cNvSpPr/>
          <p:nvPr/>
        </p:nvSpPr>
        <p:spPr>
          <a:xfrm>
            <a:off x="7484882" y="4317477"/>
            <a:ext cx="1659118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kstSylinder 16"/>
          <p:cNvSpPr txBox="1"/>
          <p:nvPr/>
        </p:nvSpPr>
        <p:spPr>
          <a:xfrm>
            <a:off x="4027939" y="1834891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24" name="TekstSylinder 23"/>
          <p:cNvSpPr txBox="1"/>
          <p:nvPr/>
        </p:nvSpPr>
        <p:spPr>
          <a:xfrm>
            <a:off x="1734043" y="2169164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561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ktangel 12"/>
          <p:cNvSpPr/>
          <p:nvPr/>
        </p:nvSpPr>
        <p:spPr>
          <a:xfrm>
            <a:off x="800692" y="4317477"/>
            <a:ext cx="8343308" cy="826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2. Konvertere </a:t>
            </a:r>
            <a:r>
              <a:rPr lang="nb-NO" dirty="0"/>
              <a:t>til bolig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graphicFrame>
        <p:nvGraphicFramePr>
          <p:cNvPr id="18" name="Diagram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98997664"/>
              </p:ext>
            </p:extLst>
          </p:nvPr>
        </p:nvGraphicFramePr>
        <p:xfrm>
          <a:off x="517554" y="1853514"/>
          <a:ext cx="5333657" cy="2984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kstSylinder 16"/>
          <p:cNvSpPr txBox="1"/>
          <p:nvPr/>
        </p:nvSpPr>
        <p:spPr>
          <a:xfrm>
            <a:off x="3899228" y="2555009"/>
            <a:ext cx="133606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NOK/BTA</a:t>
            </a:r>
            <a:endParaRPr lang="en-GB" sz="900" dirty="0">
              <a:latin typeface="Calibre Light" panose="020B0303030202060203" pitchFamily="34" charset="0"/>
            </a:endParaRPr>
          </a:p>
        </p:txBody>
      </p:sp>
      <p:sp>
        <p:nvSpPr>
          <p:cNvPr id="7" name="Pil høyre 6"/>
          <p:cNvSpPr/>
          <p:nvPr/>
        </p:nvSpPr>
        <p:spPr>
          <a:xfrm>
            <a:off x="3070674" y="2868392"/>
            <a:ext cx="705370" cy="634869"/>
          </a:xfrm>
          <a:prstGeom prst="right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000" b="1" dirty="0" smtClean="0">
                <a:latin typeface="Calibre Light" panose="020B0303030202060203" pitchFamily="34" charset="0"/>
              </a:rPr>
              <a:t>×80 %</a:t>
            </a:r>
            <a:endParaRPr lang="en-GB" sz="1000" b="1" dirty="0">
              <a:latin typeface="Calibre Light" panose="020B0303030202060203" pitchFamily="34" charset="0"/>
            </a:endParaRPr>
          </a:p>
        </p:txBody>
      </p:sp>
      <p:sp>
        <p:nvSpPr>
          <p:cNvPr id="8" name="TekstSylinder 7"/>
          <p:cNvSpPr txBox="1"/>
          <p:nvPr/>
        </p:nvSpPr>
        <p:spPr>
          <a:xfrm>
            <a:off x="5570547" y="3321020"/>
            <a:ext cx="18915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 smtClean="0">
                <a:latin typeface="Calibre Light" panose="020B0303030202060203" pitchFamily="34" charset="0"/>
              </a:rPr>
              <a:t>vs. </a:t>
            </a:r>
            <a:r>
              <a:rPr lang="nb-NO" sz="2000" b="1" dirty="0">
                <a:latin typeface="Calibre Light" panose="020B0303030202060203" pitchFamily="34" charset="0"/>
              </a:rPr>
              <a:t>k</a:t>
            </a:r>
            <a:r>
              <a:rPr lang="nb-NO" sz="2000" b="1" dirty="0" smtClean="0">
                <a:latin typeface="Calibre Light" panose="020B0303030202060203" pitchFamily="34" charset="0"/>
              </a:rPr>
              <a:t>ontor</a:t>
            </a:r>
            <a:endParaRPr lang="en-GB" sz="2000" b="1" dirty="0">
              <a:latin typeface="Calibre Light" panose="020B0303030202060203" pitchFamily="34" charset="0"/>
            </a:endParaRPr>
          </a:p>
        </p:txBody>
      </p:sp>
      <p:sp>
        <p:nvSpPr>
          <p:cNvPr id="20" name="TekstSylinder 19"/>
          <p:cNvSpPr txBox="1"/>
          <p:nvPr/>
        </p:nvSpPr>
        <p:spPr>
          <a:xfrm>
            <a:off x="1734043" y="2169164"/>
            <a:ext cx="119393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900" dirty="0" smtClean="0">
                <a:latin typeface="Calibre Light" panose="020B0303030202060203" pitchFamily="34" charset="0"/>
              </a:rPr>
              <a:t>NOK/BRA-s</a:t>
            </a:r>
            <a:endParaRPr lang="en-GB" sz="9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965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553998"/>
          </a:xfrm>
        </p:spPr>
        <p:txBody>
          <a:bodyPr/>
          <a:lstStyle/>
          <a:p>
            <a:r>
              <a:rPr lang="nb-NO" dirty="0"/>
              <a:t>Tidspunktet for utøvelse av konvertering må vurderes ut i fra de underliggende driverne av opsjonsverdien</a:t>
            </a:r>
            <a:endParaRPr lang="en-GB" dirty="0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sp>
        <p:nvSpPr>
          <p:cNvPr id="6" name="Ellipse 5"/>
          <p:cNvSpPr/>
          <p:nvPr/>
        </p:nvSpPr>
        <p:spPr>
          <a:xfrm>
            <a:off x="517555" y="1635745"/>
            <a:ext cx="2520000" cy="25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Reforhandle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3272573" y="1635745"/>
            <a:ext cx="2520000" cy="25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Bytte leietaker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6027591" y="1635745"/>
            <a:ext cx="2520000" cy="252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dirty="0" smtClean="0">
                <a:solidFill>
                  <a:schemeClr val="bg1"/>
                </a:solidFill>
              </a:rPr>
              <a:t>Bolig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038" name="Picture 14" descr="Image result for chart png l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280" y="2160986"/>
            <a:ext cx="1469515" cy="146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construct 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3094" y="2061508"/>
            <a:ext cx="1568993" cy="156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construction city 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3" t="-628" r="63516" b="628"/>
          <a:stretch/>
        </p:blipFill>
        <p:spPr bwMode="auto">
          <a:xfrm>
            <a:off x="828210" y="2061508"/>
            <a:ext cx="1903799" cy="150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3258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tekst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b-NO" b="1" dirty="0" smtClean="0"/>
              <a:t>Ann Kristin Aure</a:t>
            </a:r>
          </a:p>
          <a:p>
            <a:r>
              <a:rPr lang="nb-NO" sz="1050" dirty="0" smtClean="0"/>
              <a:t>aure@union.no</a:t>
            </a:r>
            <a:endParaRPr lang="en-GB" sz="1050" dirty="0"/>
          </a:p>
        </p:txBody>
      </p:sp>
      <p:sp>
        <p:nvSpPr>
          <p:cNvPr id="3" name="Tittel 1"/>
          <p:cNvSpPr txBox="1">
            <a:spLocks/>
          </p:cNvSpPr>
          <p:nvPr/>
        </p:nvSpPr>
        <p:spPr>
          <a:xfrm>
            <a:off x="334799" y="1823414"/>
            <a:ext cx="7300911" cy="1015663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1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b-NO" sz="66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Takk for meg!</a:t>
            </a:r>
            <a:endParaRPr lang="en-GB" sz="66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4888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nab.no/bilder/nyheter/nyhetbig/3708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97"/>
          <a:stretch/>
        </p:blipFill>
        <p:spPr bwMode="auto">
          <a:xfrm>
            <a:off x="0" y="-9526"/>
            <a:ext cx="9220552" cy="515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>
                <a:solidFill>
                  <a:schemeClr val="bg1"/>
                </a:solidFill>
              </a:rPr>
              <a:t>Nydalen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3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Boligmarkedet </a:t>
            </a:r>
            <a:r>
              <a:rPr lang="en-GB" dirty="0" smtClean="0">
                <a:solidFill>
                  <a:schemeClr val="bg1"/>
                </a:solidFill>
              </a:rPr>
              <a:t>2019</a:t>
            </a:r>
            <a:endParaRPr lang="nb-NO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18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</p:spPr>
        <p:txBody>
          <a:bodyPr/>
          <a:lstStyle/>
          <a:p>
            <a:r>
              <a:rPr lang="nb-NO" dirty="0" smtClean="0"/>
              <a:t>Er transformasjon i stor grad et byfenomen?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4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012575"/>
              </p:ext>
            </p:extLst>
          </p:nvPr>
        </p:nvGraphicFramePr>
        <p:xfrm>
          <a:off x="1522413" y="1497013"/>
          <a:ext cx="6099175" cy="280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kstSylinder 6"/>
          <p:cNvSpPr txBox="1"/>
          <p:nvPr/>
        </p:nvSpPr>
        <p:spPr>
          <a:xfrm>
            <a:off x="1522414" y="4298950"/>
            <a:ext cx="6316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dirty="0" smtClean="0">
                <a:latin typeface="Calibre Light" panose="020B0303030202060203" pitchFamily="34" charset="0"/>
              </a:rPr>
              <a:t>Kilde: </a:t>
            </a:r>
            <a:r>
              <a:rPr lang="nb-NO" sz="800" dirty="0" smtClean="0">
                <a:latin typeface="Calibre Light" panose="020B0303030202060203" pitchFamily="34" charset="0"/>
              </a:rPr>
              <a:t>SSB/UNION</a:t>
            </a:r>
            <a:endParaRPr lang="en-GB" sz="8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893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</p:spPr>
        <p:txBody>
          <a:bodyPr/>
          <a:lstStyle/>
          <a:p>
            <a:r>
              <a:rPr lang="nb-NO" dirty="0" smtClean="0"/>
              <a:t>Ombygging i bykommuner 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5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5652075"/>
              </p:ext>
            </p:extLst>
          </p:nvPr>
        </p:nvGraphicFramePr>
        <p:xfrm>
          <a:off x="1522413" y="1497013"/>
          <a:ext cx="6099175" cy="280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kstSylinder 7"/>
          <p:cNvSpPr txBox="1"/>
          <p:nvPr/>
        </p:nvSpPr>
        <p:spPr>
          <a:xfrm>
            <a:off x="1522414" y="4298950"/>
            <a:ext cx="6316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dirty="0" smtClean="0">
                <a:latin typeface="Calibre Light" panose="020B0303030202060203" pitchFamily="34" charset="0"/>
              </a:rPr>
              <a:t>Kilde: </a:t>
            </a:r>
            <a:r>
              <a:rPr lang="nb-NO" sz="800" dirty="0" smtClean="0">
                <a:latin typeface="Calibre Light" panose="020B0303030202060203" pitchFamily="34" charset="0"/>
              </a:rPr>
              <a:t>SSB/UNION</a:t>
            </a:r>
            <a:endParaRPr lang="en-GB" sz="8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095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</p:spPr>
        <p:txBody>
          <a:bodyPr/>
          <a:lstStyle/>
          <a:p>
            <a:r>
              <a:rPr lang="nb-NO" dirty="0" smtClean="0"/>
              <a:t>Det bygges i snitt 3 600 boliger i Oslo hvert år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6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graphicFrame>
        <p:nvGraphicFramePr>
          <p:cNvPr id="6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245197"/>
              </p:ext>
            </p:extLst>
          </p:nvPr>
        </p:nvGraphicFramePr>
        <p:xfrm>
          <a:off x="1522413" y="1497013"/>
          <a:ext cx="6099175" cy="280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ekstSylinder 7"/>
          <p:cNvSpPr txBox="1"/>
          <p:nvPr/>
        </p:nvSpPr>
        <p:spPr>
          <a:xfrm>
            <a:off x="1522414" y="4298950"/>
            <a:ext cx="6316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dirty="0" smtClean="0">
                <a:latin typeface="Calibre Light" panose="020B0303030202060203" pitchFamily="34" charset="0"/>
              </a:rPr>
              <a:t>Kilde: </a:t>
            </a:r>
            <a:r>
              <a:rPr lang="nb-NO" sz="800" dirty="0" smtClean="0">
                <a:latin typeface="Calibre Light" panose="020B0303030202060203" pitchFamily="34" charset="0"/>
              </a:rPr>
              <a:t>SSB/UNION</a:t>
            </a:r>
            <a:endParaRPr lang="en-GB" sz="8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401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Rundt 400 boliger konverteres fra næringsareal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7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graphicFrame>
        <p:nvGraphicFramePr>
          <p:cNvPr id="10" name="Plassholder for innhold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5962261"/>
              </p:ext>
            </p:extLst>
          </p:nvPr>
        </p:nvGraphicFramePr>
        <p:xfrm>
          <a:off x="1522414" y="1497013"/>
          <a:ext cx="4139286" cy="280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kstSylinder 6"/>
          <p:cNvSpPr txBox="1"/>
          <p:nvPr/>
        </p:nvSpPr>
        <p:spPr>
          <a:xfrm>
            <a:off x="1522414" y="4298950"/>
            <a:ext cx="6316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dirty="0" smtClean="0">
                <a:latin typeface="Calibre Light" panose="020B0303030202060203" pitchFamily="34" charset="0"/>
              </a:rPr>
              <a:t>Kilde: </a:t>
            </a:r>
            <a:r>
              <a:rPr lang="nb-NO" sz="800" dirty="0" smtClean="0">
                <a:latin typeface="Calibre Light" panose="020B0303030202060203" pitchFamily="34" charset="0"/>
              </a:rPr>
              <a:t>SSB/UNION</a:t>
            </a:r>
            <a:endParaRPr lang="en-GB" sz="8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8522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17554" y="839089"/>
            <a:ext cx="7886700" cy="276999"/>
          </a:xfrm>
        </p:spPr>
        <p:txBody>
          <a:bodyPr/>
          <a:lstStyle/>
          <a:p>
            <a:r>
              <a:rPr lang="nb-NO" dirty="0" smtClean="0"/>
              <a:t>Rekordhøy vekst i boligprisene gjorde det mer attraktivt å konvertere i 2015-2016</a:t>
            </a:r>
            <a:endParaRPr lang="en-GB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8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  <p:graphicFrame>
        <p:nvGraphicFramePr>
          <p:cNvPr id="8" name="Plassholder for innhold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1943599"/>
              </p:ext>
            </p:extLst>
          </p:nvPr>
        </p:nvGraphicFramePr>
        <p:xfrm>
          <a:off x="1522413" y="1497013"/>
          <a:ext cx="6099175" cy="2801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kstSylinder 5"/>
          <p:cNvSpPr txBox="1"/>
          <p:nvPr/>
        </p:nvSpPr>
        <p:spPr>
          <a:xfrm>
            <a:off x="1522414" y="4298950"/>
            <a:ext cx="63166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800" b="1" dirty="0" smtClean="0">
                <a:latin typeface="Calibre Light" panose="020B0303030202060203" pitchFamily="34" charset="0"/>
              </a:rPr>
              <a:t>Kilde: </a:t>
            </a:r>
            <a:r>
              <a:rPr lang="nb-NO" sz="800" dirty="0" smtClean="0">
                <a:latin typeface="Calibre Light" panose="020B0303030202060203" pitchFamily="34" charset="0"/>
              </a:rPr>
              <a:t>SSB/UNION</a:t>
            </a:r>
            <a:endParaRPr lang="en-GB" sz="800" dirty="0">
              <a:latin typeface="Calibre Light" panose="020B030303020206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59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Viktige drivere for konverteringsvolumet</a:t>
            </a:r>
            <a:endParaRPr lang="en-GB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521672" y="1497636"/>
            <a:ext cx="7622327" cy="2800899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nb-NO" dirty="0">
                <a:latin typeface="Calibre Light" panose="020B0303030202060203" pitchFamily="34" charset="0"/>
              </a:rPr>
              <a:t>Endring i tomtens tillatte utnyttelsesgrad</a:t>
            </a:r>
          </a:p>
          <a:p>
            <a:pPr>
              <a:lnSpc>
                <a:spcPct val="200000"/>
              </a:lnSpc>
            </a:pPr>
            <a:r>
              <a:rPr lang="nb-NO" dirty="0" smtClean="0">
                <a:latin typeface="Calibre Light" panose="020B0303030202060203" pitchFamily="34" charset="0"/>
              </a:rPr>
              <a:t>Områdeutvikling</a:t>
            </a:r>
            <a:endParaRPr lang="nb-NO" dirty="0">
              <a:latin typeface="Calibre Light" panose="020B0303030202060203" pitchFamily="34" charset="0"/>
            </a:endParaRPr>
          </a:p>
          <a:p>
            <a:pPr>
              <a:lnSpc>
                <a:spcPct val="200000"/>
              </a:lnSpc>
            </a:pPr>
            <a:r>
              <a:rPr lang="nb-NO" dirty="0" smtClean="0">
                <a:latin typeface="Calibre Light" panose="020B0303030202060203" pitchFamily="34" charset="0"/>
              </a:rPr>
              <a:t>Boligprisvekst</a:t>
            </a:r>
          </a:p>
          <a:p>
            <a:pPr>
              <a:lnSpc>
                <a:spcPct val="200000"/>
              </a:lnSpc>
            </a:pPr>
            <a:r>
              <a:rPr lang="nb-NO" dirty="0">
                <a:latin typeface="Calibre Light" panose="020B0303030202060203" pitchFamily="34" charset="0"/>
              </a:rPr>
              <a:t>T</a:t>
            </a:r>
            <a:r>
              <a:rPr lang="nb-NO" dirty="0" smtClean="0">
                <a:latin typeface="Calibre Light" panose="020B0303030202060203" pitchFamily="34" charset="0"/>
              </a:rPr>
              <a:t>omtemangel</a:t>
            </a:r>
          </a:p>
          <a:p>
            <a:pPr>
              <a:lnSpc>
                <a:spcPct val="200000"/>
              </a:lnSpc>
            </a:pPr>
            <a:r>
              <a:rPr lang="nb-NO" dirty="0">
                <a:latin typeface="Calibre Light" panose="020B0303030202060203" pitchFamily="34" charset="0"/>
              </a:rPr>
              <a:t>Entreprisekostnader</a:t>
            </a:r>
          </a:p>
          <a:p>
            <a:pPr>
              <a:lnSpc>
                <a:spcPct val="200000"/>
              </a:lnSpc>
            </a:pPr>
            <a:endParaRPr lang="nb-NO" dirty="0" smtClean="0">
              <a:latin typeface="Calibre Light" panose="020B0303030202060203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97872-F7F5-48AF-B0E0-48C683C9AEEA}" type="slidenum">
              <a:rPr lang="nb-NO" smtClean="0"/>
              <a:pPr/>
              <a:t>9</a:t>
            </a:fld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517554" y="356889"/>
            <a:ext cx="7886700" cy="246221"/>
          </a:xfrm>
        </p:spPr>
        <p:txBody>
          <a:bodyPr/>
          <a:lstStyle/>
          <a:p>
            <a:r>
              <a:rPr lang="en-GB" dirty="0"/>
              <a:t>Boligmarkedet </a:t>
            </a:r>
            <a:r>
              <a:rPr lang="en-GB" dirty="0" smtClean="0"/>
              <a:t>2019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062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UNION_Gruppen_PPT">
  <a:themeElements>
    <a:clrScheme name="Union">
      <a:dk1>
        <a:sysClr val="windowText" lastClr="000000"/>
      </a:dk1>
      <a:lt1>
        <a:sysClr val="window" lastClr="FFFFFF"/>
      </a:lt1>
      <a:dk2>
        <a:srgbClr val="004990"/>
      </a:dk2>
      <a:lt2>
        <a:srgbClr val="6D6E71"/>
      </a:lt2>
      <a:accent1>
        <a:srgbClr val="820024"/>
      </a:accent1>
      <a:accent2>
        <a:srgbClr val="004A64"/>
      </a:accent2>
      <a:accent3>
        <a:srgbClr val="00A0AF"/>
      </a:accent3>
      <a:accent4>
        <a:srgbClr val="95A0A9"/>
      </a:accent4>
      <a:accent5>
        <a:srgbClr val="CE7067"/>
      </a:accent5>
      <a:accent6>
        <a:srgbClr val="D3CAB7"/>
      </a:accent6>
      <a:hlink>
        <a:srgbClr val="95A0A9"/>
      </a:hlink>
      <a:folHlink>
        <a:srgbClr val="95A0A9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sjon1" id="{E079C1F5-DAEF-49F9-A6B8-07EC95F1ADD5}" vid="{50A2D20C-E802-429F-A5E1-1BBAE79FDBFE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UNION_Gruppen_PPT</Template>
  <TotalTime>31162</TotalTime>
  <Words>1243</Words>
  <Application>Microsoft Office PowerPoint</Application>
  <PresentationFormat>Skjermfremvisning (16:9)</PresentationFormat>
  <Paragraphs>207</Paragraphs>
  <Slides>23</Slides>
  <Notes>22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23</vt:i4>
      </vt:variant>
    </vt:vector>
  </HeadingPairs>
  <TitlesOfParts>
    <vt:vector size="32" baseType="lpstr">
      <vt:lpstr>Arial</vt:lpstr>
      <vt:lpstr>Calibre Bold</vt:lpstr>
      <vt:lpstr>Calibre Light</vt:lpstr>
      <vt:lpstr>Calibre Semibold</vt:lpstr>
      <vt:lpstr>Calibri</vt:lpstr>
      <vt:lpstr>Calibri Light</vt:lpstr>
      <vt:lpstr>Cambria Math</vt:lpstr>
      <vt:lpstr>Trebuchet MS</vt:lpstr>
      <vt:lpstr>UNION_Gruppen_PPT</vt:lpstr>
      <vt:lpstr>Transformasjon</vt:lpstr>
      <vt:lpstr>«Snikkontorisering»</vt:lpstr>
      <vt:lpstr>Nydalen</vt:lpstr>
      <vt:lpstr>Er transformasjon i stor grad et byfenomen?</vt:lpstr>
      <vt:lpstr>Ombygging i bykommuner </vt:lpstr>
      <vt:lpstr>Det bygges i snitt 3 600 boliger i Oslo hvert år</vt:lpstr>
      <vt:lpstr>Rundt 400 boliger konverteres fra næringsareal</vt:lpstr>
      <vt:lpstr>Rekordhøy vekst i boligprisene gjorde det mer attraktivt å konvertere i 2015-2016</vt:lpstr>
      <vt:lpstr>Viktige drivere for konverteringsvolumet</vt:lpstr>
      <vt:lpstr>Kontorleieprisene i sentrum løper fra randsonen</vt:lpstr>
      <vt:lpstr>Lørenvangen 22</vt:lpstr>
      <vt:lpstr>Lørenvangen 22</vt:lpstr>
      <vt:lpstr>Når er det lønnsomt å transformere fra næring til bolig?</vt:lpstr>
      <vt:lpstr>1. Fortsette å leie ut som kontor</vt:lpstr>
      <vt:lpstr>1. Fortsette å leie ut som kontor</vt:lpstr>
      <vt:lpstr>2. Konvertere til bolig</vt:lpstr>
      <vt:lpstr>2. Konvertere til bolig</vt:lpstr>
      <vt:lpstr>2. Konvertere til bolig</vt:lpstr>
      <vt:lpstr>2. Konvertere til bolig</vt:lpstr>
      <vt:lpstr>2. Konvertere til bolig</vt:lpstr>
      <vt:lpstr>2. Konvertere til bolig</vt:lpstr>
      <vt:lpstr>Tidspunktet for utøvelse av konvertering må vurderes ut i fra de underliggende driverne av opsjonsverdien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guljow</dc:creator>
  <cp:keywords>Template by addpoint.no</cp:keywords>
  <cp:lastModifiedBy>Ann Kristin Aure</cp:lastModifiedBy>
  <cp:revision>2160</cp:revision>
  <cp:lastPrinted>2019-03-15T14:31:46Z</cp:lastPrinted>
  <dcterms:created xsi:type="dcterms:W3CDTF">2015-01-27T13:12:58Z</dcterms:created>
  <dcterms:modified xsi:type="dcterms:W3CDTF">2019-03-24T17:41:25Z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by">
    <vt:lpwstr>addpoint.no</vt:lpwstr>
  </property>
</Properties>
</file>