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5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63" r:id="rId2"/>
    <p:sldId id="294" r:id="rId3"/>
    <p:sldId id="320" r:id="rId4"/>
    <p:sldId id="327" r:id="rId5"/>
    <p:sldId id="296" r:id="rId6"/>
    <p:sldId id="318" r:id="rId7"/>
    <p:sldId id="333" r:id="rId8"/>
    <p:sldId id="359" r:id="rId9"/>
    <p:sldId id="267" r:id="rId10"/>
    <p:sldId id="357" r:id="rId11"/>
    <p:sldId id="331" r:id="rId12"/>
    <p:sldId id="367" r:id="rId13"/>
    <p:sldId id="342" r:id="rId14"/>
    <p:sldId id="362" r:id="rId15"/>
    <p:sldId id="346" r:id="rId16"/>
    <p:sldId id="353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 Cappelen Bjøru" initials="ECB" lastIdx="1" clrIdx="0">
    <p:extLst>
      <p:ext uri="{19B8F6BF-5375-455C-9EA6-DF929625EA0E}">
        <p15:presenceInfo xmlns:p15="http://schemas.microsoft.com/office/powerpoint/2012/main" userId="Emil Cappelen Bjør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80376" autoAdjust="0"/>
  </p:normalViewPr>
  <p:slideViewPr>
    <p:cSldViewPr snapToGrid="0">
      <p:cViewPr varScale="1">
        <p:scale>
          <a:sx n="91" d="100"/>
          <a:sy n="91" d="100"/>
        </p:scale>
        <p:origin x="256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Norsk%20&#248;konomi\NAM%20prognoser%20mars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Boligmarkedet\Modell%20201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Boligmarkedet\Modell%20201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Boligmarkedet\Modell%20201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Boligmarkedet\Modell%20201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Boligmarkedet\Befolkningsutvikling_fylker%20og%20bye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Boligmarkedet\Innflytting%20Oslo%20og%20Akershu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Boligmarkedet\Befolkningsutvikling_fylker%20og%20byer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9_1\Data\Boligprisprognoser%20DN%20mars19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9_1\Data\NAM%20prognoser%20mars%202019_Endeli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9_1\Data\NAM%20prognoser%20mars%202019_Endeli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9_1\Data\NAM%20prognoser%20mars%202019_Endeli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9_1\Data\BOLIG%20og%20oljeinvestering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9_1\Data\NAM%20prognoser%20mars%202019_Endelig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w\Dropbox\Jobb\SA\Norsk%20&#248;konomi\2019_1\Data\NAM%20prognoser%20mars%202019_Endeli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Boligmarkedet\Befolkningsutvikling_fylker%20og%20by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0.1.180\backup\5.%20NORSK%20&#216;KONOMI\Nr.%202019-1\Boligmarkedet\Modell%20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22779868172538E-2"/>
          <c:y val="7.9710217588712357E-2"/>
          <c:w val="0.86976393015435483"/>
          <c:h val="0.8405797101449274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Tall!$B$328:$S$328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Tall!$B$329:$S$329</c:f>
              <c:numCache>
                <c:formatCode>0.0</c:formatCode>
                <c:ptCount val="18"/>
                <c:pt idx="0">
                  <c:v>4.6987156275958952</c:v>
                </c:pt>
                <c:pt idx="1">
                  <c:v>5</c:v>
                </c:pt>
                <c:pt idx="2">
                  <c:v>5.7274468157932246</c:v>
                </c:pt>
                <c:pt idx="3">
                  <c:v>1.796710468024787</c:v>
                </c:pt>
                <c:pt idx="4">
                  <c:v>-1.711645626085101</c:v>
                </c:pt>
                <c:pt idx="5">
                  <c:v>1.9082160876652932</c:v>
                </c:pt>
                <c:pt idx="6">
                  <c:v>1.9026062137375899</c:v>
                </c:pt>
                <c:pt idx="7">
                  <c:v>3.7344119356872651</c:v>
                </c:pt>
                <c:pt idx="8">
                  <c:v>2.3147094253004319</c:v>
                </c:pt>
                <c:pt idx="9">
                  <c:v>2.2355356497924861</c:v>
                </c:pt>
                <c:pt idx="10">
                  <c:v>1.4138147305742255</c:v>
                </c:pt>
                <c:pt idx="11">
                  <c:v>1.0652122079160664</c:v>
                </c:pt>
                <c:pt idx="12">
                  <c:v>2.0230378597085208</c:v>
                </c:pt>
                <c:pt idx="13">
                  <c:v>2.1633656497684672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5F-42FE-85F7-C14C43E616A1}"/>
            </c:ext>
          </c:extLst>
        </c:ser>
        <c:ser>
          <c:idx val="1"/>
          <c:order val="1"/>
          <c:spPr>
            <a:ln w="508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Tall!$B$328:$S$328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Tall!$B$330:$S$330</c:f>
              <c:numCache>
                <c:formatCode>General</c:formatCode>
                <c:ptCount val="18"/>
                <c:pt idx="13" formatCode="0.0">
                  <c:v>2.1633656497684672</c:v>
                </c:pt>
                <c:pt idx="14" formatCode="0.0">
                  <c:v>2.5177663447547793</c:v>
                </c:pt>
                <c:pt idx="15" formatCode="0.0">
                  <c:v>2.2263923059822943</c:v>
                </c:pt>
                <c:pt idx="16" formatCode="0.0">
                  <c:v>1.851415142601831</c:v>
                </c:pt>
                <c:pt idx="17" formatCode="0.0">
                  <c:v>1.8050716774601794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5F-42FE-85F7-C14C43E61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0838624"/>
        <c:axId val="-1980841888"/>
      </c:lineChart>
      <c:catAx>
        <c:axId val="-19808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0841888"/>
        <c:crosses val="autoZero"/>
        <c:auto val="1"/>
        <c:lblAlgn val="ctr"/>
        <c:lblOffset val="100"/>
        <c:tickMarkSkip val="1"/>
        <c:noMultiLvlLbl val="0"/>
      </c:catAx>
      <c:valAx>
        <c:axId val="-1980841888"/>
        <c:scaling>
          <c:orientation val="minMax"/>
          <c:max val="6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083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3795115032531"/>
          <c:y val="2.8920535901690234E-2"/>
          <c:w val="0.71047239648748273"/>
          <c:h val="0.8937848170681905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'R5 Oppland'!$AG$2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'R5 Oppland'!$AD$4:$AD$21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'R5 Oppland'!$AG$4:$AG$21</c:f>
              <c:numCache>
                <c:formatCode>0</c:formatCode>
                <c:ptCount val="18"/>
                <c:pt idx="0">
                  <c:v>976</c:v>
                </c:pt>
                <c:pt idx="1">
                  <c:v>752</c:v>
                </c:pt>
                <c:pt idx="2">
                  <c:v>992</c:v>
                </c:pt>
                <c:pt idx="3">
                  <c:v>621</c:v>
                </c:pt>
                <c:pt idx="4">
                  <c:v>681</c:v>
                </c:pt>
                <c:pt idx="5">
                  <c:v>395</c:v>
                </c:pt>
                <c:pt idx="6">
                  <c:v>443</c:v>
                </c:pt>
                <c:pt idx="7">
                  <c:v>713</c:v>
                </c:pt>
                <c:pt idx="8">
                  <c:v>678</c:v>
                </c:pt>
                <c:pt idx="9">
                  <c:v>712</c:v>
                </c:pt>
                <c:pt idx="10">
                  <c:v>992</c:v>
                </c:pt>
                <c:pt idx="11">
                  <c:v>727</c:v>
                </c:pt>
                <c:pt idx="12">
                  <c:v>901</c:v>
                </c:pt>
                <c:pt idx="13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C-4354-BD2D-228EF8CABA9A}"/>
            </c:ext>
          </c:extLst>
        </c:ser>
        <c:ser>
          <c:idx val="3"/>
          <c:order val="3"/>
          <c:tx>
            <c:strRef>
              <c:f>'R5 Oppland'!$AH$3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pattFill prst="pct50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'R5 Oppland'!$AD$4:$AD$21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'R5 Oppland'!$AH$4:$AH$21</c:f>
              <c:numCache>
                <c:formatCode>General</c:formatCode>
                <c:ptCount val="18"/>
                <c:pt idx="14" formatCode="0">
                  <c:v>1119.1436827318396</c:v>
                </c:pt>
                <c:pt idx="15" formatCode="0">
                  <c:v>1001.4916144575119</c:v>
                </c:pt>
                <c:pt idx="16" formatCode="0">
                  <c:v>868.05344946864398</c:v>
                </c:pt>
                <c:pt idx="17" formatCode="0">
                  <c:v>847.61519047105094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C-4354-BD2D-228EF8CAB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602984"/>
        <c:axId val="512604552"/>
      </c:barChart>
      <c:lineChart>
        <c:grouping val="standard"/>
        <c:varyColors val="0"/>
        <c:ser>
          <c:idx val="0"/>
          <c:order val="0"/>
          <c:tx>
            <c:strRef>
              <c:f>'R5 Oppland'!$AE$2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'R5 Oppland'!$AD$4:$AD$21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'R5 Oppland'!$AE$4:$AE$21</c:f>
              <c:numCache>
                <c:formatCode>0</c:formatCode>
                <c:ptCount val="18"/>
                <c:pt idx="0">
                  <c:v>30</c:v>
                </c:pt>
                <c:pt idx="1">
                  <c:v>-167</c:v>
                </c:pt>
                <c:pt idx="2">
                  <c:v>600</c:v>
                </c:pt>
                <c:pt idx="3">
                  <c:v>651</c:v>
                </c:pt>
                <c:pt idx="4">
                  <c:v>928</c:v>
                </c:pt>
                <c:pt idx="5">
                  <c:v>871</c:v>
                </c:pt>
                <c:pt idx="6">
                  <c:v>1060</c:v>
                </c:pt>
                <c:pt idx="7">
                  <c:v>107</c:v>
                </c:pt>
                <c:pt idx="8">
                  <c:v>566</c:v>
                </c:pt>
                <c:pt idx="9">
                  <c:v>987</c:v>
                </c:pt>
                <c:pt idx="10">
                  <c:v>146</c:v>
                </c:pt>
                <c:pt idx="11">
                  <c:v>526</c:v>
                </c:pt>
                <c:pt idx="12">
                  <c:v>391</c:v>
                </c:pt>
                <c:pt idx="13">
                  <c:v>-325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CC-4354-BD2D-228EF8CABA9A}"/>
            </c:ext>
          </c:extLst>
        </c:ser>
        <c:ser>
          <c:idx val="1"/>
          <c:order val="1"/>
          <c:tx>
            <c:strRef>
              <c:f>'R5 Oppland'!$AF$3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31750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'R5 Oppland'!$AD$4:$AD$21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'R5 Oppland'!$AF$4:$AF$21</c:f>
              <c:numCache>
                <c:formatCode>General</c:formatCode>
                <c:ptCount val="18"/>
                <c:pt idx="13" formatCode="0">
                  <c:v>-325</c:v>
                </c:pt>
                <c:pt idx="14" formatCode="0">
                  <c:v>193.78795543176238</c:v>
                </c:pt>
                <c:pt idx="15" formatCode="0">
                  <c:v>167.52212663457613</c:v>
                </c:pt>
                <c:pt idx="16" formatCode="0">
                  <c:v>162.62018271180568</c:v>
                </c:pt>
                <c:pt idx="17" formatCode="0">
                  <c:v>165.92055289965356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CC-4354-BD2D-228EF8CAB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598672"/>
        <c:axId val="512604160"/>
      </c:lineChart>
      <c:catAx>
        <c:axId val="51260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2604552"/>
        <c:crosses val="autoZero"/>
        <c:auto val="1"/>
        <c:lblAlgn val="ctr"/>
        <c:lblOffset val="100"/>
        <c:noMultiLvlLbl val="0"/>
      </c:catAx>
      <c:valAx>
        <c:axId val="512604552"/>
        <c:scaling>
          <c:orientation val="minMax"/>
          <c:max val="1300"/>
          <c:min val="-3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2602984"/>
        <c:crosses val="autoZero"/>
        <c:crossBetween val="between"/>
      </c:valAx>
      <c:valAx>
        <c:axId val="512604160"/>
        <c:scaling>
          <c:orientation val="minMax"/>
          <c:max val="2600"/>
          <c:min val="-6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2598672"/>
        <c:crosses val="max"/>
        <c:crossBetween val="between"/>
        <c:majorUnit val="400"/>
      </c:valAx>
      <c:catAx>
        <c:axId val="51259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604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9977656569000136E-2"/>
          <c:y val="0.92925625491830588"/>
          <c:w val="0.89999979049759959"/>
          <c:h val="7.074374508169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aseline="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'R3 Oslo'!$AG$2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'R3 Oslo'!$AD$4:$AD$21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'R3 Oslo'!$AG$4:$AG$21</c:f>
              <c:numCache>
                <c:formatCode>0</c:formatCode>
                <c:ptCount val="18"/>
                <c:pt idx="0">
                  <c:v>4049</c:v>
                </c:pt>
                <c:pt idx="1">
                  <c:v>3960</c:v>
                </c:pt>
                <c:pt idx="2">
                  <c:v>3763</c:v>
                </c:pt>
                <c:pt idx="3">
                  <c:v>2557</c:v>
                </c:pt>
                <c:pt idx="4">
                  <c:v>3447</c:v>
                </c:pt>
                <c:pt idx="5">
                  <c:v>2151</c:v>
                </c:pt>
                <c:pt idx="6">
                  <c:v>1362</c:v>
                </c:pt>
                <c:pt idx="7">
                  <c:v>3962</c:v>
                </c:pt>
                <c:pt idx="8">
                  <c:v>3329</c:v>
                </c:pt>
                <c:pt idx="9">
                  <c:v>3351</c:v>
                </c:pt>
                <c:pt idx="10">
                  <c:v>2059</c:v>
                </c:pt>
                <c:pt idx="11">
                  <c:v>2398</c:v>
                </c:pt>
                <c:pt idx="12">
                  <c:v>2686</c:v>
                </c:pt>
                <c:pt idx="13">
                  <c:v>4241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2-4252-B723-3EC4F24072B5}"/>
            </c:ext>
          </c:extLst>
        </c:ser>
        <c:ser>
          <c:idx val="3"/>
          <c:order val="3"/>
          <c:tx>
            <c:strRef>
              <c:f>'R3 Oslo'!$AH$3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pattFill prst="pct50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'R3 Oslo'!$AD$4:$AD$21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'R3 Oslo'!$AH$4:$AH$21</c:f>
              <c:numCache>
                <c:formatCode>General</c:formatCode>
                <c:ptCount val="18"/>
                <c:pt idx="14" formatCode="0">
                  <c:v>4740.1808047134627</c:v>
                </c:pt>
                <c:pt idx="15" formatCode="0">
                  <c:v>2871.7620178549842</c:v>
                </c:pt>
                <c:pt idx="16" formatCode="0">
                  <c:v>2538.208273658885</c:v>
                </c:pt>
                <c:pt idx="17" formatCode="0">
                  <c:v>3045.9709161614114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02-4252-B723-3EC4F2407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834680"/>
        <c:axId val="595839776"/>
      </c:barChart>
      <c:lineChart>
        <c:grouping val="standard"/>
        <c:varyColors val="0"/>
        <c:ser>
          <c:idx val="0"/>
          <c:order val="0"/>
          <c:tx>
            <c:strRef>
              <c:f>'R3 Oslo'!$AE$2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'R3 Oslo'!$AD$4:$AD$21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'R3 Oslo'!$AE$4:$AE$21</c:f>
              <c:numCache>
                <c:formatCode>0</c:formatCode>
                <c:ptCount val="18"/>
                <c:pt idx="0">
                  <c:v>8565</c:v>
                </c:pt>
                <c:pt idx="1">
                  <c:v>10206</c:v>
                </c:pt>
                <c:pt idx="2">
                  <c:v>11867</c:v>
                </c:pt>
                <c:pt idx="3">
                  <c:v>14991</c:v>
                </c:pt>
                <c:pt idx="4">
                  <c:v>11385</c:v>
                </c:pt>
                <c:pt idx="5">
                  <c:v>12370</c:v>
                </c:pt>
                <c:pt idx="6">
                  <c:v>14055</c:v>
                </c:pt>
                <c:pt idx="7">
                  <c:v>10681</c:v>
                </c:pt>
                <c:pt idx="8">
                  <c:v>10497</c:v>
                </c:pt>
                <c:pt idx="9">
                  <c:v>13213</c:v>
                </c:pt>
                <c:pt idx="10">
                  <c:v>10714</c:v>
                </c:pt>
                <c:pt idx="11">
                  <c:v>8369</c:v>
                </c:pt>
                <c:pt idx="12">
                  <c:v>6710</c:v>
                </c:pt>
                <c:pt idx="13">
                  <c:v>7602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02-4252-B723-3EC4F24072B5}"/>
            </c:ext>
          </c:extLst>
        </c:ser>
        <c:ser>
          <c:idx val="1"/>
          <c:order val="1"/>
          <c:tx>
            <c:strRef>
              <c:f>'R3 Oslo'!$AF$3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'R3 Oslo'!$AD$4:$AD$21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'R3 Oslo'!$AF$4:$AF$21</c:f>
              <c:numCache>
                <c:formatCode>General</c:formatCode>
                <c:ptCount val="18"/>
                <c:pt idx="13" formatCode="0">
                  <c:v>7602</c:v>
                </c:pt>
                <c:pt idx="14" formatCode="0">
                  <c:v>7368.7526457265485</c:v>
                </c:pt>
                <c:pt idx="15" formatCode="0">
                  <c:v>7347.1391230096342</c:v>
                </c:pt>
                <c:pt idx="16" formatCode="0">
                  <c:v>7353.4386821193621</c:v>
                </c:pt>
                <c:pt idx="17" formatCode="0">
                  <c:v>7626.0711267619627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02-4252-B723-3EC4F2407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833896"/>
        <c:axId val="595837816"/>
      </c:lineChart>
      <c:catAx>
        <c:axId val="59583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5839776"/>
        <c:crosses val="autoZero"/>
        <c:auto val="1"/>
        <c:lblAlgn val="ctr"/>
        <c:lblOffset val="100"/>
        <c:tickLblSkip val="1"/>
        <c:noMultiLvlLbl val="0"/>
      </c:catAx>
      <c:valAx>
        <c:axId val="595839776"/>
        <c:scaling>
          <c:orientation val="minMax"/>
          <c:max val="8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5834680"/>
        <c:crosses val="autoZero"/>
        <c:crossBetween val="between"/>
      </c:valAx>
      <c:valAx>
        <c:axId val="595837816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5833896"/>
        <c:crosses val="max"/>
        <c:crossBetween val="between"/>
      </c:valAx>
      <c:catAx>
        <c:axId val="595833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5837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3130588956457988E-2"/>
          <c:y val="0.93652607820284617"/>
          <c:w val="0.8337385750136076"/>
          <c:h val="6.3473921797153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aseline="0"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'R1 Østfold'!$AG$2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'R1 Østfold'!$AD$4:$AD$21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'R1 Østfold'!$AG$4:$AG$21</c:f>
              <c:numCache>
                <c:formatCode>0</c:formatCode>
                <c:ptCount val="18"/>
                <c:pt idx="0">
                  <c:v>1517</c:v>
                </c:pt>
                <c:pt idx="1">
                  <c:v>1390</c:v>
                </c:pt>
                <c:pt idx="2">
                  <c:v>1464</c:v>
                </c:pt>
                <c:pt idx="3">
                  <c:v>1538</c:v>
                </c:pt>
                <c:pt idx="4">
                  <c:v>908</c:v>
                </c:pt>
                <c:pt idx="5">
                  <c:v>689</c:v>
                </c:pt>
                <c:pt idx="6">
                  <c:v>994</c:v>
                </c:pt>
                <c:pt idx="7">
                  <c:v>954</c:v>
                </c:pt>
                <c:pt idx="8">
                  <c:v>1041</c:v>
                </c:pt>
                <c:pt idx="9">
                  <c:v>1296</c:v>
                </c:pt>
                <c:pt idx="10">
                  <c:v>1358</c:v>
                </c:pt>
                <c:pt idx="11">
                  <c:v>1319</c:v>
                </c:pt>
                <c:pt idx="12">
                  <c:v>1722</c:v>
                </c:pt>
                <c:pt idx="13">
                  <c:v>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F-4917-99E8-43FB71A67137}"/>
            </c:ext>
          </c:extLst>
        </c:ser>
        <c:ser>
          <c:idx val="3"/>
          <c:order val="3"/>
          <c:tx>
            <c:strRef>
              <c:f>'R1 Østfold'!$AH$3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'R1 Østfold'!$AD$4:$AD$21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'R1 Østfold'!$AH$4:$AH$21</c:f>
              <c:numCache>
                <c:formatCode>General</c:formatCode>
                <c:ptCount val="18"/>
                <c:pt idx="14" formatCode="0">
                  <c:v>2188.5515720095236</c:v>
                </c:pt>
                <c:pt idx="15" formatCode="0">
                  <c:v>2023.7000833879058</c:v>
                </c:pt>
                <c:pt idx="16" formatCode="0">
                  <c:v>1773.7432377949842</c:v>
                </c:pt>
                <c:pt idx="17" formatCode="0">
                  <c:v>1731.9805747798505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F-4917-99E8-43FB71A67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5822216"/>
        <c:axId val="615825352"/>
      </c:barChart>
      <c:lineChart>
        <c:grouping val="standard"/>
        <c:varyColors val="0"/>
        <c:ser>
          <c:idx val="0"/>
          <c:order val="0"/>
          <c:tx>
            <c:strRef>
              <c:f>'R1 Østfold'!$AE$2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'R1 Østfold'!$AD$4:$AD$21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'R1 Østfold'!$AE$4:$AE$21</c:f>
              <c:numCache>
                <c:formatCode>0</c:formatCode>
                <c:ptCount val="18"/>
                <c:pt idx="0">
                  <c:v>1847</c:v>
                </c:pt>
                <c:pt idx="1">
                  <c:v>2134</c:v>
                </c:pt>
                <c:pt idx="2">
                  <c:v>2935</c:v>
                </c:pt>
                <c:pt idx="3">
                  <c:v>3126</c:v>
                </c:pt>
                <c:pt idx="4">
                  <c:v>3078</c:v>
                </c:pt>
                <c:pt idx="5">
                  <c:v>3165</c:v>
                </c:pt>
                <c:pt idx="6">
                  <c:v>3525</c:v>
                </c:pt>
                <c:pt idx="7">
                  <c:v>3648</c:v>
                </c:pt>
                <c:pt idx="8">
                  <c:v>2962</c:v>
                </c:pt>
                <c:pt idx="9">
                  <c:v>2236</c:v>
                </c:pt>
                <c:pt idx="10">
                  <c:v>2669</c:v>
                </c:pt>
                <c:pt idx="11">
                  <c:v>3026</c:v>
                </c:pt>
                <c:pt idx="12">
                  <c:v>2527</c:v>
                </c:pt>
                <c:pt idx="13">
                  <c:v>2100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7F-4917-99E8-43FB71A67137}"/>
            </c:ext>
          </c:extLst>
        </c:ser>
        <c:ser>
          <c:idx val="1"/>
          <c:order val="1"/>
          <c:tx>
            <c:strRef>
              <c:f>'R1 Østfold'!$AF$3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'R1 Østfold'!$AD$4:$AD$21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'R1 Østfold'!$AF$4:$AF$21</c:f>
              <c:numCache>
                <c:formatCode>General</c:formatCode>
                <c:ptCount val="18"/>
                <c:pt idx="13" formatCode="0">
                  <c:v>2100</c:v>
                </c:pt>
                <c:pt idx="14" formatCode="0">
                  <c:v>1720.0399022898055</c:v>
                </c:pt>
                <c:pt idx="15" formatCode="0">
                  <c:v>1723.5711484231288</c:v>
                </c:pt>
                <c:pt idx="16" formatCode="0">
                  <c:v>1751.9249935842818</c:v>
                </c:pt>
                <c:pt idx="17" formatCode="0">
                  <c:v>1761.6858704934129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7F-4917-99E8-43FB71A67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815160"/>
        <c:axId val="615822608"/>
      </c:lineChart>
      <c:catAx>
        <c:axId val="61582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25352"/>
        <c:crosses val="autoZero"/>
        <c:auto val="1"/>
        <c:lblAlgn val="ctr"/>
        <c:lblOffset val="100"/>
        <c:tickLblSkip val="1"/>
        <c:noMultiLvlLbl val="0"/>
      </c:catAx>
      <c:valAx>
        <c:axId val="615825352"/>
        <c:scaling>
          <c:orientation val="minMax"/>
          <c:max val="2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22216"/>
        <c:crosses val="autoZero"/>
        <c:crossBetween val="between"/>
        <c:majorUnit val="250"/>
      </c:valAx>
      <c:valAx>
        <c:axId val="61582260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15160"/>
        <c:crosses val="max"/>
        <c:crossBetween val="between"/>
      </c:valAx>
      <c:catAx>
        <c:axId val="615815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5822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aseline="0"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'R2 Akershus'!$AG$2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'R2 Akershus'!$AD$4:$AD$21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'R2 Akershus'!$AG$4:$AG$21</c:f>
              <c:numCache>
                <c:formatCode>0</c:formatCode>
                <c:ptCount val="18"/>
                <c:pt idx="0">
                  <c:v>2854</c:v>
                </c:pt>
                <c:pt idx="1">
                  <c:v>3455</c:v>
                </c:pt>
                <c:pt idx="2">
                  <c:v>4186</c:v>
                </c:pt>
                <c:pt idx="3">
                  <c:v>4314</c:v>
                </c:pt>
                <c:pt idx="4">
                  <c:v>2679</c:v>
                </c:pt>
                <c:pt idx="5">
                  <c:v>2677</c:v>
                </c:pt>
                <c:pt idx="6">
                  <c:v>2494</c:v>
                </c:pt>
                <c:pt idx="7">
                  <c:v>3347</c:v>
                </c:pt>
                <c:pt idx="8">
                  <c:v>4254</c:v>
                </c:pt>
                <c:pt idx="9">
                  <c:v>3403</c:v>
                </c:pt>
                <c:pt idx="10">
                  <c:v>4016</c:v>
                </c:pt>
                <c:pt idx="11">
                  <c:v>4193</c:v>
                </c:pt>
                <c:pt idx="12">
                  <c:v>5126</c:v>
                </c:pt>
                <c:pt idx="13">
                  <c:v>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8-4B23-8CA1-C9EFA1D74468}"/>
            </c:ext>
          </c:extLst>
        </c:ser>
        <c:ser>
          <c:idx val="3"/>
          <c:order val="3"/>
          <c:tx>
            <c:strRef>
              <c:f>'R2 Akershus'!$AH$3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pattFill prst="pct50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'R2 Akershus'!$AD$4:$AD$21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'R2 Akershus'!$AH$4:$AH$21</c:f>
              <c:numCache>
                <c:formatCode>General</c:formatCode>
                <c:ptCount val="18"/>
                <c:pt idx="14" formatCode="0">
                  <c:v>4046.8041826604945</c:v>
                </c:pt>
                <c:pt idx="15" formatCode="0">
                  <c:v>5228.7886635773284</c:v>
                </c:pt>
                <c:pt idx="16" formatCode="0">
                  <c:v>4581.0962247549487</c:v>
                </c:pt>
                <c:pt idx="17" formatCode="0">
                  <c:v>4544.1752007946816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8-4B23-8CA1-C9EFA1D74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5817904"/>
        <c:axId val="615814376"/>
      </c:barChart>
      <c:lineChart>
        <c:grouping val="standard"/>
        <c:varyColors val="0"/>
        <c:ser>
          <c:idx val="0"/>
          <c:order val="0"/>
          <c:tx>
            <c:strRef>
              <c:f>'R2 Akershus'!$AE$2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'R2 Akershus'!$AD$4:$AD$21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'R2 Akershus'!$AE$4:$AE$21</c:f>
              <c:numCache>
                <c:formatCode>0</c:formatCode>
                <c:ptCount val="18"/>
                <c:pt idx="0">
                  <c:v>6907</c:v>
                </c:pt>
                <c:pt idx="1">
                  <c:v>8052</c:v>
                </c:pt>
                <c:pt idx="2">
                  <c:v>9390</c:v>
                </c:pt>
                <c:pt idx="3">
                  <c:v>9058</c:v>
                </c:pt>
                <c:pt idx="4">
                  <c:v>8874</c:v>
                </c:pt>
                <c:pt idx="5">
                  <c:v>9154</c:v>
                </c:pt>
                <c:pt idx="6">
                  <c:v>10601</c:v>
                </c:pt>
                <c:pt idx="7">
                  <c:v>10145</c:v>
                </c:pt>
                <c:pt idx="8">
                  <c:v>9358</c:v>
                </c:pt>
                <c:pt idx="9">
                  <c:v>9142</c:v>
                </c:pt>
                <c:pt idx="10">
                  <c:v>9634</c:v>
                </c:pt>
                <c:pt idx="11">
                  <c:v>9835</c:v>
                </c:pt>
                <c:pt idx="12">
                  <c:v>9658</c:v>
                </c:pt>
                <c:pt idx="13">
                  <c:v>10029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A8-4B23-8CA1-C9EFA1D74468}"/>
            </c:ext>
          </c:extLst>
        </c:ser>
        <c:ser>
          <c:idx val="1"/>
          <c:order val="1"/>
          <c:tx>
            <c:strRef>
              <c:f>'R2 Akershus'!$AF$3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'R2 Akershus'!$AD$4:$AD$21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'R2 Akershus'!$AF$4:$AF$21</c:f>
              <c:numCache>
                <c:formatCode>General</c:formatCode>
                <c:ptCount val="18"/>
                <c:pt idx="13" formatCode="0">
                  <c:v>10029</c:v>
                </c:pt>
                <c:pt idx="14" formatCode="0">
                  <c:v>9099.1004179861629</c:v>
                </c:pt>
                <c:pt idx="15" formatCode="0">
                  <c:v>8935.1944047650322</c:v>
                </c:pt>
                <c:pt idx="16" formatCode="0">
                  <c:v>9110.8299003324937</c:v>
                </c:pt>
                <c:pt idx="17" formatCode="0">
                  <c:v>9075.4359565030318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A8-4B23-8CA1-C9EFA1D74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821824"/>
        <c:axId val="615820256"/>
      </c:lineChart>
      <c:catAx>
        <c:axId val="61581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14376"/>
        <c:crosses val="autoZero"/>
        <c:auto val="1"/>
        <c:lblAlgn val="ctr"/>
        <c:lblOffset val="100"/>
        <c:tickLblSkip val="1"/>
        <c:noMultiLvlLbl val="0"/>
      </c:catAx>
      <c:valAx>
        <c:axId val="615814376"/>
        <c:scaling>
          <c:orientation val="minMax"/>
          <c:max val="6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17904"/>
        <c:crosses val="autoZero"/>
        <c:crossBetween val="between"/>
      </c:valAx>
      <c:valAx>
        <c:axId val="615820256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21824"/>
        <c:crosses val="max"/>
        <c:crossBetween val="between"/>
      </c:valAx>
      <c:catAx>
        <c:axId val="61582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58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aseline="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Fylkesoversikt!$E$62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Fylkesoversikt!$F$31:$X$31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Fylkesoversikt!$F$62:$X$62</c:f>
              <c:numCache>
                <c:formatCode>General</c:formatCode>
                <c:ptCount val="19"/>
                <c:pt idx="0">
                  <c:v>2665</c:v>
                </c:pt>
                <c:pt idx="1">
                  <c:v>2378</c:v>
                </c:pt>
                <c:pt idx="2">
                  <c:v>2346</c:v>
                </c:pt>
                <c:pt idx="3">
                  <c:v>2811</c:v>
                </c:pt>
                <c:pt idx="4">
                  <c:v>2683</c:v>
                </c:pt>
                <c:pt idx="5">
                  <c:v>2436</c:v>
                </c:pt>
                <c:pt idx="6">
                  <c:v>2812</c:v>
                </c:pt>
                <c:pt idx="7">
                  <c:v>2622</c:v>
                </c:pt>
                <c:pt idx="8">
                  <c:v>2568</c:v>
                </c:pt>
                <c:pt idx="9">
                  <c:v>2655</c:v>
                </c:pt>
                <c:pt idx="10">
                  <c:v>2682</c:v>
                </c:pt>
                <c:pt idx="11">
                  <c:v>2517</c:v>
                </c:pt>
                <c:pt idx="12">
                  <c:v>2445</c:v>
                </c:pt>
                <c:pt idx="13">
                  <c:v>2384</c:v>
                </c:pt>
                <c:pt idx="14">
                  <c:v>2452</c:v>
                </c:pt>
                <c:pt idx="15">
                  <c:v>2510</c:v>
                </c:pt>
                <c:pt idx="16">
                  <c:v>2452</c:v>
                </c:pt>
                <c:pt idx="17">
                  <c:v>2194</c:v>
                </c:pt>
                <c:pt idx="18">
                  <c:v>2215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D-4204-9966-3F48758AC74C}"/>
            </c:ext>
          </c:extLst>
        </c:ser>
        <c:ser>
          <c:idx val="1"/>
          <c:order val="1"/>
          <c:tx>
            <c:strRef>
              <c:f>Fylkesoversikt!$E$63</c:f>
              <c:strCache>
                <c:ptCount val="1"/>
                <c:pt idx="0">
                  <c:v>Netto 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Fylkesoversikt!$F$31:$X$31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Fylkesoversikt!$F$63:$X$63</c:f>
              <c:numCache>
                <c:formatCode>General</c:formatCode>
                <c:ptCount val="19"/>
                <c:pt idx="0">
                  <c:v>590</c:v>
                </c:pt>
                <c:pt idx="1">
                  <c:v>860</c:v>
                </c:pt>
                <c:pt idx="2">
                  <c:v>1280</c:v>
                </c:pt>
                <c:pt idx="3">
                  <c:v>816</c:v>
                </c:pt>
                <c:pt idx="4">
                  <c:v>1411</c:v>
                </c:pt>
                <c:pt idx="5">
                  <c:v>1829</c:v>
                </c:pt>
                <c:pt idx="6">
                  <c:v>2824</c:v>
                </c:pt>
                <c:pt idx="7">
                  <c:v>4207</c:v>
                </c:pt>
                <c:pt idx="8">
                  <c:v>4090</c:v>
                </c:pt>
                <c:pt idx="9">
                  <c:v>3645</c:v>
                </c:pt>
                <c:pt idx="10">
                  <c:v>4059</c:v>
                </c:pt>
                <c:pt idx="11">
                  <c:v>5518</c:v>
                </c:pt>
                <c:pt idx="12">
                  <c:v>4717</c:v>
                </c:pt>
                <c:pt idx="13">
                  <c:v>3607</c:v>
                </c:pt>
                <c:pt idx="14">
                  <c:v>3709</c:v>
                </c:pt>
                <c:pt idx="15">
                  <c:v>2108</c:v>
                </c:pt>
                <c:pt idx="16">
                  <c:v>1729</c:v>
                </c:pt>
                <c:pt idx="17">
                  <c:v>1509</c:v>
                </c:pt>
                <c:pt idx="18">
                  <c:v>2184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ED-4204-9966-3F48758AC74C}"/>
            </c:ext>
          </c:extLst>
        </c:ser>
        <c:ser>
          <c:idx val="2"/>
          <c:order val="2"/>
          <c:tx>
            <c:strRef>
              <c:f>Fylkesoversikt!$E$64</c:f>
              <c:strCache>
                <c:ptCount val="1"/>
                <c:pt idx="0">
                  <c:v>Netto innenlandsk flytting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Fylkesoversikt!$F$31:$X$31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Fylkesoversikt!$F$64:$X$64</c:f>
              <c:numCache>
                <c:formatCode>General</c:formatCode>
                <c:ptCount val="19"/>
                <c:pt idx="0">
                  <c:v>1689</c:v>
                </c:pt>
                <c:pt idx="1">
                  <c:v>1957</c:v>
                </c:pt>
                <c:pt idx="2">
                  <c:v>2330</c:v>
                </c:pt>
                <c:pt idx="3">
                  <c:v>1636</c:v>
                </c:pt>
                <c:pt idx="4">
                  <c:v>1627</c:v>
                </c:pt>
                <c:pt idx="5">
                  <c:v>2574</c:v>
                </c:pt>
                <c:pt idx="6">
                  <c:v>2351</c:v>
                </c:pt>
                <c:pt idx="7">
                  <c:v>2630</c:v>
                </c:pt>
                <c:pt idx="8">
                  <c:v>2419</c:v>
                </c:pt>
                <c:pt idx="9">
                  <c:v>2617</c:v>
                </c:pt>
                <c:pt idx="10">
                  <c:v>2496</c:v>
                </c:pt>
                <c:pt idx="11">
                  <c:v>2652</c:v>
                </c:pt>
                <c:pt idx="12">
                  <c:v>3021</c:v>
                </c:pt>
                <c:pt idx="13">
                  <c:v>3301</c:v>
                </c:pt>
                <c:pt idx="14">
                  <c:v>3024</c:v>
                </c:pt>
                <c:pt idx="15">
                  <c:v>5028</c:v>
                </c:pt>
                <c:pt idx="16">
                  <c:v>5658</c:v>
                </c:pt>
                <c:pt idx="17">
                  <c:v>5959</c:v>
                </c:pt>
                <c:pt idx="18">
                  <c:v>5597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ED-4204-9966-3F48758AC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08590415"/>
        <c:axId val="913783935"/>
      </c:barChart>
      <c:lineChart>
        <c:grouping val="standard"/>
        <c:varyColors val="0"/>
        <c:ser>
          <c:idx val="3"/>
          <c:order val="3"/>
          <c:tx>
            <c:strRef>
              <c:f>Fylkesoversikt!$E$65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Fylkesoversikt!$F$31:$X$31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Fylkesoversikt!$F$65:$X$65</c:f>
              <c:numCache>
                <c:formatCode>General</c:formatCode>
                <c:ptCount val="19"/>
                <c:pt idx="0">
                  <c:v>4944</c:v>
                </c:pt>
                <c:pt idx="1">
                  <c:v>5195</c:v>
                </c:pt>
                <c:pt idx="2">
                  <c:v>5956</c:v>
                </c:pt>
                <c:pt idx="3">
                  <c:v>5263</c:v>
                </c:pt>
                <c:pt idx="4">
                  <c:v>5721</c:v>
                </c:pt>
                <c:pt idx="5">
                  <c:v>6907</c:v>
                </c:pt>
                <c:pt idx="6">
                  <c:v>8052</c:v>
                </c:pt>
                <c:pt idx="7">
                  <c:v>9390</c:v>
                </c:pt>
                <c:pt idx="8">
                  <c:v>9058</c:v>
                </c:pt>
                <c:pt idx="9">
                  <c:v>8874</c:v>
                </c:pt>
                <c:pt idx="10">
                  <c:v>9154</c:v>
                </c:pt>
                <c:pt idx="11">
                  <c:v>10601</c:v>
                </c:pt>
                <c:pt idx="12">
                  <c:v>10145</c:v>
                </c:pt>
                <c:pt idx="13">
                  <c:v>9358</c:v>
                </c:pt>
                <c:pt idx="14">
                  <c:v>9142</c:v>
                </c:pt>
                <c:pt idx="15">
                  <c:v>9634</c:v>
                </c:pt>
                <c:pt idx="16">
                  <c:v>9835</c:v>
                </c:pt>
                <c:pt idx="17">
                  <c:v>9658</c:v>
                </c:pt>
                <c:pt idx="18">
                  <c:v>10029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ED-4204-9966-3F48758AC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590415"/>
        <c:axId val="913783935"/>
      </c:lineChart>
      <c:catAx>
        <c:axId val="90859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13783935"/>
        <c:crosses val="autoZero"/>
        <c:auto val="1"/>
        <c:lblAlgn val="ctr"/>
        <c:lblOffset val="100"/>
        <c:noMultiLvlLbl val="0"/>
      </c:catAx>
      <c:valAx>
        <c:axId val="91378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859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Innflytting!$S$8</c:f>
              <c:strCache>
                <c:ptCount val="1"/>
                <c:pt idx="0">
                  <c:v>Fra Oslo til Akershus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Innflytting!$T$7:$AF$7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Innflytting!$T$8:$AF$8</c:f>
              <c:numCache>
                <c:formatCode>0</c:formatCode>
                <c:ptCount val="13"/>
                <c:pt idx="0">
                  <c:v>11200</c:v>
                </c:pt>
                <c:pt idx="1">
                  <c:v>11718</c:v>
                </c:pt>
                <c:pt idx="2">
                  <c:v>12631</c:v>
                </c:pt>
                <c:pt idx="3">
                  <c:v>11720</c:v>
                </c:pt>
                <c:pt idx="4">
                  <c:v>12000</c:v>
                </c:pt>
                <c:pt idx="5">
                  <c:v>12993</c:v>
                </c:pt>
                <c:pt idx="6">
                  <c:v>13813</c:v>
                </c:pt>
                <c:pt idx="7">
                  <c:v>14436</c:v>
                </c:pt>
                <c:pt idx="8">
                  <c:v>14864</c:v>
                </c:pt>
                <c:pt idx="9">
                  <c:v>14517</c:v>
                </c:pt>
                <c:pt idx="10">
                  <c:v>16030</c:v>
                </c:pt>
                <c:pt idx="11">
                  <c:v>16235</c:v>
                </c:pt>
                <c:pt idx="12">
                  <c:v>17043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64-454C-AF34-99F833DD2A8D}"/>
            </c:ext>
          </c:extLst>
        </c:ser>
        <c:ser>
          <c:idx val="1"/>
          <c:order val="1"/>
          <c:tx>
            <c:strRef>
              <c:f>Innflytting!$S$9</c:f>
              <c:strCache>
                <c:ptCount val="1"/>
                <c:pt idx="0">
                  <c:v>Fra Akershus til Oslo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Innflytting!$T$7:$AF$7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Innflytting!$T$9:$AF$9</c:f>
              <c:numCache>
                <c:formatCode>0</c:formatCode>
                <c:ptCount val="13"/>
                <c:pt idx="0">
                  <c:v>8042</c:v>
                </c:pt>
                <c:pt idx="1">
                  <c:v>8527</c:v>
                </c:pt>
                <c:pt idx="2">
                  <c:v>8702</c:v>
                </c:pt>
                <c:pt idx="3">
                  <c:v>8208</c:v>
                </c:pt>
                <c:pt idx="4">
                  <c:v>8471</c:v>
                </c:pt>
                <c:pt idx="5">
                  <c:v>9238</c:v>
                </c:pt>
                <c:pt idx="6">
                  <c:v>9844</c:v>
                </c:pt>
                <c:pt idx="7">
                  <c:v>10170</c:v>
                </c:pt>
                <c:pt idx="8">
                  <c:v>10315</c:v>
                </c:pt>
                <c:pt idx="9">
                  <c:v>10557</c:v>
                </c:pt>
                <c:pt idx="10">
                  <c:v>10792</c:v>
                </c:pt>
                <c:pt idx="11">
                  <c:v>10434</c:v>
                </c:pt>
                <c:pt idx="12">
                  <c:v>10467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64-454C-AF34-99F833DD2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353360"/>
        <c:axId val="105548336"/>
      </c:lineChart>
      <c:catAx>
        <c:axId val="207035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548336"/>
        <c:crosses val="autoZero"/>
        <c:auto val="1"/>
        <c:lblAlgn val="ctr"/>
        <c:lblOffset val="100"/>
        <c:noMultiLvlLbl val="0"/>
      </c:catAx>
      <c:valAx>
        <c:axId val="10554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035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5324657229899"/>
          <c:y val="5.2009456264775412E-2"/>
          <c:w val="0.75524990868250508"/>
          <c:h val="0.691074254016120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Fylkesoversikt!$E$32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Fylkesoversikt!$F$31:$X$31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Fylkesoversikt!$F$32:$X$32</c:f>
              <c:numCache>
                <c:formatCode>General</c:formatCode>
                <c:ptCount val="19"/>
                <c:pt idx="0">
                  <c:v>2521</c:v>
                </c:pt>
                <c:pt idx="1">
                  <c:v>2328</c:v>
                </c:pt>
                <c:pt idx="2">
                  <c:v>2482</c:v>
                </c:pt>
                <c:pt idx="3">
                  <c:v>3183</c:v>
                </c:pt>
                <c:pt idx="4">
                  <c:v>3687</c:v>
                </c:pt>
                <c:pt idx="5">
                  <c:v>4099</c:v>
                </c:pt>
                <c:pt idx="6">
                  <c:v>4738</c:v>
                </c:pt>
                <c:pt idx="7">
                  <c:v>4893</c:v>
                </c:pt>
                <c:pt idx="8">
                  <c:v>5401</c:v>
                </c:pt>
                <c:pt idx="9">
                  <c:v>5868</c:v>
                </c:pt>
                <c:pt idx="10">
                  <c:v>5952</c:v>
                </c:pt>
                <c:pt idx="11">
                  <c:v>5807</c:v>
                </c:pt>
                <c:pt idx="12">
                  <c:v>5761</c:v>
                </c:pt>
                <c:pt idx="13">
                  <c:v>5714</c:v>
                </c:pt>
                <c:pt idx="14">
                  <c:v>6197</c:v>
                </c:pt>
                <c:pt idx="15">
                  <c:v>5846</c:v>
                </c:pt>
                <c:pt idx="16">
                  <c:v>5999</c:v>
                </c:pt>
                <c:pt idx="17">
                  <c:v>5590</c:v>
                </c:pt>
                <c:pt idx="18">
                  <c:v>5406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6-4DB1-8424-6BE256C617BC}"/>
            </c:ext>
          </c:extLst>
        </c:ser>
        <c:ser>
          <c:idx val="1"/>
          <c:order val="1"/>
          <c:tx>
            <c:strRef>
              <c:f>Fylkesoversikt!$E$33</c:f>
              <c:strCache>
                <c:ptCount val="1"/>
                <c:pt idx="0">
                  <c:v>Netto 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Fylkesoversikt!$F$31:$X$31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Fylkesoversikt!$F$33:$X$33</c:f>
              <c:numCache>
                <c:formatCode>General</c:formatCode>
                <c:ptCount val="19"/>
                <c:pt idx="0">
                  <c:v>607</c:v>
                </c:pt>
                <c:pt idx="1">
                  <c:v>689</c:v>
                </c:pt>
                <c:pt idx="2">
                  <c:v>3695</c:v>
                </c:pt>
                <c:pt idx="3">
                  <c:v>855</c:v>
                </c:pt>
                <c:pt idx="4">
                  <c:v>1570</c:v>
                </c:pt>
                <c:pt idx="5">
                  <c:v>2987</c:v>
                </c:pt>
                <c:pt idx="6">
                  <c:v>3988</c:v>
                </c:pt>
                <c:pt idx="7">
                  <c:v>6874</c:v>
                </c:pt>
                <c:pt idx="8">
                  <c:v>10026</c:v>
                </c:pt>
                <c:pt idx="9">
                  <c:v>6208</c:v>
                </c:pt>
                <c:pt idx="10">
                  <c:v>7506</c:v>
                </c:pt>
                <c:pt idx="11">
                  <c:v>8742</c:v>
                </c:pt>
                <c:pt idx="12">
                  <c:v>5887</c:v>
                </c:pt>
                <c:pt idx="13">
                  <c:v>6192</c:v>
                </c:pt>
                <c:pt idx="14">
                  <c:v>7084</c:v>
                </c:pt>
                <c:pt idx="15">
                  <c:v>4632</c:v>
                </c:pt>
                <c:pt idx="16">
                  <c:v>3257</c:v>
                </c:pt>
                <c:pt idx="17">
                  <c:v>3464</c:v>
                </c:pt>
                <c:pt idx="18">
                  <c:v>3570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6-4DB1-8424-6BE256C617BC}"/>
            </c:ext>
          </c:extLst>
        </c:ser>
        <c:ser>
          <c:idx val="2"/>
          <c:order val="2"/>
          <c:tx>
            <c:strRef>
              <c:f>Fylkesoversikt!$E$34</c:f>
              <c:strCache>
                <c:ptCount val="1"/>
                <c:pt idx="0">
                  <c:v>Netto innenlandsk flytting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Fylkesoversikt!$F$31:$X$31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Fylkesoversikt!$F$34:$X$34</c:f>
              <c:numCache>
                <c:formatCode>General</c:formatCode>
                <c:ptCount val="19"/>
                <c:pt idx="0">
                  <c:v>-1909</c:v>
                </c:pt>
                <c:pt idx="1">
                  <c:v>975</c:v>
                </c:pt>
                <c:pt idx="2">
                  <c:v>-1365</c:v>
                </c:pt>
                <c:pt idx="3">
                  <c:v>453</c:v>
                </c:pt>
                <c:pt idx="4">
                  <c:v>2264</c:v>
                </c:pt>
                <c:pt idx="5">
                  <c:v>1322</c:v>
                </c:pt>
                <c:pt idx="6">
                  <c:v>1853</c:v>
                </c:pt>
                <c:pt idx="7">
                  <c:v>172</c:v>
                </c:pt>
                <c:pt idx="8">
                  <c:v>-294</c:v>
                </c:pt>
                <c:pt idx="9">
                  <c:v>-625</c:v>
                </c:pt>
                <c:pt idx="10">
                  <c:v>-964</c:v>
                </c:pt>
                <c:pt idx="11">
                  <c:v>-410</c:v>
                </c:pt>
                <c:pt idx="12">
                  <c:v>-822</c:v>
                </c:pt>
                <c:pt idx="13">
                  <c:v>-1338</c:v>
                </c:pt>
                <c:pt idx="14">
                  <c:v>29</c:v>
                </c:pt>
                <c:pt idx="15">
                  <c:v>229</c:v>
                </c:pt>
                <c:pt idx="16">
                  <c:v>-867</c:v>
                </c:pt>
                <c:pt idx="17">
                  <c:v>-2403</c:v>
                </c:pt>
                <c:pt idx="18">
                  <c:v>-1380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6-4DB1-8424-6BE256C6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08590415"/>
        <c:axId val="913783935"/>
      </c:barChart>
      <c:lineChart>
        <c:grouping val="standard"/>
        <c:varyColors val="0"/>
        <c:ser>
          <c:idx val="3"/>
          <c:order val="3"/>
          <c:tx>
            <c:strRef>
              <c:f>Fylkesoversikt!$E$35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Fylkesoversikt!$F$31:$X$31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Fylkesoversikt!$F$35:$X$35</c:f>
              <c:numCache>
                <c:formatCode>General</c:formatCode>
                <c:ptCount val="19"/>
                <c:pt idx="0">
                  <c:v>1219</c:v>
                </c:pt>
                <c:pt idx="1">
                  <c:v>3992</c:v>
                </c:pt>
                <c:pt idx="2">
                  <c:v>4812</c:v>
                </c:pt>
                <c:pt idx="3">
                  <c:v>4491</c:v>
                </c:pt>
                <c:pt idx="4">
                  <c:v>7521</c:v>
                </c:pt>
                <c:pt idx="5">
                  <c:v>8565</c:v>
                </c:pt>
                <c:pt idx="6">
                  <c:v>10206</c:v>
                </c:pt>
                <c:pt idx="7">
                  <c:v>11867</c:v>
                </c:pt>
                <c:pt idx="8">
                  <c:v>14991</c:v>
                </c:pt>
                <c:pt idx="9">
                  <c:v>11385</c:v>
                </c:pt>
                <c:pt idx="10">
                  <c:v>12370</c:v>
                </c:pt>
                <c:pt idx="11">
                  <c:v>14055</c:v>
                </c:pt>
                <c:pt idx="12">
                  <c:v>10681</c:v>
                </c:pt>
                <c:pt idx="13">
                  <c:v>10497</c:v>
                </c:pt>
                <c:pt idx="14">
                  <c:v>13213</c:v>
                </c:pt>
                <c:pt idx="15">
                  <c:v>10714</c:v>
                </c:pt>
                <c:pt idx="16">
                  <c:v>8367</c:v>
                </c:pt>
                <c:pt idx="17">
                  <c:v>6709</c:v>
                </c:pt>
                <c:pt idx="18">
                  <c:v>7598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F6-4DB1-8424-6BE256C6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590415"/>
        <c:axId val="913783935"/>
      </c:lineChart>
      <c:catAx>
        <c:axId val="90859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13783935"/>
        <c:crosses val="autoZero"/>
        <c:auto val="1"/>
        <c:lblAlgn val="ctr"/>
        <c:lblOffset val="100"/>
        <c:noMultiLvlLbl val="0"/>
      </c:catAx>
      <c:valAx>
        <c:axId val="91378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859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837866011429428"/>
          <c:w val="0.97207341550025039"/>
          <c:h val="0.18107481245695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dirty="0"/>
              <a:t>Boligpriser. 2008=1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7.411775318718529E-2"/>
          <c:y val="7.8289666900803426E-2"/>
          <c:w val="0.90155365160546086"/>
          <c:h val="0.67311399481809175"/>
        </c:manualLayout>
      </c:layout>
      <c:lineChart>
        <c:grouping val="standard"/>
        <c:varyColors val="0"/>
        <c:ser>
          <c:idx val="0"/>
          <c:order val="0"/>
          <c:tx>
            <c:strRef>
              <c:f>Boligpriser!$A$32</c:f>
              <c:strCache>
                <c:ptCount val="1"/>
                <c:pt idx="0">
                  <c:v>Norge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Boligpriser!$B$31:$P$31</c:f>
              <c:numCache>
                <c:formatCode>General</c:formatCode>
                <c:ptCount val="15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Boligpriser!$B$32:$P$32</c:f>
              <c:numCache>
                <c:formatCode>0.00</c:formatCode>
                <c:ptCount val="15"/>
                <c:pt idx="0" formatCode="General">
                  <c:v>1</c:v>
                </c:pt>
                <c:pt idx="1">
                  <c:v>1.018957345971564</c:v>
                </c:pt>
                <c:pt idx="2">
                  <c:v>1.1025493206057233</c:v>
                </c:pt>
                <c:pt idx="3">
                  <c:v>1.1904650180657874</c:v>
                </c:pt>
                <c:pt idx="4">
                  <c:v>1.2711745108160104</c:v>
                </c:pt>
                <c:pt idx="5">
                  <c:v>1.323059184726868</c:v>
                </c:pt>
                <c:pt idx="6">
                  <c:v>1.3590902082760745</c:v>
                </c:pt>
                <c:pt idx="7">
                  <c:v>1.4412409419682657</c:v>
                </c:pt>
                <c:pt idx="8">
                  <c:v>1.5421278079060441</c:v>
                </c:pt>
                <c:pt idx="9">
                  <c:v>1.6199548187723307</c:v>
                </c:pt>
                <c:pt idx="10">
                  <c:v>1.6430146738438229</c:v>
                </c:pt>
                <c:pt idx="11">
                  <c:v>1.676462834684225</c:v>
                </c:pt>
                <c:pt idx="12">
                  <c:v>1.6962659285354391</c:v>
                </c:pt>
                <c:pt idx="13">
                  <c:v>1.7217647778411793</c:v>
                </c:pt>
                <c:pt idx="14">
                  <c:v>1.7497129091405188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9A-4A09-8C79-447FB3600521}"/>
            </c:ext>
          </c:extLst>
        </c:ser>
        <c:ser>
          <c:idx val="1"/>
          <c:order val="1"/>
          <c:tx>
            <c:strRef>
              <c:f>Boligpriser!$A$33</c:f>
              <c:strCache>
                <c:ptCount val="1"/>
                <c:pt idx="0">
                  <c:v>Oslo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Boligpriser!$B$31:$P$31</c:f>
              <c:numCache>
                <c:formatCode>General</c:formatCode>
                <c:ptCount val="15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Boligpriser!$B$33:$P$33</c:f>
              <c:numCache>
                <c:formatCode>0.00</c:formatCode>
                <c:ptCount val="15"/>
                <c:pt idx="0" formatCode="General">
                  <c:v>1</c:v>
                </c:pt>
                <c:pt idx="1">
                  <c:v>1.0667292659499734</c:v>
                </c:pt>
                <c:pt idx="2">
                  <c:v>1.1441555398916856</c:v>
                </c:pt>
                <c:pt idx="3">
                  <c:v>1.27084769411753</c:v>
                </c:pt>
                <c:pt idx="4">
                  <c:v>1.3846327907117213</c:v>
                </c:pt>
                <c:pt idx="5">
                  <c:v>1.4321384593376367</c:v>
                </c:pt>
                <c:pt idx="6">
                  <c:v>1.4712335851092064</c:v>
                </c:pt>
                <c:pt idx="7">
                  <c:v>1.6547815190012862</c:v>
                </c:pt>
                <c:pt idx="8">
                  <c:v>1.9298690939333958</c:v>
                </c:pt>
                <c:pt idx="9">
                  <c:v>2.0705593271319054</c:v>
                </c:pt>
                <c:pt idx="10">
                  <c:v>2.0746559713510355</c:v>
                </c:pt>
                <c:pt idx="11">
                  <c:v>2.1135412196240804</c:v>
                </c:pt>
                <c:pt idx="12">
                  <c:v>2.1663910251691734</c:v>
                </c:pt>
                <c:pt idx="13">
                  <c:v>2.2331579936640487</c:v>
                </c:pt>
                <c:pt idx="14">
                  <c:v>2.3039059694022086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9A-4A09-8C79-447FB3600521}"/>
            </c:ext>
          </c:extLst>
        </c:ser>
        <c:ser>
          <c:idx val="2"/>
          <c:order val="2"/>
          <c:tx>
            <c:strRef>
              <c:f>Boligpriser!$A$34</c:f>
              <c:strCache>
                <c:ptCount val="1"/>
                <c:pt idx="0">
                  <c:v>Kristiansand</c:v>
                </c:pt>
              </c:strCache>
            </c:strRef>
          </c:tx>
          <c:spPr>
            <a:ln w="28575" cap="rnd">
              <a:solidFill>
                <a:srgbClr val="D000B7"/>
              </a:solidFill>
              <a:round/>
            </a:ln>
            <a:effectLst/>
          </c:spPr>
          <c:marker>
            <c:symbol val="none"/>
          </c:marker>
          <c:cat>
            <c:numRef>
              <c:f>Boligpriser!$B$31:$P$31</c:f>
              <c:numCache>
                <c:formatCode>General</c:formatCode>
                <c:ptCount val="15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Boligpriser!$B$34:$P$34</c:f>
              <c:numCache>
                <c:formatCode>0.00</c:formatCode>
                <c:ptCount val="15"/>
                <c:pt idx="0" formatCode="General">
                  <c:v>1</c:v>
                </c:pt>
                <c:pt idx="1">
                  <c:v>1.0098545394521492</c:v>
                </c:pt>
                <c:pt idx="2">
                  <c:v>1.0886128709219451</c:v>
                </c:pt>
                <c:pt idx="3">
                  <c:v>1.1071765105397333</c:v>
                </c:pt>
                <c:pt idx="4">
                  <c:v>1.1265265107215399</c:v>
                </c:pt>
                <c:pt idx="5">
                  <c:v>1.1066058807595935</c:v>
                </c:pt>
                <c:pt idx="6">
                  <c:v>1.0987545599227544</c:v>
                </c:pt>
                <c:pt idx="7">
                  <c:v>1.1558418520830127</c:v>
                </c:pt>
                <c:pt idx="8">
                  <c:v>1.2113130074524658</c:v>
                </c:pt>
                <c:pt idx="9">
                  <c:v>1.2272712956773215</c:v>
                </c:pt>
                <c:pt idx="10">
                  <c:v>1.2597659766848261</c:v>
                </c:pt>
                <c:pt idx="11">
                  <c:v>1.2711266660544702</c:v>
                </c:pt>
                <c:pt idx="12">
                  <c:v>1.301259977132835</c:v>
                </c:pt>
                <c:pt idx="13">
                  <c:v>1.3218416418840286</c:v>
                </c:pt>
                <c:pt idx="14">
                  <c:v>1.3434164947900189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9A-4A09-8C79-447FB3600521}"/>
            </c:ext>
          </c:extLst>
        </c:ser>
        <c:ser>
          <c:idx val="3"/>
          <c:order val="3"/>
          <c:tx>
            <c:strRef>
              <c:f>Boligpriser!$A$35</c:f>
              <c:strCache>
                <c:ptCount val="1"/>
                <c:pt idx="0">
                  <c:v>Stavanger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Boligpriser!$B$31:$P$31</c:f>
              <c:numCache>
                <c:formatCode>General</c:formatCode>
                <c:ptCount val="15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Boligpriser!$B$35:$P$35</c:f>
              <c:numCache>
                <c:formatCode>0.00</c:formatCode>
                <c:ptCount val="15"/>
                <c:pt idx="0" formatCode="General">
                  <c:v>1</c:v>
                </c:pt>
                <c:pt idx="1">
                  <c:v>0.97925180013272473</c:v>
                </c:pt>
                <c:pt idx="2">
                  <c:v>1.1111867438154939</c:v>
                </c:pt>
                <c:pt idx="3">
                  <c:v>1.2291570397886429</c:v>
                </c:pt>
                <c:pt idx="4">
                  <c:v>1.3344641449423402</c:v>
                </c:pt>
                <c:pt idx="5">
                  <c:v>1.3243784263493747</c:v>
                </c:pt>
                <c:pt idx="6">
                  <c:v>1.3082842079382988</c:v>
                </c:pt>
                <c:pt idx="7">
                  <c:v>1.2630085438054013</c:v>
                </c:pt>
                <c:pt idx="8">
                  <c:v>1.1844283569999512</c:v>
                </c:pt>
                <c:pt idx="9">
                  <c:v>1.2391984694379408</c:v>
                </c:pt>
                <c:pt idx="10">
                  <c:v>1.2140536189839377</c:v>
                </c:pt>
                <c:pt idx="11">
                  <c:v>1.2249441284090268</c:v>
                </c:pt>
                <c:pt idx="12">
                  <c:v>1.2595878570002348</c:v>
                </c:pt>
                <c:pt idx="13">
                  <c:v>1.2904815582852693</c:v>
                </c:pt>
                <c:pt idx="14">
                  <c:v>1.318379192796157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9A-4A09-8C79-447FB3600521}"/>
            </c:ext>
          </c:extLst>
        </c:ser>
        <c:ser>
          <c:idx val="5"/>
          <c:order val="5"/>
          <c:tx>
            <c:strRef>
              <c:f>Boligpriser!$A$37</c:f>
              <c:strCache>
                <c:ptCount val="1"/>
                <c:pt idx="0">
                  <c:v>Trondheim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Boligpriser!$B$31:$P$31</c:f>
              <c:numCache>
                <c:formatCode>General</c:formatCode>
                <c:ptCount val="15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Boligpriser!$B$37:$P$37</c:f>
              <c:numCache>
                <c:formatCode>0.00</c:formatCode>
                <c:ptCount val="15"/>
                <c:pt idx="0" formatCode="General">
                  <c:v>1</c:v>
                </c:pt>
                <c:pt idx="1">
                  <c:v>1.0642851949757288</c:v>
                </c:pt>
                <c:pt idx="2">
                  <c:v>1.1664349524548023</c:v>
                </c:pt>
                <c:pt idx="3">
                  <c:v>1.2809601271499691</c:v>
                </c:pt>
                <c:pt idx="4">
                  <c:v>1.3938149018673269</c:v>
                </c:pt>
                <c:pt idx="5">
                  <c:v>1.4835825892126131</c:v>
                </c:pt>
                <c:pt idx="6">
                  <c:v>1.5339719648055041</c:v>
                </c:pt>
                <c:pt idx="7">
                  <c:v>1.6469508781073396</c:v>
                </c:pt>
                <c:pt idx="8">
                  <c:v>1.7267716447208006</c:v>
                </c:pt>
                <c:pt idx="9">
                  <c:v>1.8378434389993767</c:v>
                </c:pt>
                <c:pt idx="10">
                  <c:v>1.8346987629363092</c:v>
                </c:pt>
                <c:pt idx="11">
                  <c:v>1.8746771180296953</c:v>
                </c:pt>
                <c:pt idx="12">
                  <c:v>1.9012132352381264</c:v>
                </c:pt>
                <c:pt idx="13">
                  <c:v>1.9337100501170854</c:v>
                </c:pt>
                <c:pt idx="14">
                  <c:v>1.9690552853064578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9A-4A09-8C79-447FB3600521}"/>
            </c:ext>
          </c:extLst>
        </c:ser>
        <c:ser>
          <c:idx val="6"/>
          <c:order val="6"/>
          <c:tx>
            <c:strRef>
              <c:f>Boligpriser!$A$38</c:f>
              <c:strCache>
                <c:ptCount val="1"/>
                <c:pt idx="0">
                  <c:v>Tromsø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Boligpriser!$B$31:$P$31</c:f>
              <c:numCache>
                <c:formatCode>General</c:formatCode>
                <c:ptCount val="15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Boligpriser!$B$38:$P$38</c:f>
              <c:numCache>
                <c:formatCode>0.00</c:formatCode>
                <c:ptCount val="15"/>
                <c:pt idx="0" formatCode="General">
                  <c:v>1</c:v>
                </c:pt>
                <c:pt idx="1">
                  <c:v>0.96859664993595629</c:v>
                </c:pt>
                <c:pt idx="2">
                  <c:v>1.0362042724052389</c:v>
                </c:pt>
                <c:pt idx="3">
                  <c:v>1.0959527986895521</c:v>
                </c:pt>
                <c:pt idx="4">
                  <c:v>1.2013346141877579</c:v>
                </c:pt>
                <c:pt idx="5">
                  <c:v>1.3563171563582548</c:v>
                </c:pt>
                <c:pt idx="6">
                  <c:v>1.4666614759056937</c:v>
                </c:pt>
                <c:pt idx="7">
                  <c:v>1.6073668126989238</c:v>
                </c:pt>
                <c:pt idx="8">
                  <c:v>1.6509226872411711</c:v>
                </c:pt>
                <c:pt idx="9">
                  <c:v>1.7588153488053611</c:v>
                </c:pt>
                <c:pt idx="10">
                  <c:v>1.7813974281906606</c:v>
                </c:pt>
                <c:pt idx="11">
                  <c:v>1.8357287885029001</c:v>
                </c:pt>
                <c:pt idx="12">
                  <c:v>1.8636462707036598</c:v>
                </c:pt>
                <c:pt idx="13">
                  <c:v>1.8958250315614558</c:v>
                </c:pt>
                <c:pt idx="14">
                  <c:v>1.9219913732152931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9A-4A09-8C79-447FB3600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781928"/>
        <c:axId val="53677438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Boligpriser!$A$36</c15:sqref>
                        </c15:formulaRef>
                      </c:ext>
                    </c:extLst>
                    <c:strCache>
                      <c:ptCount val="1"/>
                      <c:pt idx="0">
                        <c:v>Bergen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Boligpriser!$B$31:$P$31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  <c:pt idx="14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Boligpriser!$B$36:$P$36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 formatCode="General">
                        <c:v>1</c:v>
                      </c:pt>
                      <c:pt idx="1">
                        <c:v>1.0327647853523314</c:v>
                      </c:pt>
                      <c:pt idx="2">
                        <c:v>1.1571061417612352</c:v>
                      </c:pt>
                      <c:pt idx="3">
                        <c:v>1.2360185547482159</c:v>
                      </c:pt>
                      <c:pt idx="4">
                        <c:v>1.3204471407956664</c:v>
                      </c:pt>
                      <c:pt idx="5">
                        <c:v>1.3851147247371083</c:v>
                      </c:pt>
                      <c:pt idx="6">
                        <c:v>1.448410625018657</c:v>
                      </c:pt>
                      <c:pt idx="7">
                        <c:v>1.5698118043671057</c:v>
                      </c:pt>
                      <c:pt idx="8">
                        <c:v>1.5789549106420873</c:v>
                      </c:pt>
                      <c:pt idx="9">
                        <c:v>1.6308378760696325</c:v>
                      </c:pt>
                      <c:pt idx="10">
                        <c:v>1.6326559998620744</c:v>
                      </c:pt>
                      <c:pt idx="11">
                        <c:v>1.6487565401554194</c:v>
                      </c:pt>
                      <c:pt idx="12">
                        <c:v>1.6733875591977454</c:v>
                      </c:pt>
                      <c:pt idx="13">
                        <c:v>1.7013305148465341</c:v>
                      </c:pt>
                      <c:pt idx="14">
                        <c:v>1.7309944542543636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889A-4A09-8C79-447FB3600521}"/>
                  </c:ext>
                </c:extLst>
              </c15:ser>
            </c15:filteredLineSeries>
          </c:ext>
        </c:extLst>
      </c:lineChart>
      <c:catAx>
        <c:axId val="53678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6774384"/>
        <c:crosses val="autoZero"/>
        <c:auto val="1"/>
        <c:lblAlgn val="ctr"/>
        <c:lblOffset val="100"/>
        <c:noMultiLvlLbl val="0"/>
      </c:catAx>
      <c:valAx>
        <c:axId val="536774384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6781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Tall!$A$336</c:f>
              <c:strCache>
                <c:ptCount val="1"/>
                <c:pt idx="0">
                  <c:v>Kronekurs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Tall!$B$335:$X$335</c:f>
              <c:numCache>
                <c:formatCode>General</c:formatCode>
                <c:ptCount val="23"/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Tall!$B$342:$X$342</c:f>
              <c:numCache>
                <c:formatCode>_-* #,##0.0_-;\-* #,##0.0_-;_-* "-"??_-;_-@_-</c:formatCode>
                <c:ptCount val="23"/>
                <c:pt idx="1">
                  <c:v>6.9124937238989297</c:v>
                </c:pt>
                <c:pt idx="2">
                  <c:v>5.0210217968957966</c:v>
                </c:pt>
                <c:pt idx="3">
                  <c:v>1.6871142153160683</c:v>
                </c:pt>
                <c:pt idx="4">
                  <c:v>10.177303128957343</c:v>
                </c:pt>
                <c:pt idx="5">
                  <c:v>8.247339767408862</c:v>
                </c:pt>
                <c:pt idx="6">
                  <c:v>13.65922113692144</c:v>
                </c:pt>
                <c:pt idx="7">
                  <c:v>12.67652310186287</c:v>
                </c:pt>
                <c:pt idx="8">
                  <c:v>-1.0620672717678636</c:v>
                </c:pt>
                <c:pt idx="9">
                  <c:v>2.1489697991295573</c:v>
                </c:pt>
                <c:pt idx="10">
                  <c:v>8.2520573373685853</c:v>
                </c:pt>
                <c:pt idx="11">
                  <c:v>8.0133623313377473</c:v>
                </c:pt>
                <c:pt idx="12">
                  <c:v>6.7762738233203947</c:v>
                </c:pt>
                <c:pt idx="13">
                  <c:v>4.0431168688151438</c:v>
                </c:pt>
                <c:pt idx="14">
                  <c:v>2.747683700031617</c:v>
                </c:pt>
                <c:pt idx="15">
                  <c:v>6.1092347197455048</c:v>
                </c:pt>
                <c:pt idx="16">
                  <c:v>7.0247097985534248</c:v>
                </c:pt>
                <c:pt idx="17">
                  <c:v>5.0585569877126701</c:v>
                </c:pt>
                <c:pt idx="18">
                  <c:v>1.4564531766662392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CB-43BA-BE24-986B1DAD15D8}"/>
            </c:ext>
          </c:extLst>
        </c:ser>
        <c:ser>
          <c:idx val="1"/>
          <c:order val="1"/>
          <c:spPr>
            <a:ln w="381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Tall!$B$335:$X$335</c:f>
              <c:numCache>
                <c:formatCode>General</c:formatCode>
                <c:ptCount val="23"/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Tall!$B$343:$X$343</c:f>
              <c:numCache>
                <c:formatCode>General</c:formatCode>
                <c:ptCount val="23"/>
                <c:pt idx="18" formatCode="_-* #,##0.0_-;\-* #,##0.0_-;_-* &quot;-&quot;??_-;_-@_-">
                  <c:v>1.4564531766662392</c:v>
                </c:pt>
                <c:pt idx="19" formatCode="_-* #,##0.0_-;\-* #,##0.0_-;_-* &quot;-&quot;??_-;_-@_-">
                  <c:v>1.9841569790902069</c:v>
                </c:pt>
                <c:pt idx="20" formatCode="_-* #,##0.0_-;\-* #,##0.0_-;_-* &quot;-&quot;??_-;_-@_-">
                  <c:v>1.1819160586086952</c:v>
                </c:pt>
                <c:pt idx="21" formatCode="_-* #,##0.0_-;\-* #,##0.0_-;_-* &quot;-&quot;??_-;_-@_-">
                  <c:v>1.5296177671029088</c:v>
                </c:pt>
                <c:pt idx="22" formatCode="_-* #,##0.0_-;\-* #,##0.0_-;_-* &quot;-&quot;??_-;_-@_-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CB-43BA-BE24-986B1DAD1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1100096"/>
        <c:axId val="-1981100640"/>
      </c:lineChart>
      <c:catAx>
        <c:axId val="-198110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100640"/>
        <c:crosses val="autoZero"/>
        <c:auto val="1"/>
        <c:lblAlgn val="ctr"/>
        <c:lblOffset val="100"/>
        <c:noMultiLvlLbl val="0"/>
      </c:catAx>
      <c:valAx>
        <c:axId val="-1981100640"/>
        <c:scaling>
          <c:orientation val="minMax"/>
          <c:max val="14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100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dirty="0"/>
              <a:t>Internasjonal </a:t>
            </a:r>
            <a:r>
              <a:rPr lang="nb-NO" sz="1600" dirty="0" err="1"/>
              <a:t>ettersp</a:t>
            </a:r>
            <a:r>
              <a:rPr lang="nb-NO" sz="1600" dirty="0"/>
              <a:t>. og Norsk</a:t>
            </a:r>
            <a:r>
              <a:rPr lang="nb-NO" sz="1600" baseline="0" dirty="0"/>
              <a:t> </a:t>
            </a:r>
            <a:r>
              <a:rPr lang="nb-NO" sz="1600" dirty="0"/>
              <a:t>eksport </a:t>
            </a:r>
            <a:r>
              <a:rPr lang="nb-NO" sz="1200" dirty="0"/>
              <a:t>Økning i 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7.7905604097407877E-2"/>
          <c:y val="9.8243520325896783E-2"/>
          <c:w val="0.88636866423337868"/>
          <c:h val="0.74051124097352738"/>
        </c:manualLayout>
      </c:layout>
      <c:lineChart>
        <c:grouping val="standard"/>
        <c:varyColors val="0"/>
        <c:ser>
          <c:idx val="0"/>
          <c:order val="0"/>
          <c:tx>
            <c:strRef>
              <c:f>Tall!$A$413</c:f>
              <c:strCache>
                <c:ptCount val="1"/>
                <c:pt idx="0">
                  <c:v>Eksportsmarkedsindikator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Tall!$G$412:$X$412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Tall!$G$413:$X$413</c:f>
              <c:numCache>
                <c:formatCode>0.0</c:formatCode>
                <c:ptCount val="18"/>
                <c:pt idx="0">
                  <c:v>7.1</c:v>
                </c:pt>
                <c:pt idx="1">
                  <c:v>9.8000000000000007</c:v>
                </c:pt>
                <c:pt idx="2">
                  <c:v>6.6</c:v>
                </c:pt>
                <c:pt idx="3">
                  <c:v>1.8</c:v>
                </c:pt>
                <c:pt idx="4">
                  <c:v>-9.6</c:v>
                </c:pt>
                <c:pt idx="5">
                  <c:v>11.4</c:v>
                </c:pt>
                <c:pt idx="6">
                  <c:v>6.3</c:v>
                </c:pt>
                <c:pt idx="7">
                  <c:v>1.3</c:v>
                </c:pt>
                <c:pt idx="8">
                  <c:v>2.2000000000000002</c:v>
                </c:pt>
                <c:pt idx="9">
                  <c:v>5.3</c:v>
                </c:pt>
                <c:pt idx="10">
                  <c:v>5.7</c:v>
                </c:pt>
                <c:pt idx="11">
                  <c:v>3.9</c:v>
                </c:pt>
                <c:pt idx="12">
                  <c:v>4.9000000000000004</c:v>
                </c:pt>
                <c:pt idx="13">
                  <c:v>3.4239627823956522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689-9A43-658AC17EE04A}"/>
            </c:ext>
          </c:extLst>
        </c:ser>
        <c:ser>
          <c:idx val="1"/>
          <c:order val="1"/>
          <c:tx>
            <c:strRef>
              <c:f>Tall!$A$414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Tall!$G$412:$X$412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Tall!$G$414:$X$414</c:f>
              <c:numCache>
                <c:formatCode>0</c:formatCode>
                <c:ptCount val="18"/>
                <c:pt idx="13" formatCode="0.0">
                  <c:v>3.4239627823956522</c:v>
                </c:pt>
                <c:pt idx="14" formatCode="0.0">
                  <c:v>3.8</c:v>
                </c:pt>
                <c:pt idx="15" formatCode="0.0">
                  <c:v>3.69999999999999</c:v>
                </c:pt>
                <c:pt idx="16" formatCode="0.0">
                  <c:v>3.8999999999999901</c:v>
                </c:pt>
                <c:pt idx="17" formatCode="0.0">
                  <c:v>4.0999999999999899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689-9A43-658AC17EE04A}"/>
            </c:ext>
          </c:extLst>
        </c:ser>
        <c:ser>
          <c:idx val="2"/>
          <c:order val="2"/>
          <c:tx>
            <c:strRef>
              <c:f>Tall!$A$415</c:f>
              <c:strCache>
                <c:ptCount val="1"/>
                <c:pt idx="0">
                  <c:v>Eksport tradisjonelle varer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Tall!$G$412:$X$412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Tall!$G$415:$X$415</c:f>
              <c:numCache>
                <c:formatCode>0.0</c:formatCode>
                <c:ptCount val="18"/>
                <c:pt idx="0">
                  <c:v>5.2998226633490519</c:v>
                </c:pt>
                <c:pt idx="1">
                  <c:v>6.1326466335719143</c:v>
                </c:pt>
                <c:pt idx="2">
                  <c:v>9.1548451179797254</c:v>
                </c:pt>
                <c:pt idx="3">
                  <c:v>3.5393418283547362</c:v>
                </c:pt>
                <c:pt idx="4">
                  <c:v>-7.9664558821928804</c:v>
                </c:pt>
                <c:pt idx="5">
                  <c:v>3.3278342468912481</c:v>
                </c:pt>
                <c:pt idx="6">
                  <c:v>-9.2705454170882717E-2</c:v>
                </c:pt>
                <c:pt idx="7">
                  <c:v>-0.17956869146833476</c:v>
                </c:pt>
                <c:pt idx="8">
                  <c:v>1.254077689123001</c:v>
                </c:pt>
                <c:pt idx="9">
                  <c:v>3.1438254078897332</c:v>
                </c:pt>
                <c:pt idx="10">
                  <c:v>6.91878497509677</c:v>
                </c:pt>
                <c:pt idx="11">
                  <c:v>-8.6113866092488607</c:v>
                </c:pt>
                <c:pt idx="12">
                  <c:v>1.6779174480360037</c:v>
                </c:pt>
                <c:pt idx="13">
                  <c:v>2.4709177734088872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689-9A43-658AC17EE04A}"/>
            </c:ext>
          </c:extLst>
        </c:ser>
        <c:ser>
          <c:idx val="3"/>
          <c:order val="3"/>
          <c:tx>
            <c:strRef>
              <c:f>Tall!$A$416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Tall!$G$412:$X$412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Tall!$G$416:$X$416</c:f>
              <c:numCache>
                <c:formatCode>General</c:formatCode>
                <c:ptCount val="18"/>
                <c:pt idx="13" formatCode="0.0">
                  <c:v>2.4709177734088872</c:v>
                </c:pt>
                <c:pt idx="14" formatCode="0.0">
                  <c:v>3.6973372833650098</c:v>
                </c:pt>
                <c:pt idx="15" formatCode="0.0">
                  <c:v>3.4096666472273718</c:v>
                </c:pt>
                <c:pt idx="16" formatCode="0.0">
                  <c:v>3.4563334666372514</c:v>
                </c:pt>
                <c:pt idx="17" formatCode="0.0">
                  <c:v>3.6466826214536674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48-4689-9A43-658AC17EE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3327736"/>
        <c:axId val="713321176"/>
      </c:lineChart>
      <c:catAx>
        <c:axId val="71332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3321176"/>
        <c:crosses val="autoZero"/>
        <c:auto val="1"/>
        <c:lblAlgn val="ctr"/>
        <c:lblOffset val="100"/>
        <c:noMultiLvlLbl val="0"/>
      </c:catAx>
      <c:valAx>
        <c:axId val="713321176"/>
        <c:scaling>
          <c:orientation val="minMax"/>
          <c:max val="12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332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Tall!$B$430:$S$430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Tall!$B$431:$S$431</c:f>
              <c:numCache>
                <c:formatCode>0.0</c:formatCode>
                <c:ptCount val="18"/>
                <c:pt idx="0">
                  <c:v>4.4000000000000004</c:v>
                </c:pt>
                <c:pt idx="1">
                  <c:v>5</c:v>
                </c:pt>
                <c:pt idx="2">
                  <c:v>5.3</c:v>
                </c:pt>
                <c:pt idx="3">
                  <c:v>1.7</c:v>
                </c:pt>
                <c:pt idx="4">
                  <c:v>0</c:v>
                </c:pt>
                <c:pt idx="5">
                  <c:v>3.8</c:v>
                </c:pt>
                <c:pt idx="6">
                  <c:v>2.2999999999999998</c:v>
                </c:pt>
                <c:pt idx="7">
                  <c:v>3.5</c:v>
                </c:pt>
                <c:pt idx="8">
                  <c:v>2.8152018738141882</c:v>
                </c:pt>
                <c:pt idx="9">
                  <c:v>2.09006742734692</c:v>
                </c:pt>
                <c:pt idx="10">
                  <c:v>2.6153815582333761</c:v>
                </c:pt>
                <c:pt idx="11">
                  <c:v>1.3031937211452238</c:v>
                </c:pt>
                <c:pt idx="12">
                  <c:v>2.1952837542488668</c:v>
                </c:pt>
                <c:pt idx="13">
                  <c:v>2.0437232064423716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D8-4304-8790-7EAC85C2655D}"/>
            </c:ext>
          </c:extLst>
        </c:ser>
        <c:ser>
          <c:idx val="1"/>
          <c:order val="1"/>
          <c:spPr>
            <a:ln w="508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Tall!$B$430:$S$430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Tall!$B$432:$S$432</c:f>
              <c:numCache>
                <c:formatCode>General</c:formatCode>
                <c:ptCount val="18"/>
                <c:pt idx="13" formatCode="0.0">
                  <c:v>2.0437232064423716</c:v>
                </c:pt>
                <c:pt idx="14" formatCode="0.0">
                  <c:v>2.1705170581855837</c:v>
                </c:pt>
                <c:pt idx="15" formatCode="0.0">
                  <c:v>2.2872133446062426</c:v>
                </c:pt>
                <c:pt idx="16" formatCode="0.0">
                  <c:v>2.2254755897531453</c:v>
                </c:pt>
                <c:pt idx="17" formatCode="0.0">
                  <c:v>2.1106593645485949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D8-4304-8790-7EAC85C26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3631711"/>
        <c:axId val="1319748415"/>
      </c:lineChart>
      <c:dateAx>
        <c:axId val="102363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9748415"/>
        <c:crosses val="autoZero"/>
        <c:auto val="0"/>
        <c:lblOffset val="100"/>
        <c:baseTimeUnit val="days"/>
      </c:dateAx>
      <c:valAx>
        <c:axId val="131974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2363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Olje</a:t>
            </a:r>
            <a:r>
              <a:rPr lang="en-US" sz="1600" dirty="0"/>
              <a:t>-</a:t>
            </a:r>
            <a:r>
              <a:rPr lang="en-US" sz="1600" baseline="0" dirty="0"/>
              <a:t> </a:t>
            </a:r>
            <a:r>
              <a:rPr lang="en-US" sz="1600" baseline="0" dirty="0" err="1"/>
              <a:t>og</a:t>
            </a:r>
            <a:r>
              <a:rPr lang="en-US" sz="1600" baseline="0" dirty="0"/>
              <a:t> </a:t>
            </a:r>
            <a:r>
              <a:rPr lang="en-US" sz="1600" baseline="0" dirty="0" err="1"/>
              <a:t>boliginvesteringer</a:t>
            </a:r>
            <a:endParaRPr lang="en-US" baseline="0" dirty="0"/>
          </a:p>
          <a:p>
            <a:pPr>
              <a:defRPr/>
            </a:pPr>
            <a:r>
              <a:rPr lang="en-US" sz="1200" baseline="0" dirty="0" err="1"/>
              <a:t>Prosent</a:t>
            </a:r>
            <a:r>
              <a:rPr lang="en-US" sz="1200" baseline="0" dirty="0"/>
              <a:t> av BNP-FLN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'Ark1'!$R$2</c:f>
              <c:strCache>
                <c:ptCount val="1"/>
                <c:pt idx="0">
                  <c:v>Oljeinvesteringer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'Ark1'!$N$3:$N$25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'Ark1'!$T$3:$T$25</c:f>
              <c:numCache>
                <c:formatCode>0.0</c:formatCode>
                <c:ptCount val="23"/>
                <c:pt idx="0">
                  <c:v>5.2473078482652387</c:v>
                </c:pt>
                <c:pt idx="1">
                  <c:v>5.0016989139772541</c:v>
                </c:pt>
                <c:pt idx="2">
                  <c:v>4.6621337441985204</c:v>
                </c:pt>
                <c:pt idx="3">
                  <c:v>5.2484215048796941</c:v>
                </c:pt>
                <c:pt idx="4">
                  <c:v>5.5271256737271068</c:v>
                </c:pt>
                <c:pt idx="5">
                  <c:v>6.3232347604752883</c:v>
                </c:pt>
                <c:pt idx="6">
                  <c:v>6.2061902471451038</c:v>
                </c:pt>
                <c:pt idx="7">
                  <c:v>6.4131901610517783</c:v>
                </c:pt>
                <c:pt idx="8">
                  <c:v>6.6434229230123529</c:v>
                </c:pt>
                <c:pt idx="9">
                  <c:v>6.9528274133264762</c:v>
                </c:pt>
                <c:pt idx="10">
                  <c:v>6.2776145691291685</c:v>
                </c:pt>
                <c:pt idx="11">
                  <c:v>6.8640369038121412</c:v>
                </c:pt>
                <c:pt idx="12">
                  <c:v>7.582156395931543</c:v>
                </c:pt>
                <c:pt idx="13">
                  <c:v>8.820197267914704</c:v>
                </c:pt>
                <c:pt idx="14">
                  <c:v>8.4751807884416301</c:v>
                </c:pt>
                <c:pt idx="15">
                  <c:v>7.335889067715784</c:v>
                </c:pt>
                <c:pt idx="16">
                  <c:v>6.0961341103056972</c:v>
                </c:pt>
                <c:pt idx="17">
                  <c:v>5.7502948368858293</c:v>
                </c:pt>
                <c:pt idx="18">
                  <c:v>5.8153015413583562</c:v>
                </c:pt>
                <c:pt idx="19">
                  <c:v>6.4042661026777594</c:v>
                </c:pt>
                <c:pt idx="20">
                  <c:v>6.227264576588543</c:v>
                </c:pt>
                <c:pt idx="21">
                  <c:v>6.1752879868961035</c:v>
                </c:pt>
                <c:pt idx="22">
                  <c:v>6.1579765453652282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9E-4F08-A694-71D1D1B0380F}"/>
            </c:ext>
          </c:extLst>
        </c:ser>
        <c:ser>
          <c:idx val="1"/>
          <c:order val="1"/>
          <c:tx>
            <c:strRef>
              <c:f>'Ark1'!$S$2</c:f>
              <c:strCache>
                <c:ptCount val="1"/>
                <c:pt idx="0">
                  <c:v>Boliginvesteringer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'Ark1'!$N$3:$N$25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'Ark1'!$U$3:$U$25</c:f>
              <c:numCache>
                <c:formatCode>0.0</c:formatCode>
                <c:ptCount val="23"/>
                <c:pt idx="0">
                  <c:v>5.4333432211115866</c:v>
                </c:pt>
                <c:pt idx="1">
                  <c:v>5.7677595278087646</c:v>
                </c:pt>
                <c:pt idx="2">
                  <c:v>5.6459046043887264</c:v>
                </c:pt>
                <c:pt idx="3">
                  <c:v>5.6820102790083427</c:v>
                </c:pt>
                <c:pt idx="4">
                  <c:v>6.291388924250807</c:v>
                </c:pt>
                <c:pt idx="5">
                  <c:v>6.592813903811626</c:v>
                </c:pt>
                <c:pt idx="6">
                  <c:v>6.5248721399245895</c:v>
                </c:pt>
                <c:pt idx="7">
                  <c:v>6.339454277788759</c:v>
                </c:pt>
                <c:pt idx="8">
                  <c:v>5.664239770988309</c:v>
                </c:pt>
                <c:pt idx="9">
                  <c:v>5.2939681366528113</c:v>
                </c:pt>
                <c:pt idx="10">
                  <c:v>5.114000962541108</c:v>
                </c:pt>
                <c:pt idx="11">
                  <c:v>5.8726077256287503</c:v>
                </c:pt>
                <c:pt idx="12">
                  <c:v>6.2789491822300629</c:v>
                </c:pt>
                <c:pt idx="13">
                  <c:v>6.460746311607596</c:v>
                </c:pt>
                <c:pt idx="14">
                  <c:v>6.229210273770752</c:v>
                </c:pt>
                <c:pt idx="15">
                  <c:v>6.3413134835479248</c:v>
                </c:pt>
                <c:pt idx="16">
                  <c:v>6.6867151881189288</c:v>
                </c:pt>
                <c:pt idx="17">
                  <c:v>7.0102166762055065</c:v>
                </c:pt>
                <c:pt idx="18">
                  <c:v>6.4467767707654735</c:v>
                </c:pt>
                <c:pt idx="19">
                  <c:v>6.1518302251663561</c:v>
                </c:pt>
                <c:pt idx="20">
                  <c:v>5.8824610971204008</c:v>
                </c:pt>
                <c:pt idx="21">
                  <c:v>5.6711856070027222</c:v>
                </c:pt>
                <c:pt idx="22">
                  <c:v>5.5620810015298963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9E-4F08-A694-71D1D1B03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596144"/>
        <c:axId val="1237940336"/>
      </c:lineChart>
      <c:catAx>
        <c:axId val="123859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7940336"/>
        <c:crosses val="autoZero"/>
        <c:auto val="1"/>
        <c:lblAlgn val="ctr"/>
        <c:lblOffset val="100"/>
        <c:noMultiLvlLbl val="0"/>
      </c:catAx>
      <c:valAx>
        <c:axId val="1237940336"/>
        <c:scaling>
          <c:orientation val="minMax"/>
          <c:max val="9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8596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35182993557717E-2"/>
          <c:y val="3.6307229469011083E-2"/>
          <c:w val="0.91558928230694125"/>
          <c:h val="0.80058617672790899"/>
        </c:manualLayout>
      </c:layout>
      <c:lineChart>
        <c:grouping val="standard"/>
        <c:varyColors val="0"/>
        <c:ser>
          <c:idx val="0"/>
          <c:order val="0"/>
          <c:tx>
            <c:strRef>
              <c:f>Tall!$A$348</c:f>
              <c:strCache>
                <c:ptCount val="1"/>
                <c:pt idx="0">
                  <c:v>Bankenes utlånsrente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Tall!$D$347:$S$347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Tall!$D$348:$S$348</c:f>
              <c:numCache>
                <c:formatCode>0</c:formatCode>
                <c:ptCount val="16"/>
                <c:pt idx="0">
                  <c:v>5</c:v>
                </c:pt>
                <c:pt idx="1">
                  <c:v>6.8</c:v>
                </c:pt>
                <c:pt idx="2">
                  <c:v>4</c:v>
                </c:pt>
                <c:pt idx="3">
                  <c:v>3.4</c:v>
                </c:pt>
                <c:pt idx="4">
                  <c:v>3.6</c:v>
                </c:pt>
                <c:pt idx="5">
                  <c:v>3.9</c:v>
                </c:pt>
                <c:pt idx="6">
                  <c:v>4</c:v>
                </c:pt>
                <c:pt idx="7">
                  <c:v>3.9</c:v>
                </c:pt>
                <c:pt idx="8">
                  <c:v>3.2</c:v>
                </c:pt>
                <c:pt idx="9">
                  <c:v>2.6</c:v>
                </c:pt>
                <c:pt idx="10">
                  <c:v>2.6</c:v>
                </c:pt>
                <c:pt idx="1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D5-4899-A40E-49AF3868D0FE}"/>
            </c:ext>
          </c:extLst>
        </c:ser>
        <c:ser>
          <c:idx val="1"/>
          <c:order val="1"/>
          <c:tx>
            <c:strRef>
              <c:f>Tall!$A$349</c:f>
              <c:strCache>
                <c:ptCount val="1"/>
                <c:pt idx="0">
                  <c:v>Pengemarkedsrente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Tall!$D$347:$S$347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Tall!$D$349:$S$349</c:f>
              <c:numCache>
                <c:formatCode>0</c:formatCode>
                <c:ptCount val="16"/>
                <c:pt idx="0">
                  <c:v>5</c:v>
                </c:pt>
                <c:pt idx="1">
                  <c:v>6.2</c:v>
                </c:pt>
                <c:pt idx="2">
                  <c:v>2.5</c:v>
                </c:pt>
                <c:pt idx="3">
                  <c:v>2.5</c:v>
                </c:pt>
                <c:pt idx="4">
                  <c:v>2.9</c:v>
                </c:pt>
                <c:pt idx="5">
                  <c:v>2.2000000000000002</c:v>
                </c:pt>
                <c:pt idx="6">
                  <c:v>1.8</c:v>
                </c:pt>
                <c:pt idx="7">
                  <c:v>1.6991999999999998</c:v>
                </c:pt>
                <c:pt idx="8">
                  <c:v>1.2897999999999998</c:v>
                </c:pt>
                <c:pt idx="9">
                  <c:v>1.0671250000000001</c:v>
                </c:pt>
                <c:pt idx="10">
                  <c:v>0.88775000000000004</c:v>
                </c:pt>
                <c:pt idx="11">
                  <c:v>1.0492750000000002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D5-4899-A40E-49AF3868D0FE}"/>
            </c:ext>
          </c:extLst>
        </c:ser>
        <c:ser>
          <c:idx val="2"/>
          <c:order val="2"/>
          <c:tx>
            <c:strRef>
              <c:f>Tall!$A$350</c:f>
              <c:strCache>
                <c:ptCount val="1"/>
                <c:pt idx="0">
                  <c:v>Foliorente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Tall!$D$347:$S$347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Tall!$D$350:$S$350</c:f>
              <c:numCache>
                <c:formatCode>0</c:formatCode>
                <c:ptCount val="16"/>
                <c:pt idx="0">
                  <c:v>4.3766666666666625</c:v>
                </c:pt>
                <c:pt idx="1">
                  <c:v>2.7463764367209751</c:v>
                </c:pt>
                <c:pt idx="2">
                  <c:v>1.7574999999999974</c:v>
                </c:pt>
                <c:pt idx="3">
                  <c:v>1.9133325000000001</c:v>
                </c:pt>
                <c:pt idx="4">
                  <c:v>2.1358250000000001</c:v>
                </c:pt>
                <c:pt idx="5">
                  <c:v>1.5508325000000001</c:v>
                </c:pt>
                <c:pt idx="6">
                  <c:v>1.5</c:v>
                </c:pt>
                <c:pt idx="7">
                  <c:v>1.4875</c:v>
                </c:pt>
                <c:pt idx="8">
                  <c:v>1.0499999999999998</c:v>
                </c:pt>
                <c:pt idx="9">
                  <c:v>0.55499999999999994</c:v>
                </c:pt>
                <c:pt idx="10">
                  <c:v>0.5</c:v>
                </c:pt>
                <c:pt idx="11">
                  <c:v>0.5675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D5-4899-A40E-49AF3868D0FE}"/>
            </c:ext>
          </c:extLst>
        </c:ser>
        <c:ser>
          <c:idx val="3"/>
          <c:order val="3"/>
          <c:tx>
            <c:strRef>
              <c:f>Tall!$A$351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Tall!$D$347:$S$347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Tall!$D$351:$S$351</c:f>
              <c:numCache>
                <c:formatCode>0</c:formatCode>
                <c:ptCount val="16"/>
                <c:pt idx="11">
                  <c:v>2.5</c:v>
                </c:pt>
                <c:pt idx="12">
                  <c:v>2.9</c:v>
                </c:pt>
                <c:pt idx="13">
                  <c:v>3.2</c:v>
                </c:pt>
                <c:pt idx="14">
                  <c:v>3.4</c:v>
                </c:pt>
                <c:pt idx="15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D5-4899-A40E-49AF3868D0FE}"/>
            </c:ext>
          </c:extLst>
        </c:ser>
        <c:ser>
          <c:idx val="4"/>
          <c:order val="4"/>
          <c:tx>
            <c:strRef>
              <c:f>Tall!$A$352</c:f>
              <c:strCache>
                <c:ptCount val="1"/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Tall!$D$347:$S$347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Tall!$D$352:$S$352</c:f>
              <c:numCache>
                <c:formatCode>0</c:formatCode>
                <c:ptCount val="16"/>
                <c:pt idx="11">
                  <c:v>1.0492750000000002</c:v>
                </c:pt>
                <c:pt idx="12">
                  <c:v>1.3551994880866525</c:v>
                </c:pt>
                <c:pt idx="13">
                  <c:v>1.6584374730181775</c:v>
                </c:pt>
                <c:pt idx="14">
                  <c:v>1.9106477101630923</c:v>
                </c:pt>
                <c:pt idx="15">
                  <c:v>1.9265059728375025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D5-4899-A40E-49AF3868D0FE}"/>
            </c:ext>
          </c:extLst>
        </c:ser>
        <c:ser>
          <c:idx val="5"/>
          <c:order val="5"/>
          <c:tx>
            <c:strRef>
              <c:f>Tall!$A$353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Tall!$D$347:$S$347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Tall!$D$353:$S$353</c:f>
              <c:numCache>
                <c:formatCode>0</c:formatCode>
                <c:ptCount val="16"/>
                <c:pt idx="11">
                  <c:v>0.5675</c:v>
                </c:pt>
                <c:pt idx="12">
                  <c:v>0.95499999999999996</c:v>
                </c:pt>
                <c:pt idx="13">
                  <c:v>1.25</c:v>
                </c:pt>
                <c:pt idx="14">
                  <c:v>1.5</c:v>
                </c:pt>
                <c:pt idx="1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D5-4899-A40E-49AF3868D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1099552"/>
        <c:axId val="-1981098464"/>
      </c:lineChart>
      <c:catAx>
        <c:axId val="-19810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8464"/>
        <c:crosses val="autoZero"/>
        <c:auto val="1"/>
        <c:lblAlgn val="ctr"/>
        <c:lblOffset val="100"/>
        <c:noMultiLvlLbl val="0"/>
      </c:catAx>
      <c:valAx>
        <c:axId val="-198109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95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dirty="0"/>
              <a:t>Årslønnsvekst og arbeidsledighet</a:t>
            </a:r>
          </a:p>
          <a:p>
            <a:pPr>
              <a:defRPr sz="1600"/>
            </a:pPr>
            <a:r>
              <a:rPr lang="nb-NO" sz="1200" dirty="0"/>
              <a:t>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4.8309480968236465E-2"/>
          <c:y val="2.1130673184160852E-2"/>
          <c:w val="0.92928105399237371"/>
          <c:h val="0.79564566576793705"/>
        </c:manualLayout>
      </c:layout>
      <c:lineChart>
        <c:grouping val="standard"/>
        <c:varyColors val="0"/>
        <c:ser>
          <c:idx val="0"/>
          <c:order val="0"/>
          <c:tx>
            <c:strRef>
              <c:f>Tall!$A$363</c:f>
              <c:strCache>
                <c:ptCount val="1"/>
                <c:pt idx="0">
                  <c:v>Ledighet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Tall!$E$362:$V$362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Tall!$E$363:$V$363</c:f>
              <c:numCache>
                <c:formatCode>0</c:formatCode>
                <c:ptCount val="18"/>
                <c:pt idx="0">
                  <c:v>4.5999999999999996</c:v>
                </c:pt>
                <c:pt idx="1">
                  <c:v>3.4</c:v>
                </c:pt>
                <c:pt idx="2">
                  <c:v>2.5</c:v>
                </c:pt>
                <c:pt idx="3">
                  <c:v>2.6</c:v>
                </c:pt>
                <c:pt idx="4">
                  <c:v>3.2</c:v>
                </c:pt>
                <c:pt idx="5">
                  <c:v>3.8</c:v>
                </c:pt>
                <c:pt idx="6">
                  <c:v>3.4</c:v>
                </c:pt>
                <c:pt idx="7">
                  <c:v>3.3</c:v>
                </c:pt>
                <c:pt idx="8">
                  <c:v>3.8</c:v>
                </c:pt>
                <c:pt idx="9">
                  <c:v>3.6</c:v>
                </c:pt>
                <c:pt idx="10">
                  <c:v>4.5</c:v>
                </c:pt>
                <c:pt idx="11">
                  <c:v>4.7387782757251076</c:v>
                </c:pt>
                <c:pt idx="12">
                  <c:v>4.2249280308090249</c:v>
                </c:pt>
                <c:pt idx="13">
                  <c:v>3.8448668573603797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9F-4E11-8AF7-FA58639D83A9}"/>
            </c:ext>
          </c:extLst>
        </c:ser>
        <c:ser>
          <c:idx val="1"/>
          <c:order val="1"/>
          <c:tx>
            <c:strRef>
              <c:f>Tall!$A$364</c:f>
              <c:strCache>
                <c:ptCount val="1"/>
                <c:pt idx="0">
                  <c:v>Årslønn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Tall!$E$362:$V$362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Tall!$E$364:$V$364</c:f>
              <c:numCache>
                <c:formatCode>0</c:formatCode>
                <c:ptCount val="18"/>
                <c:pt idx="0">
                  <c:v>3.3</c:v>
                </c:pt>
                <c:pt idx="1">
                  <c:v>4.0999999999999996</c:v>
                </c:pt>
                <c:pt idx="2">
                  <c:v>5.4</c:v>
                </c:pt>
                <c:pt idx="3">
                  <c:v>6.3</c:v>
                </c:pt>
                <c:pt idx="4">
                  <c:v>4.2</c:v>
                </c:pt>
                <c:pt idx="5">
                  <c:v>3.7</c:v>
                </c:pt>
                <c:pt idx="6">
                  <c:v>4.2</c:v>
                </c:pt>
                <c:pt idx="7">
                  <c:v>4</c:v>
                </c:pt>
                <c:pt idx="8">
                  <c:v>3.9</c:v>
                </c:pt>
                <c:pt idx="9">
                  <c:v>3.1</c:v>
                </c:pt>
                <c:pt idx="10">
                  <c:v>2.8</c:v>
                </c:pt>
                <c:pt idx="11">
                  <c:v>1.5216972056470102</c:v>
                </c:pt>
                <c:pt idx="12">
                  <c:v>2.2999999999999998</c:v>
                </c:pt>
                <c:pt idx="13">
                  <c:v>2.949509460032318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9F-4E11-8AF7-FA58639D83A9}"/>
            </c:ext>
          </c:extLst>
        </c:ser>
        <c:ser>
          <c:idx val="2"/>
          <c:order val="2"/>
          <c:tx>
            <c:strRef>
              <c:f>Tall!$A$365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Tall!$E$362:$V$362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Tall!$E$365:$V$365</c:f>
              <c:numCache>
                <c:formatCode>0</c:formatCode>
                <c:ptCount val="18"/>
                <c:pt idx="13">
                  <c:v>3.8448668573603797</c:v>
                </c:pt>
                <c:pt idx="14">
                  <c:v>3.7259266841108447</c:v>
                </c:pt>
                <c:pt idx="15">
                  <c:v>3.7392075199330623</c:v>
                </c:pt>
                <c:pt idx="16">
                  <c:v>3.7629433784663724</c:v>
                </c:pt>
                <c:pt idx="17">
                  <c:v>3.7837563570338779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9F-4E11-8AF7-FA58639D83A9}"/>
            </c:ext>
          </c:extLst>
        </c:ser>
        <c:ser>
          <c:idx val="3"/>
          <c:order val="3"/>
          <c:tx>
            <c:strRef>
              <c:f>Tall!$A$366</c:f>
              <c:strCache>
                <c:ptCount val="1"/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Tall!$E$362:$V$362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Tall!$E$366:$V$366</c:f>
              <c:numCache>
                <c:formatCode>0</c:formatCode>
                <c:ptCount val="18"/>
                <c:pt idx="13">
                  <c:v>2.949509460032318</c:v>
                </c:pt>
                <c:pt idx="14">
                  <c:v>3.3140394964619402</c:v>
                </c:pt>
                <c:pt idx="15">
                  <c:v>3.4652034407785415</c:v>
                </c:pt>
                <c:pt idx="16">
                  <c:v>3.3734116066536091</c:v>
                </c:pt>
                <c:pt idx="17">
                  <c:v>3.2952240428479218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9F-4E11-8AF7-FA58639D8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1097920"/>
        <c:axId val="-1981097376"/>
      </c:lineChart>
      <c:dateAx>
        <c:axId val="-19810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7376"/>
        <c:crosses val="autoZero"/>
        <c:auto val="0"/>
        <c:lblOffset val="100"/>
        <c:baseTimeUnit val="days"/>
      </c:dateAx>
      <c:valAx>
        <c:axId val="-1981097376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79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91931836362295E-2"/>
          <c:y val="4.0740740740740744E-2"/>
          <c:w val="0.87814552011311597"/>
          <c:h val="0.67896824709408077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Innvandring!$J$82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Innvandring!$K$82:$AG$82</c:f>
              <c:numCache>
                <c:formatCode>_-* #,##0_-;\-* #,##0_-;_-* "-"??_-;_-@_-</c:formatCode>
                <c:ptCount val="23"/>
                <c:pt idx="0">
                  <c:v>15004</c:v>
                </c:pt>
                <c:pt idx="1">
                  <c:v>12521</c:v>
                </c:pt>
                <c:pt idx="2">
                  <c:v>10734</c:v>
                </c:pt>
                <c:pt idx="3">
                  <c:v>13708</c:v>
                </c:pt>
                <c:pt idx="4">
                  <c:v>15324</c:v>
                </c:pt>
                <c:pt idx="5">
                  <c:v>15034</c:v>
                </c:pt>
                <c:pt idx="6">
                  <c:v>17329</c:v>
                </c:pt>
                <c:pt idx="7">
                  <c:v>16586</c:v>
                </c:pt>
                <c:pt idx="8">
                  <c:v>18843</c:v>
                </c:pt>
                <c:pt idx="9">
                  <c:v>20350</c:v>
                </c:pt>
                <c:pt idx="10">
                  <c:v>19900</c:v>
                </c:pt>
                <c:pt idx="11">
                  <c:v>18794</c:v>
                </c:pt>
                <c:pt idx="12">
                  <c:v>18232</c:v>
                </c:pt>
                <c:pt idx="13">
                  <c:v>17666</c:v>
                </c:pt>
                <c:pt idx="14">
                  <c:v>18651</c:v>
                </c:pt>
                <c:pt idx="15">
                  <c:v>18288</c:v>
                </c:pt>
                <c:pt idx="16">
                  <c:v>18143</c:v>
                </c:pt>
                <c:pt idx="17">
                  <c:v>15834</c:v>
                </c:pt>
                <c:pt idx="18">
                  <c:v>14229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7-4E70-9D94-6817D5588AB6}"/>
            </c:ext>
          </c:extLst>
        </c:ser>
        <c:ser>
          <c:idx val="0"/>
          <c:order val="1"/>
          <c:tx>
            <c:strRef>
              <c:f>Innvandring!$J$74</c:f>
              <c:strCache>
                <c:ptCount val="1"/>
                <c:pt idx="0">
                  <c:v>Nordiske 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Innvandring!$K$74:$AG$74</c:f>
              <c:numCache>
                <c:formatCode>General</c:formatCode>
                <c:ptCount val="23"/>
                <c:pt idx="7" formatCode="_-* #,##0_-;\-* #,##0_-;_-* &quot;-&quot;??_-;_-@_-">
                  <c:v>2106</c:v>
                </c:pt>
                <c:pt idx="8" formatCode="_-* #,##0_-;\-* #,##0_-;_-* &quot;-&quot;??_-;_-@_-">
                  <c:v>3240</c:v>
                </c:pt>
                <c:pt idx="9" formatCode="_-* #,##0_-;\-* #,##0_-;_-* &quot;-&quot;??_-;_-@_-">
                  <c:v>4804</c:v>
                </c:pt>
                <c:pt idx="10" formatCode="_-* #,##0_-;\-* #,##0_-;_-* &quot;-&quot;??_-;_-@_-">
                  <c:v>4613</c:v>
                </c:pt>
                <c:pt idx="11" formatCode="_-* #,##0_-;\-* #,##0_-;_-* &quot;-&quot;??_-;_-@_-">
                  <c:v>3735</c:v>
                </c:pt>
                <c:pt idx="12" formatCode="_-* #,##0_-;\-* #,##0_-;_-* &quot;-&quot;??_-;_-@_-">
                  <c:v>1101</c:v>
                </c:pt>
                <c:pt idx="13" formatCode="_-* #,##0_-;\-* #,##0_-;_-* &quot;-&quot;??_-;_-@_-">
                  <c:v>583</c:v>
                </c:pt>
                <c:pt idx="14" formatCode="_-* #,##0_-;\-* #,##0_-;_-* &quot;-&quot;??_-;_-@_-">
                  <c:v>2548</c:v>
                </c:pt>
                <c:pt idx="15" formatCode="_-* #,##0_-;\-* #,##0_-;_-* &quot;-&quot;??_-;_-@_-">
                  <c:v>-1628</c:v>
                </c:pt>
                <c:pt idx="16" formatCode="_-* #,##0_-;\-* #,##0_-;_-* &quot;-&quot;??_-;_-@_-">
                  <c:v>-2969</c:v>
                </c:pt>
                <c:pt idx="17" formatCode="_-* #,##0_-;\-* #,##0_-;_-* &quot;-&quot;??_-;_-@_-">
                  <c:v>-2759</c:v>
                </c:pt>
                <c:pt idx="18" formatCode="_-* #,##0_-;\-* #,##0_-;_-* &quot;-&quot;??_-;_-@_-">
                  <c:v>-1569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7-4E70-9D94-6817D5588AB6}"/>
            </c:ext>
          </c:extLst>
        </c:ser>
        <c:ser>
          <c:idx val="1"/>
          <c:order val="2"/>
          <c:tx>
            <c:strRef>
              <c:f>Innvandring!$J$75</c:f>
              <c:strCache>
                <c:ptCount val="1"/>
                <c:pt idx="0">
                  <c:v>Vest-Europa unntatt Norden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Innvandring!$K$75:$AG$75</c:f>
              <c:numCache>
                <c:formatCode>General</c:formatCode>
                <c:ptCount val="23"/>
                <c:pt idx="7" formatCode="_-* #,##0_-;\-* #,##0_-;_-* &quot;-&quot;??_-;_-@_-">
                  <c:v>5387</c:v>
                </c:pt>
                <c:pt idx="8" formatCode="_-* #,##0_-;\-* #,##0_-;_-* &quot;-&quot;??_-;_-@_-">
                  <c:v>6299</c:v>
                </c:pt>
                <c:pt idx="9" formatCode="_-* #,##0_-;\-* #,##0_-;_-* &quot;-&quot;??_-;_-@_-">
                  <c:v>4286</c:v>
                </c:pt>
                <c:pt idx="10" formatCode="_-* #,##0_-;\-* #,##0_-;_-* &quot;-&quot;??_-;_-@_-">
                  <c:v>4384</c:v>
                </c:pt>
                <c:pt idx="11" formatCode="_-* #,##0_-;\-* #,##0_-;_-* &quot;-&quot;??_-;_-@_-">
                  <c:v>4875</c:v>
                </c:pt>
                <c:pt idx="12" formatCode="_-* #,##0_-;\-* #,##0_-;_-* &quot;-&quot;??_-;_-@_-">
                  <c:v>4804</c:v>
                </c:pt>
                <c:pt idx="13" formatCode="_-* #,##0_-;\-* #,##0_-;_-* &quot;-&quot;??_-;_-@_-">
                  <c:v>3898</c:v>
                </c:pt>
                <c:pt idx="14" formatCode="_-* #,##0_-;\-* #,##0_-;_-* &quot;-&quot;??_-;_-@_-">
                  <c:v>4239</c:v>
                </c:pt>
                <c:pt idx="15" formatCode="_-* #,##0_-;\-* #,##0_-;_-* &quot;-&quot;??_-;_-@_-">
                  <c:v>2485</c:v>
                </c:pt>
                <c:pt idx="16" formatCode="_-* #,##0_-;\-* #,##0_-;_-* &quot;-&quot;??_-;_-@_-">
                  <c:v>973</c:v>
                </c:pt>
                <c:pt idx="17" formatCode="_-* #,##0_-;\-* #,##0_-;_-* &quot;-&quot;??_-;_-@_-">
                  <c:v>933</c:v>
                </c:pt>
                <c:pt idx="18" formatCode="_-* #,##0_-;\-* #,##0_-;_-* &quot;-&quot;??_-;_-@_-">
                  <c:v>2163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07-4E70-9D94-6817D5588AB6}"/>
            </c:ext>
          </c:extLst>
        </c:ser>
        <c:ser>
          <c:idx val="2"/>
          <c:order val="3"/>
          <c:tx>
            <c:strRef>
              <c:f>Innvandring!$J$76</c:f>
              <c:strCache>
                <c:ptCount val="1"/>
                <c:pt idx="0">
                  <c:v>Øst-Europa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Innvandring!$K$76:$AG$76</c:f>
              <c:numCache>
                <c:formatCode>General</c:formatCode>
                <c:ptCount val="23"/>
                <c:pt idx="7" formatCode="_-* #,##0_-;\-* #,##0_-;_-* &quot;-&quot;??_-;_-@_-">
                  <c:v>19255</c:v>
                </c:pt>
                <c:pt idx="8" formatCode="_-* #,##0_-;\-* #,##0_-;_-* &quot;-&quot;??_-;_-@_-">
                  <c:v>19714</c:v>
                </c:pt>
                <c:pt idx="9" formatCode="_-* #,##0_-;\-* #,##0_-;_-* &quot;-&quot;??_-;_-@_-">
                  <c:v>14418</c:v>
                </c:pt>
                <c:pt idx="10" formatCode="_-* #,##0_-;\-* #,##0_-;_-* &quot;-&quot;??_-;_-@_-">
                  <c:v>20029</c:v>
                </c:pt>
                <c:pt idx="11" formatCode="_-* #,##0_-;\-* #,##0_-;_-* &quot;-&quot;??_-;_-@_-">
                  <c:v>25116</c:v>
                </c:pt>
                <c:pt idx="12" formatCode="_-* #,##0_-;\-* #,##0_-;_-* &quot;-&quot;??_-;_-@_-">
                  <c:v>23526</c:v>
                </c:pt>
                <c:pt idx="13" formatCode="_-* #,##0_-;\-* #,##0_-;_-* &quot;-&quot;??_-;_-@_-">
                  <c:v>19366</c:v>
                </c:pt>
                <c:pt idx="14" formatCode="_-* #,##0_-;\-* #,##0_-;_-* &quot;-&quot;??_-;_-@_-">
                  <c:v>16720</c:v>
                </c:pt>
                <c:pt idx="15" formatCode="_-* #,##0_-;\-* #,##0_-;_-* &quot;-&quot;??_-;_-@_-">
                  <c:v>11840</c:v>
                </c:pt>
                <c:pt idx="16" formatCode="_-* #,##0_-;\-* #,##0_-;_-* &quot;-&quot;??_-;_-@_-">
                  <c:v>4273</c:v>
                </c:pt>
                <c:pt idx="17" formatCode="_-* #,##0_-;\-* #,##0_-;_-* &quot;-&quot;??_-;_-@_-">
                  <c:v>3906</c:v>
                </c:pt>
                <c:pt idx="18" formatCode="_-* #,##0_-;\-* #,##0_-;_-* &quot;-&quot;??_-;_-@_-">
                  <c:v>3519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07-4E70-9D94-6817D5588AB6}"/>
            </c:ext>
          </c:extLst>
        </c:ser>
        <c:ser>
          <c:idx val="3"/>
          <c:order val="4"/>
          <c:tx>
            <c:strRef>
              <c:f>Innvandring!$J$77</c:f>
              <c:strCache>
                <c:ptCount val="1"/>
                <c:pt idx="0">
                  <c:v>Afrika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Innvandring!$K$77:$AG$77</c:f>
              <c:numCache>
                <c:formatCode>General</c:formatCode>
                <c:ptCount val="23"/>
                <c:pt idx="7" formatCode="_-* #,##0_-;\-* #,##0_-;_-* &quot;-&quot;??_-;_-@_-">
                  <c:v>3515</c:v>
                </c:pt>
                <c:pt idx="8" formatCode="_-* #,##0_-;\-* #,##0_-;_-* &quot;-&quot;??_-;_-@_-">
                  <c:v>3268</c:v>
                </c:pt>
                <c:pt idx="9" formatCode="_-* #,##0_-;\-* #,##0_-;_-* &quot;-&quot;??_-;_-@_-">
                  <c:v>4322</c:v>
                </c:pt>
                <c:pt idx="10" formatCode="_-* #,##0_-;\-* #,##0_-;_-* &quot;-&quot;??_-;_-@_-">
                  <c:v>4713</c:v>
                </c:pt>
                <c:pt idx="11" formatCode="_-* #,##0_-;\-* #,##0_-;_-* &quot;-&quot;??_-;_-@_-">
                  <c:v>4616</c:v>
                </c:pt>
                <c:pt idx="12" formatCode="_-* #,##0_-;\-* #,##0_-;_-* &quot;-&quot;??_-;_-@_-">
                  <c:v>7581</c:v>
                </c:pt>
                <c:pt idx="13" formatCode="_-* #,##0_-;\-* #,##0_-;_-* &quot;-&quot;??_-;_-@_-">
                  <c:v>7144</c:v>
                </c:pt>
                <c:pt idx="14" formatCode="_-* #,##0_-;\-* #,##0_-;_-* &quot;-&quot;??_-;_-@_-">
                  <c:v>5846</c:v>
                </c:pt>
                <c:pt idx="15" formatCode="_-* #,##0_-;\-* #,##0_-;_-* &quot;-&quot;??_-;_-@_-">
                  <c:v>6762</c:v>
                </c:pt>
                <c:pt idx="16" formatCode="_-* #,##0_-;\-* #,##0_-;_-* &quot;-&quot;??_-;_-@_-">
                  <c:v>4658</c:v>
                </c:pt>
                <c:pt idx="17" formatCode="_-* #,##0_-;\-* #,##0_-;_-* &quot;-&quot;??_-;_-@_-">
                  <c:v>3685</c:v>
                </c:pt>
                <c:pt idx="18" formatCode="_-* #,##0_-;\-* #,##0_-;_-* &quot;-&quot;??_-;_-@_-">
                  <c:v>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07-4E70-9D94-6817D5588AB6}"/>
            </c:ext>
          </c:extLst>
        </c:ser>
        <c:ser>
          <c:idx val="4"/>
          <c:order val="5"/>
          <c:tx>
            <c:strRef>
              <c:f>Innvandring!$J$78</c:f>
              <c:strCache>
                <c:ptCount val="1"/>
                <c:pt idx="0">
                  <c:v>Asia med Tyrkia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Innvandring!$K$78:$AG$78</c:f>
              <c:numCache>
                <c:formatCode>General</c:formatCode>
                <c:ptCount val="23"/>
                <c:pt idx="7" formatCode="_-* #,##0_-;\-* #,##0_-;_-* &quot;-&quot;??_-;_-@_-">
                  <c:v>7475</c:v>
                </c:pt>
                <c:pt idx="8" formatCode="_-* #,##0_-;\-* #,##0_-;_-* &quot;-&quot;??_-;_-@_-">
                  <c:v>8390</c:v>
                </c:pt>
                <c:pt idx="9" formatCode="_-* #,##0_-;\-* #,##0_-;_-* &quot;-&quot;??_-;_-@_-">
                  <c:v>8282</c:v>
                </c:pt>
                <c:pt idx="10" formatCode="_-* #,##0_-;\-* #,##0_-;_-* &quot;-&quot;??_-;_-@_-">
                  <c:v>7182</c:v>
                </c:pt>
                <c:pt idx="11" formatCode="_-* #,##0_-;\-* #,##0_-;_-* &quot;-&quot;??_-;_-@_-">
                  <c:v>7407</c:v>
                </c:pt>
                <c:pt idx="12" formatCode="_-* #,##0_-;\-* #,##0_-;_-* &quot;-&quot;??_-;_-@_-">
                  <c:v>8518</c:v>
                </c:pt>
                <c:pt idx="13" formatCode="_-* #,##0_-;\-* #,##0_-;_-* &quot;-&quot;??_-;_-@_-">
                  <c:v>7551</c:v>
                </c:pt>
                <c:pt idx="14" formatCode="_-* #,##0_-;\-* #,##0_-;_-* &quot;-&quot;??_-;_-@_-">
                  <c:v>7425</c:v>
                </c:pt>
                <c:pt idx="15" formatCode="_-* #,##0_-;\-* #,##0_-;_-* &quot;-&quot;??_-;_-@_-">
                  <c:v>9035</c:v>
                </c:pt>
                <c:pt idx="16" formatCode="_-* #,##0_-;\-* #,##0_-;_-* &quot;-&quot;??_-;_-@_-">
                  <c:v>17748</c:v>
                </c:pt>
                <c:pt idx="17" formatCode="_-* #,##0_-;\-* #,##0_-;_-* &quot;-&quot;??_-;_-@_-">
                  <c:v>13908</c:v>
                </c:pt>
                <c:pt idx="18" formatCode="_-* #,##0_-;\-* #,##0_-;_-* &quot;-&quot;??_-;_-@_-">
                  <c:v>9563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07-4E70-9D94-6817D5588AB6}"/>
            </c:ext>
          </c:extLst>
        </c:ser>
        <c:ser>
          <c:idx val="5"/>
          <c:order val="6"/>
          <c:tx>
            <c:strRef>
              <c:f>Innvandring!$J$79</c:f>
              <c:strCache>
                <c:ptCount val="1"/>
                <c:pt idx="0">
                  <c:v>Nord-, Sør-Amerika og Oseania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Innvandring!$K$79:$AG$79</c:f>
              <c:numCache>
                <c:formatCode>General</c:formatCode>
                <c:ptCount val="23"/>
                <c:pt idx="7" formatCode="_-* #,##0_-;\-* #,##0_-;_-* &quot;-&quot;??_-;_-@_-">
                  <c:v>1457</c:v>
                </c:pt>
                <c:pt idx="8" formatCode="_-* #,##0_-;\-* #,##0_-;_-* &quot;-&quot;??_-;_-@_-">
                  <c:v>1625</c:v>
                </c:pt>
                <c:pt idx="9" formatCode="_-* #,##0_-;\-* #,##0_-;_-* &quot;-&quot;??_-;_-@_-">
                  <c:v>1344</c:v>
                </c:pt>
                <c:pt idx="10" formatCode="_-* #,##0_-;\-* #,##0_-;_-* &quot;-&quot;??_-;_-@_-">
                  <c:v>802</c:v>
                </c:pt>
                <c:pt idx="11" formatCode="_-* #,##0_-;\-* #,##0_-;_-* &quot;-&quot;??_-;_-@_-">
                  <c:v>918</c:v>
                </c:pt>
                <c:pt idx="12" formatCode="_-* #,##0_-;\-* #,##0_-;_-* &quot;-&quot;??_-;_-@_-">
                  <c:v>1471</c:v>
                </c:pt>
                <c:pt idx="13" formatCode="_-* #,##0_-;\-* #,##0_-;_-* &quot;-&quot;??_-;_-@_-">
                  <c:v>1090</c:v>
                </c:pt>
                <c:pt idx="14" formatCode="_-* #,##0_-;\-* #,##0_-;_-* &quot;-&quot;??_-;_-@_-">
                  <c:v>836</c:v>
                </c:pt>
                <c:pt idx="15" formatCode="_-* #,##0_-;\-* #,##0_-;_-* &quot;-&quot;??_-;_-@_-">
                  <c:v>512</c:v>
                </c:pt>
                <c:pt idx="16" formatCode="_-* #,##0_-;\-* #,##0_-;_-* &quot;-&quot;??_-;_-@_-">
                  <c:v>540</c:v>
                </c:pt>
                <c:pt idx="17" formatCode="_-* #,##0_-;\-* #,##0_-;_-* &quot;-&quot;??_-;_-@_-">
                  <c:v>1081</c:v>
                </c:pt>
                <c:pt idx="18" formatCode="_-* #,##0_-;\-* #,##0_-;_-* &quot;-&quot;??_-;_-@_-">
                  <c:v>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07-4E70-9D94-6817D5588AB6}"/>
            </c:ext>
          </c:extLst>
        </c:ser>
        <c:ser>
          <c:idx val="6"/>
          <c:order val="7"/>
          <c:tx>
            <c:strRef>
              <c:f>Innvandring!$J$80</c:f>
              <c:strCache>
                <c:ptCount val="1"/>
                <c:pt idx="0">
                  <c:v>Statsløse og uoppgitt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Innvandring!$K$80:$AG$80</c:f>
              <c:numCache>
                <c:formatCode>General</c:formatCode>
                <c:ptCount val="23"/>
                <c:pt idx="7" formatCode="_-* #,##0_-;\-* #,##0_-;_-* &quot;-&quot;??_-;_-@_-">
                  <c:v>457</c:v>
                </c:pt>
                <c:pt idx="8" formatCode="_-* #,##0_-;\-* #,##0_-;_-* &quot;-&quot;??_-;_-@_-">
                  <c:v>810</c:v>
                </c:pt>
                <c:pt idx="9" formatCode="_-* #,##0_-;\-* #,##0_-;_-* &quot;-&quot;??_-;_-@_-">
                  <c:v>1181</c:v>
                </c:pt>
                <c:pt idx="10" formatCode="_-* #,##0_-;\-* #,##0_-;_-* &quot;-&quot;??_-;_-@_-">
                  <c:v>623</c:v>
                </c:pt>
                <c:pt idx="11" formatCode="_-* #,##0_-;\-* #,##0_-;_-* &quot;-&quot;??_-;_-@_-">
                  <c:v>365</c:v>
                </c:pt>
                <c:pt idx="12" formatCode="_-* #,##0_-;\-* #,##0_-;_-* &quot;-&quot;??_-;_-@_-">
                  <c:v>342</c:v>
                </c:pt>
                <c:pt idx="13" formatCode="_-* #,##0_-;\-* #,##0_-;_-* &quot;-&quot;??_-;_-@_-">
                  <c:v>441</c:v>
                </c:pt>
                <c:pt idx="14" formatCode="_-* #,##0_-;\-* #,##0_-;_-* &quot;-&quot;??_-;_-@_-">
                  <c:v>556</c:v>
                </c:pt>
                <c:pt idx="15" formatCode="_-* #,##0_-;\-* #,##0_-;_-* &quot;-&quot;??_-;_-@_-">
                  <c:v>767</c:v>
                </c:pt>
                <c:pt idx="16" formatCode="_-* #,##0_-;\-* #,##0_-;_-* &quot;-&quot;??_-;_-@_-">
                  <c:v>870</c:v>
                </c:pt>
                <c:pt idx="17" formatCode="_-* #,##0_-;\-* #,##0_-;_-* &quot;-&quot;??_-;_-@_-">
                  <c:v>539</c:v>
                </c:pt>
                <c:pt idx="18" formatCode="_-* #,##0_-;\-* #,##0_-;_-* &quot;-&quot;??_-;_-@_-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07-4E70-9D94-6817D5588AB6}"/>
            </c:ext>
          </c:extLst>
        </c:ser>
        <c:ser>
          <c:idx val="7"/>
          <c:order val="8"/>
          <c:tx>
            <c:strRef>
              <c:f>Innvandring!$J$81</c:f>
              <c:strCache>
                <c:ptCount val="1"/>
                <c:pt idx="0">
                  <c:v>Innvandring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Innvandring!$K$81:$AG$81</c:f>
              <c:numCache>
                <c:formatCode>_-* #,##0_-;\-* #,##0_-;_-* "-"??_-;_-@_-</c:formatCode>
                <c:ptCount val="23"/>
                <c:pt idx="0">
                  <c:v>9862</c:v>
                </c:pt>
                <c:pt idx="1">
                  <c:v>7904</c:v>
                </c:pt>
                <c:pt idx="2">
                  <c:v>17196</c:v>
                </c:pt>
                <c:pt idx="3">
                  <c:v>11247</c:v>
                </c:pt>
                <c:pt idx="4">
                  <c:v>13222</c:v>
                </c:pt>
                <c:pt idx="5">
                  <c:v>18287</c:v>
                </c:pt>
                <c:pt idx="6">
                  <c:v>23689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07-4E70-9D94-6817D5588AB6}"/>
            </c:ext>
          </c:extLst>
        </c:ser>
        <c:ser>
          <c:idx val="10"/>
          <c:order val="10"/>
          <c:tx>
            <c:strRef>
              <c:f>Innvandring!$J$84</c:f>
              <c:strCache>
                <c:ptCount val="1"/>
                <c:pt idx="0">
                  <c:v>Fødselsoverskudd-prognose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Innvandring!$K$84:$AG$84</c:f>
              <c:numCache>
                <c:formatCode>General</c:formatCode>
                <c:ptCount val="23"/>
                <c:pt idx="19" formatCode="_-* #,##0_-;\-* #,##0_-;_-* &quot;-&quot;??_-;_-@_-">
                  <c:v>14623.51264072049</c:v>
                </c:pt>
                <c:pt idx="20" formatCode="_-* #,##0_-;\-* #,##0_-;_-* &quot;-&quot;??_-;_-@_-">
                  <c:v>15212.993245416534</c:v>
                </c:pt>
                <c:pt idx="21" formatCode="_-* #,##0_-;\-* #,##0_-;_-* &quot;-&quot;??_-;_-@_-">
                  <c:v>15642.288903184304</c:v>
                </c:pt>
                <c:pt idx="22" formatCode="_-* #,##0_-;\-* #,##0_-;_-* &quot;-&quot;??_-;_-@_-">
                  <c:v>16252.822386619491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07-4E70-9D94-6817D5588AB6}"/>
            </c:ext>
          </c:extLst>
        </c:ser>
        <c:ser>
          <c:idx val="11"/>
          <c:order val="11"/>
          <c:tx>
            <c:strRef>
              <c:f>Innvandring!$J$85</c:f>
              <c:strCache>
                <c:ptCount val="1"/>
                <c:pt idx="0">
                  <c:v>Innvandring-prognose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Innvandring!$K$85:$AG$85</c:f>
              <c:numCache>
                <c:formatCode>General</c:formatCode>
                <c:ptCount val="23"/>
                <c:pt idx="19" formatCode="_-* #,##0_-;\-* #,##0_-;_-* &quot;-&quot;??_-;_-@_-">
                  <c:v>17385.004502977776</c:v>
                </c:pt>
                <c:pt idx="20" formatCode="_-* #,##0_-;\-* #,##0_-;_-* &quot;-&quot;??_-;_-@_-">
                  <c:v>16780.932939524522</c:v>
                </c:pt>
                <c:pt idx="21" formatCode="_-* #,##0_-;\-* #,##0_-;_-* &quot;-&quot;??_-;_-@_-">
                  <c:v>16776.555609354571</c:v>
                </c:pt>
                <c:pt idx="22" formatCode="_-* #,##0_-;\-* #,##0_-;_-* &quot;-&quot;??_-;_-@_-">
                  <c:v>16845.717426039799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07-4E70-9D94-6817D5588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4481007"/>
        <c:axId val="1109218527"/>
      </c:barChart>
      <c:lineChart>
        <c:grouping val="standard"/>
        <c:varyColors val="0"/>
        <c:ser>
          <c:idx val="9"/>
          <c:order val="9"/>
          <c:tx>
            <c:strRef>
              <c:f>Innvandring!$J$83</c:f>
              <c:strCache>
                <c:ptCount val="1"/>
                <c:pt idx="0">
                  <c:v>Befolkningsprognose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Innvandring!$K$73:$AG$73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Innvandring!$K$83:$AG$83</c:f>
              <c:numCache>
                <c:formatCode>General</c:formatCode>
                <c:ptCount val="23"/>
                <c:pt idx="18" formatCode="_-* #,##0_-;\-* #,##0_-;_-* &quot;-&quot;??_-;_-@_-">
                  <c:v>32310</c:v>
                </c:pt>
                <c:pt idx="19" formatCode="_-* #,##0_-;\-* #,##0_-;_-* &quot;-&quot;??_-;_-@_-">
                  <c:v>32008.517143698264</c:v>
                </c:pt>
                <c:pt idx="20" formatCode="_-* #,##0_-;\-* #,##0_-;_-* &quot;-&quot;??_-;_-@_-">
                  <c:v>31993.926184941054</c:v>
                </c:pt>
                <c:pt idx="21" formatCode="_-* #,##0_-;\-* #,##0_-;_-* &quot;-&quot;??_-;_-@_-">
                  <c:v>32418.844512538875</c:v>
                </c:pt>
                <c:pt idx="22" formatCode="_-* #,##0_-;\-* #,##0_-;_-* &quot;-&quot;??_-;_-@_-">
                  <c:v>33098.539812659292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507-4E70-9D94-6817D5588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4481007"/>
        <c:axId val="1109218527"/>
      </c:lineChart>
      <c:catAx>
        <c:axId val="122448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9218527"/>
        <c:crosses val="autoZero"/>
        <c:auto val="1"/>
        <c:lblAlgn val="ctr"/>
        <c:lblOffset val="100"/>
        <c:noMultiLvlLbl val="0"/>
      </c:catAx>
      <c:valAx>
        <c:axId val="110921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48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843977836103825"/>
          <c:w val="1"/>
          <c:h val="0.2185024788568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Norge!$Y$5</c:f>
              <c:strCache>
                <c:ptCount val="1"/>
                <c:pt idx="0">
                  <c:v>Fullførte boliger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Norge!$V$6:$V$28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Norge!$Y$6:$Y$28</c:f>
              <c:numCache>
                <c:formatCode>_ * #,##0_ ;_ * \-#,##0_ ;_ * "-"??_ ;_ @_ </c:formatCode>
                <c:ptCount val="23"/>
                <c:pt idx="0">
                  <c:v>19534</c:v>
                </c:pt>
                <c:pt idx="1">
                  <c:v>23400</c:v>
                </c:pt>
                <c:pt idx="2">
                  <c:v>21744</c:v>
                </c:pt>
                <c:pt idx="3">
                  <c:v>21405</c:v>
                </c:pt>
                <c:pt idx="4">
                  <c:v>23609</c:v>
                </c:pt>
                <c:pt idx="5">
                  <c:v>29544</c:v>
                </c:pt>
                <c:pt idx="6">
                  <c:v>28554</c:v>
                </c:pt>
                <c:pt idx="7">
                  <c:v>30911</c:v>
                </c:pt>
                <c:pt idx="8">
                  <c:v>28640</c:v>
                </c:pt>
                <c:pt idx="9">
                  <c:v>21655</c:v>
                </c:pt>
                <c:pt idx="10">
                  <c:v>17818</c:v>
                </c:pt>
                <c:pt idx="11">
                  <c:v>20020</c:v>
                </c:pt>
                <c:pt idx="12">
                  <c:v>26239</c:v>
                </c:pt>
                <c:pt idx="13">
                  <c:v>28470</c:v>
                </c:pt>
                <c:pt idx="14">
                  <c:v>28094</c:v>
                </c:pt>
                <c:pt idx="15">
                  <c:v>28060</c:v>
                </c:pt>
                <c:pt idx="16">
                  <c:v>29394</c:v>
                </c:pt>
                <c:pt idx="17">
                  <c:v>31557</c:v>
                </c:pt>
                <c:pt idx="18">
                  <c:v>32787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E-4C13-B38C-7A8812105175}"/>
            </c:ext>
          </c:extLst>
        </c:ser>
        <c:ser>
          <c:idx val="3"/>
          <c:order val="3"/>
          <c:tx>
            <c:strRef>
              <c:f>Norge!$Z$5</c:f>
              <c:strCache>
                <c:ptCount val="1"/>
                <c:pt idx="0">
                  <c:v>Fullførte boliger </c:v>
                </c:pt>
              </c:strCache>
            </c:strRef>
          </c:tx>
          <c:spPr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Norge!$V$6:$V$28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Norge!$Z$6:$Z$28</c:f>
              <c:numCache>
                <c:formatCode>General</c:formatCode>
                <c:ptCount val="23"/>
                <c:pt idx="19" formatCode="_ * #,##0_ ;_ * \-#,##0_ ;_ * &quot;-&quot;??_ ;_ @_ ">
                  <c:v>33999.999999999985</c:v>
                </c:pt>
                <c:pt idx="20" formatCode="_ * #,##0_ ;_ * \-#,##0_ ;_ * &quot;-&quot;??_ ;_ @_ ">
                  <c:v>31500.000000000015</c:v>
                </c:pt>
                <c:pt idx="21" formatCode="_ * #,##0_ ;_ * \-#,##0_ ;_ * &quot;-&quot;??_ ;_ @_ ">
                  <c:v>28999.999999999993</c:v>
                </c:pt>
                <c:pt idx="22" formatCode="_ * #,##0_ ;_ * \-#,##0_ ;_ * &quot;-&quot;??_ ;_ @_ ">
                  <c:v>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E-4C13-B38C-7A8812105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5875528"/>
        <c:axId val="615863376"/>
      </c:barChart>
      <c:lineChart>
        <c:grouping val="standard"/>
        <c:varyColors val="0"/>
        <c:ser>
          <c:idx val="0"/>
          <c:order val="0"/>
          <c:tx>
            <c:strRef>
              <c:f>Norge!$W$5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Norge!$V$6:$V$28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Norge!$W$6:$W$28</c:f>
              <c:numCache>
                <c:formatCode>_ * #,##0_ ;_ * \-#,##0_ ;_ * "-"??_ ;_ @_ </c:formatCode>
                <c:ptCount val="23"/>
                <c:pt idx="0">
                  <c:v>24939</c:v>
                </c:pt>
                <c:pt idx="1">
                  <c:v>20630</c:v>
                </c:pt>
                <c:pt idx="2">
                  <c:v>28186</c:v>
                </c:pt>
                <c:pt idx="3">
                  <c:v>25205</c:v>
                </c:pt>
                <c:pt idx="4">
                  <c:v>28906</c:v>
                </c:pt>
                <c:pt idx="5">
                  <c:v>33856</c:v>
                </c:pt>
                <c:pt idx="6">
                  <c:v>40915</c:v>
                </c:pt>
                <c:pt idx="7">
                  <c:v>56037</c:v>
                </c:pt>
                <c:pt idx="8">
                  <c:v>62081</c:v>
                </c:pt>
                <c:pt idx="9">
                  <c:v>58947</c:v>
                </c:pt>
                <c:pt idx="10">
                  <c:v>62106</c:v>
                </c:pt>
                <c:pt idx="11">
                  <c:v>65565</c:v>
                </c:pt>
                <c:pt idx="12">
                  <c:v>65405</c:v>
                </c:pt>
                <c:pt idx="13">
                  <c:v>57781</c:v>
                </c:pt>
                <c:pt idx="14">
                  <c:v>56746</c:v>
                </c:pt>
                <c:pt idx="15">
                  <c:v>48183</c:v>
                </c:pt>
                <c:pt idx="16">
                  <c:v>44332</c:v>
                </c:pt>
                <c:pt idx="17">
                  <c:v>37302</c:v>
                </c:pt>
                <c:pt idx="18">
                  <c:v>32593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BE-4C13-B38C-7A8812105175}"/>
            </c:ext>
          </c:extLst>
        </c:ser>
        <c:ser>
          <c:idx val="1"/>
          <c:order val="1"/>
          <c:tx>
            <c:strRef>
              <c:f>Norge!$X$5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Norge!$V$6:$V$28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Norge!$X$6:$X$28</c:f>
              <c:numCache>
                <c:formatCode>General</c:formatCode>
                <c:ptCount val="23"/>
                <c:pt idx="18" formatCode="_ * #,##0_ ;_ * \-#,##0_ ;_ * &quot;-&quot;??_ ;_ @_ ">
                  <c:v>32593</c:v>
                </c:pt>
                <c:pt idx="19" formatCode="_ * #,##0_ ;_ * \-#,##0_ ;_ * &quot;-&quot;??_ ;_ @_ ">
                  <c:v>32008.517143698409</c:v>
                </c:pt>
                <c:pt idx="20" formatCode="_ * #,##0_ ;_ * \-#,##0_ ;_ * &quot;-&quot;??_ ;_ @_ ">
                  <c:v>31993.926184941083</c:v>
                </c:pt>
                <c:pt idx="21" formatCode="_ * #,##0_ ;_ * \-#,##0_ ;_ * &quot;-&quot;??_ ;_ @_ ">
                  <c:v>32418.844512538984</c:v>
                </c:pt>
                <c:pt idx="22" formatCode="_ * #,##0_ ;_ * \-#,##0_ ;_ * &quot;-&quot;??_ ;_ @_ ">
                  <c:v>33098.539812658913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BE-4C13-B38C-7A8812105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864160"/>
        <c:axId val="615870040"/>
      </c:lineChart>
      <c:catAx>
        <c:axId val="61587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63376"/>
        <c:crosses val="autoZero"/>
        <c:auto val="1"/>
        <c:lblAlgn val="ctr"/>
        <c:lblOffset val="100"/>
        <c:noMultiLvlLbl val="0"/>
      </c:catAx>
      <c:valAx>
        <c:axId val="615863376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75528"/>
        <c:crosses val="autoZero"/>
        <c:crossBetween val="between"/>
      </c:valAx>
      <c:valAx>
        <c:axId val="615870040"/>
        <c:scaling>
          <c:orientation val="minMax"/>
          <c:max val="90000"/>
        </c:scaling>
        <c:delete val="0"/>
        <c:axPos val="r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64160"/>
        <c:crosses val="max"/>
        <c:crossBetween val="between"/>
      </c:valAx>
      <c:catAx>
        <c:axId val="61586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5870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4817273180334939"/>
          <c:y val="0.92326537444990664"/>
          <c:w val="0.48564791085798059"/>
          <c:h val="5.6292232856558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0.4221</cdr:x>
      <cdr:y>0.3621</cdr:y>
    </cdr:from>
    <cdr:to>
      <cdr:x>0.87246</cdr:x>
      <cdr:y>0.44789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EB47DF1-47BB-42B4-A0A0-66958270982D}"/>
            </a:ext>
          </a:extLst>
        </cdr:cNvPr>
        <cdr:cNvSpPr txBox="1"/>
      </cdr:nvSpPr>
      <cdr:spPr>
        <a:xfrm xmlns:a="http://schemas.openxmlformats.org/drawingml/2006/main">
          <a:off x="1875325" y="1572888"/>
          <a:ext cx="2000865" cy="372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400" dirty="0"/>
            <a:t>Bankenes utlånsrente</a:t>
          </a:r>
        </a:p>
      </cdr:txBody>
    </cdr:sp>
  </cdr:relSizeAnchor>
  <cdr:relSizeAnchor xmlns:cdr="http://schemas.openxmlformats.org/drawingml/2006/chartDrawing">
    <cdr:from>
      <cdr:x>0.3865</cdr:x>
      <cdr:y>0.59223</cdr:y>
    </cdr:from>
    <cdr:to>
      <cdr:x>0.81866</cdr:x>
      <cdr:y>0.67801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19A7129-CA34-47D0-84A7-6B9BA7E5A582}"/>
            </a:ext>
          </a:extLst>
        </cdr:cNvPr>
        <cdr:cNvSpPr txBox="1"/>
      </cdr:nvSpPr>
      <cdr:spPr>
        <a:xfrm xmlns:a="http://schemas.openxmlformats.org/drawingml/2006/main">
          <a:off x="1717177" y="2572489"/>
          <a:ext cx="1919973" cy="37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/>
            <a:t>Pengemarkedsrente</a:t>
          </a:r>
        </a:p>
      </cdr:txBody>
    </cdr:sp>
  </cdr:relSizeAnchor>
  <cdr:relSizeAnchor xmlns:cdr="http://schemas.openxmlformats.org/drawingml/2006/chartDrawing">
    <cdr:from>
      <cdr:x>0.3261</cdr:x>
      <cdr:y>0.74826</cdr:y>
    </cdr:from>
    <cdr:to>
      <cdr:x>0.6739</cdr:x>
      <cdr:y>0.83405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D85663B-A71C-4E93-AA6B-46617DB4A2AD}"/>
            </a:ext>
          </a:extLst>
        </cdr:cNvPr>
        <cdr:cNvSpPr txBox="1"/>
      </cdr:nvSpPr>
      <cdr:spPr>
        <a:xfrm xmlns:a="http://schemas.openxmlformats.org/drawingml/2006/main">
          <a:off x="1448808" y="3250272"/>
          <a:ext cx="1545218" cy="372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/>
            <a:t>Foliorente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046A0-C83F-44B5-892F-538177E90E2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A057-C0DA-4119-9647-88ED6B27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AC23C-5EC7-4F4E-BECC-26D5F7F1C07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dirty="0"/>
              <a:t>Edit Master text styles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42837-96B0-42BA-AB38-214336C8C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9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3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1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2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0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5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9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1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5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8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939990" y="4306229"/>
            <a:ext cx="2620341" cy="974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algn="ctr"/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3667" y="2130127"/>
            <a:ext cx="5976666" cy="2086769"/>
          </a:xfrm>
          <a:solidFill>
            <a:schemeClr val="accent1"/>
          </a:solidFill>
        </p:spPr>
        <p:txBody>
          <a:bodyPr vert="horz" wrap="square" lIns="182880" tIns="91440" rIns="182880" bIns="91440" rtlCol="0" anchor="t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nb-NO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668" y="3640832"/>
            <a:ext cx="5976664" cy="579669"/>
          </a:xfrm>
          <a:solidFill>
            <a:schemeClr val="accent1"/>
          </a:solidFill>
        </p:spPr>
        <p:txBody>
          <a:bodyPr lIns="182880" tIns="91440" rIns="182880" bIns="91440" anchor="t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583666" y="4306229"/>
            <a:ext cx="3356324" cy="974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l"/>
            <a:r>
              <a:rPr lang="nb-NO" sz="1600" b="1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5. april 2017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6B9C3-DE7F-4224-834D-03F52097D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5687640" y="4260419"/>
            <a:ext cx="1872691" cy="10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0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76227"/>
            <a:ext cx="4023360" cy="4824536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140" y="1276227"/>
            <a:ext cx="4023360" cy="4824536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923A-2E25-4F90-8CFF-E97E689AE539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7C55A8E2-4132-43D5-9AB3-449B5AEA9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983288" y="1276350"/>
            <a:ext cx="2716212" cy="482441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276227"/>
            <a:ext cx="2715591" cy="4824536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6228" y="1276227"/>
            <a:ext cx="2716265" cy="4824536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923A-2E25-4F90-8CFF-E97E689AE539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7912E788-B90D-4ABD-9AED-5852435FC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1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076775-ED41-41D6-9A53-595AD7442C70}" type="datetime1">
              <a:rPr lang="nb-NO" noProof="0" smtClean="0"/>
              <a:pPr/>
              <a:t>22.03.2019</a:t>
            </a:fld>
            <a:endParaRPr lang="nb-NO" noProof="0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9900" y="1266825"/>
            <a:ext cx="8229600" cy="2743200"/>
          </a:xfrm>
        </p:spPr>
        <p:txBody>
          <a:bodyPr/>
          <a:lstStyle/>
          <a:p>
            <a:r>
              <a:rPr lang="nb-NO"/>
              <a:t>Klikk ikonet for å legge til en tabell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9900" y="4105275"/>
            <a:ext cx="8229600" cy="20764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1FAEA86B-9F7F-461F-9CB8-DC4762B58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 v.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3688" y="2222565"/>
            <a:ext cx="5796644" cy="2003625"/>
          </a:xfrm>
        </p:spPr>
        <p:txBody>
          <a:bodyPr vert="horz" wrap="square" lIns="0" tIns="45720" rIns="0" bIns="45720" rtlCol="0" anchor="b">
            <a:spAutoFit/>
          </a:bodyPr>
          <a:lstStyle>
            <a:lvl1pPr>
              <a:defRPr lang="en-US" sz="13800" dirty="0"/>
            </a:lvl1pPr>
          </a:lstStyle>
          <a:p>
            <a:pPr lvl="0" fontAlgn="auto">
              <a:spcAft>
                <a:spcPts val="0"/>
              </a:spcAft>
            </a:pPr>
            <a:r>
              <a:rPr lang="nb-NO" noProof="0" dirty="0"/>
              <a:t>no.use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4658922"/>
            <a:ext cx="1064894" cy="230832"/>
          </a:xfrm>
        </p:spPr>
        <p:txBody>
          <a:bodyPr lIns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626FDE3-2D9C-43D6-8E2D-04F11CF1A094}" type="datetime1">
              <a:rPr lang="nb-NO" smtClean="0"/>
              <a:pPr/>
              <a:t>22.03.2019</a:t>
            </a:fld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14998"/>
            <a:ext cx="5796644" cy="371472"/>
          </a:xfrm>
          <a:noFill/>
        </p:spPr>
        <p:txBody>
          <a:bodyPr lIns="0" rIns="0" anchor="ctr"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63688" y="4501208"/>
            <a:ext cx="579825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38EF210-D58A-4628-8538-5991234FE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6004607" y="1287475"/>
            <a:ext cx="1555725" cy="8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 v.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5814" b="56435"/>
          <a:stretch/>
        </p:blipFill>
        <p:spPr>
          <a:xfrm>
            <a:off x="979703" y="2022980"/>
            <a:ext cx="7275649" cy="25087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603764"/>
            <a:ext cx="5707681" cy="371472"/>
          </a:xfrm>
          <a:noFill/>
        </p:spPr>
        <p:txBody>
          <a:bodyPr lIns="0" rIns="0" anchor="ctr"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1763688" y="2022980"/>
            <a:ext cx="5707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763688" y="4543260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1763688" y="5047316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5119397"/>
            <a:ext cx="1064894" cy="230832"/>
          </a:xfrm>
        </p:spPr>
        <p:txBody>
          <a:bodyPr lIns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D7C47E-2E3C-4627-B8CC-09ED08E44914}" type="datetime1">
              <a:rPr lang="nb-NO" noProof="0" smtClean="0"/>
              <a:t>22.03.2019</a:t>
            </a:fld>
            <a:endParaRPr lang="nb-NO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5B0CE5-9906-4AF5-9447-8751C6F6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6723"/>
          <a:stretch/>
        </p:blipFill>
        <p:spPr>
          <a:xfrm>
            <a:off x="6225235" y="1203881"/>
            <a:ext cx="1371673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 v.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7080" y="2590183"/>
            <a:ext cx="5707681" cy="1685077"/>
          </a:xfrm>
        </p:spPr>
        <p:txBody>
          <a:bodyPr vert="horz" wrap="square" lIns="0" tIns="45720" rIns="0" bIns="45720" rtlCol="0" anchor="b">
            <a:spAutoFit/>
          </a:bodyPr>
          <a:lstStyle>
            <a:lvl1pPr algn="ctr">
              <a:defRPr lang="en-US" sz="11500" dirty="0"/>
            </a:lvl1pPr>
          </a:lstStyle>
          <a:p>
            <a:pPr lvl="0" fontAlgn="auto">
              <a:spcAft>
                <a:spcPts val="0"/>
              </a:spcAft>
            </a:pPr>
            <a:r>
              <a:rPr lang="nb-NO" noProof="0" dirty="0"/>
              <a:t>no.use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080" y="4565664"/>
            <a:ext cx="5707681" cy="371472"/>
          </a:xfr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17080" y="2388605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17080" y="4476837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B8F6DF4-3E67-48E0-9D23-C5FC9AD08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6188659" y="1552760"/>
            <a:ext cx="1371673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2" y="4406901"/>
            <a:ext cx="7788276" cy="1312861"/>
          </a:xfrm>
        </p:spPr>
        <p:txBody>
          <a:bodyPr lIns="0" rIns="0" anchor="t">
            <a:normAutofit/>
          </a:bodyPr>
          <a:lstStyle>
            <a:lvl1pPr>
              <a:defRPr sz="2800" b="1"/>
            </a:lvl1pPr>
          </a:lstStyle>
          <a:p>
            <a:r>
              <a:rPr lang="nb-NO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24300"/>
            <a:ext cx="7788276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9656-64BB-4B4D-A2C1-B8AC9646A107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13" y="5770562"/>
            <a:ext cx="880727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867A90-3478-49AD-BEE0-40BB0947B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722312" y="465045"/>
            <a:ext cx="1371673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076775-ED41-41D6-9A53-595AD7442C70}" type="datetime1">
              <a:rPr lang="nb-NO" noProof="0" smtClean="0"/>
              <a:pPr/>
              <a:t>22.03.2019</a:t>
            </a:fld>
            <a:endParaRPr lang="nb-NO" noProof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301875" y="2491797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75" y="3180149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301875" y="3863677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301875" y="4573833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70188" y="1809621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2770188" y="2491797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2770188" y="3180149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2770188" y="3863677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2770188" y="4573833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301198" y="1809621"/>
            <a:ext cx="584200" cy="469900"/>
          </a:xfrm>
          <a:prstGeom prst="homePlate">
            <a:avLst>
              <a:gd name="adj" fmla="val 24155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57452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A0F42842-B49F-4DA1-AD2D-01A3AC263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.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7994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908203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50" y="266700"/>
            <a:ext cx="823118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 noProof="0" dirty="0"/>
              <a:t>Insert subtitle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22BE3E72-F4E6-4047-9D09-C0DA9D44F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2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.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6700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908203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948E-C0C4-4427-BEAA-AC34CDF98828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50" y="898400"/>
            <a:ext cx="823118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 noProof="0" dirty="0"/>
              <a:t>Insert subtitle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E2C02BF-75FC-4CD9-96E9-483E12F48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23"/>
          <a:stretch/>
        </p:blipFill>
        <p:spPr>
          <a:xfrm>
            <a:off x="469900" y="6207890"/>
            <a:ext cx="819749" cy="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268760"/>
            <a:ext cx="8229600" cy="490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Edit Master text styles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4400" y="6423497"/>
            <a:ext cx="5050155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900" dirty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algn="r"/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2349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4051" y="6423497"/>
            <a:ext cx="1064894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5C076775-ED41-41D6-9A53-595AD7442C70}" type="datetime1">
              <a:rPr lang="nb-NO" noProof="0" smtClean="0"/>
              <a:pPr/>
              <a:t>22.03.2019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106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63" r:id="rId5"/>
    <p:sldLayoutId id="2147483678" r:id="rId6"/>
    <p:sldLayoutId id="2147483662" r:id="rId7"/>
    <p:sldLayoutId id="2147483676" r:id="rId8"/>
    <p:sldLayoutId id="2147483677" r:id="rId9"/>
    <p:sldLayoutId id="2147483664" r:id="rId10"/>
    <p:sldLayoutId id="2147483679" r:id="rId11"/>
    <p:sldLayoutId id="214748368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96569" y="2454474"/>
            <a:ext cx="6863378" cy="1623485"/>
          </a:xfrm>
        </p:spPr>
        <p:txBody>
          <a:bodyPr>
            <a:normAutofit fontScale="90000"/>
          </a:bodyPr>
          <a:lstStyle/>
          <a:p>
            <a:r>
              <a:rPr lang="nb-NO" sz="5400" b="0" cap="none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Norsk økonomi og boligmarkedet til 2022</a:t>
            </a:r>
            <a:br>
              <a:rPr lang="nb-NO" sz="6000" b="0" cap="none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b-NO" sz="2400" b="0" cap="none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Konjunktur- og boligrapport med prognoser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84052" y="4168298"/>
            <a:ext cx="6575895" cy="1536650"/>
          </a:xfrm>
        </p:spPr>
        <p:txBody>
          <a:bodyPr>
            <a:normAutofit/>
          </a:bodyPr>
          <a:lstStyle/>
          <a:p>
            <a:r>
              <a:rPr lang="nb-NO" dirty="0"/>
              <a:t>Boligmarkedet 25. mars 2019</a:t>
            </a:r>
          </a:p>
          <a:p>
            <a:endParaRPr lang="nb-NO" dirty="0"/>
          </a:p>
          <a:p>
            <a:r>
              <a:rPr lang="nb-NO" dirty="0"/>
              <a:t>Andreas Benedictow</a:t>
            </a:r>
          </a:p>
          <a:p>
            <a:pPr>
              <a:spcBef>
                <a:spcPts val="0"/>
              </a:spcBef>
            </a:pPr>
            <a:r>
              <a:rPr lang="nb-NO" dirty="0"/>
              <a:t>Samfunnsøkonomisk analyse</a:t>
            </a:r>
          </a:p>
          <a:p>
            <a:pPr>
              <a:spcBef>
                <a:spcPts val="0"/>
              </a:spcBef>
            </a:pPr>
            <a:r>
              <a:rPr lang="nb-NO" dirty="0"/>
              <a:t>andreas.benedictow@samfunnsokonomisk-analyse.no</a:t>
            </a:r>
          </a:p>
        </p:txBody>
      </p:sp>
      <p:cxnSp>
        <p:nvCxnSpPr>
          <p:cNvPr id="11" name="Rett linje 10"/>
          <p:cNvCxnSpPr/>
          <p:nvPr/>
        </p:nvCxnSpPr>
        <p:spPr>
          <a:xfrm flipV="1">
            <a:off x="628649" y="4148888"/>
            <a:ext cx="7886700" cy="1941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5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Store regionale forskjeller i bygging og demografi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24.03.2019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10</a:t>
            </a:fld>
            <a:endParaRPr lang="nb-NO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86E61A-A53C-48C7-8ECD-18550009AE06}"/>
              </a:ext>
            </a:extLst>
          </p:cNvPr>
          <p:cNvSpPr txBox="1"/>
          <p:nvPr/>
        </p:nvSpPr>
        <p:spPr>
          <a:xfrm>
            <a:off x="6099036" y="5026429"/>
            <a:ext cx="530087" cy="254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916E6BA-FEE5-4AC4-8ABB-56627192A04C}"/>
              </a:ext>
            </a:extLst>
          </p:cNvPr>
          <p:cNvSpPr txBox="1"/>
          <p:nvPr/>
        </p:nvSpPr>
        <p:spPr>
          <a:xfrm>
            <a:off x="5567738" y="4729334"/>
            <a:ext cx="1062595" cy="551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EE5D401-D35D-4E98-9613-2E0A89FA1356}"/>
              </a:ext>
            </a:extLst>
          </p:cNvPr>
          <p:cNvSpPr txBox="1"/>
          <p:nvPr/>
        </p:nvSpPr>
        <p:spPr>
          <a:xfrm>
            <a:off x="0" y="1779690"/>
            <a:ext cx="1534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Boligbygging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C3437F5-89B4-45EF-93CF-A3E3BBA5819E}"/>
              </a:ext>
            </a:extLst>
          </p:cNvPr>
          <p:cNvSpPr txBox="1"/>
          <p:nvPr/>
        </p:nvSpPr>
        <p:spPr>
          <a:xfrm>
            <a:off x="2930250" y="1779690"/>
            <a:ext cx="1747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Befolkningsvekst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CC078B4-00FD-4F39-94CB-B81A5D44AE42}"/>
              </a:ext>
            </a:extLst>
          </p:cNvPr>
          <p:cNvSpPr txBox="1"/>
          <p:nvPr/>
        </p:nvSpPr>
        <p:spPr>
          <a:xfrm>
            <a:off x="1376979" y="1387741"/>
            <a:ext cx="174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Oslo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F261CBB-F23C-4825-8BD3-0CBF4DDBD01F}"/>
              </a:ext>
            </a:extLst>
          </p:cNvPr>
          <p:cNvSpPr txBox="1"/>
          <p:nvPr/>
        </p:nvSpPr>
        <p:spPr>
          <a:xfrm>
            <a:off x="5477429" y="1400287"/>
            <a:ext cx="192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Oppland</a:t>
            </a:r>
          </a:p>
        </p:txBody>
      </p:sp>
      <p:graphicFrame>
        <p:nvGraphicFramePr>
          <p:cNvPr id="14" name="Chart 62">
            <a:extLst>
              <a:ext uri="{FF2B5EF4-FFF2-40B4-BE49-F238E27FC236}">
                <a16:creationId xmlns:a16="http://schemas.microsoft.com/office/drawing/2014/main" id="{00000000-0008-0000-1900-00000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740993"/>
              </p:ext>
            </p:extLst>
          </p:nvPr>
        </p:nvGraphicFramePr>
        <p:xfrm>
          <a:off x="4880928" y="2168373"/>
          <a:ext cx="3818572" cy="388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56">
            <a:extLst>
              <a:ext uri="{FF2B5EF4-FFF2-40B4-BE49-F238E27FC236}">
                <a16:creationId xmlns:a16="http://schemas.microsoft.com/office/drawing/2014/main" id="{00000000-0008-0000-17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701479"/>
              </p:ext>
            </p:extLst>
          </p:nvPr>
        </p:nvGraphicFramePr>
        <p:xfrm>
          <a:off x="326534" y="2199902"/>
          <a:ext cx="4047379" cy="385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405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Høy bygging nær Oslo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11</a:t>
            </a:fld>
            <a:endParaRPr lang="nb-NO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86E61A-A53C-48C7-8ECD-18550009AE06}"/>
              </a:ext>
            </a:extLst>
          </p:cNvPr>
          <p:cNvSpPr txBox="1"/>
          <p:nvPr/>
        </p:nvSpPr>
        <p:spPr>
          <a:xfrm>
            <a:off x="6099036" y="5026429"/>
            <a:ext cx="530087" cy="254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916E6BA-FEE5-4AC4-8ABB-56627192A04C}"/>
              </a:ext>
            </a:extLst>
          </p:cNvPr>
          <p:cNvSpPr txBox="1"/>
          <p:nvPr/>
        </p:nvSpPr>
        <p:spPr>
          <a:xfrm>
            <a:off x="5567738" y="4729334"/>
            <a:ext cx="1062595" cy="551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EE5D401-D35D-4E98-9613-2E0A89FA1356}"/>
              </a:ext>
            </a:extLst>
          </p:cNvPr>
          <p:cNvSpPr txBox="1"/>
          <p:nvPr/>
        </p:nvSpPr>
        <p:spPr>
          <a:xfrm>
            <a:off x="0" y="1779690"/>
            <a:ext cx="1534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Boligbygging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C3437F5-89B4-45EF-93CF-A3E3BBA5819E}"/>
              </a:ext>
            </a:extLst>
          </p:cNvPr>
          <p:cNvSpPr txBox="1"/>
          <p:nvPr/>
        </p:nvSpPr>
        <p:spPr>
          <a:xfrm>
            <a:off x="2664779" y="1818665"/>
            <a:ext cx="1747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Befolkningsvekst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CC078B4-00FD-4F39-94CB-B81A5D44AE42}"/>
              </a:ext>
            </a:extLst>
          </p:cNvPr>
          <p:cNvSpPr txBox="1"/>
          <p:nvPr/>
        </p:nvSpPr>
        <p:spPr>
          <a:xfrm>
            <a:off x="5789004" y="1295505"/>
            <a:ext cx="174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Østfold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F261CBB-F23C-4825-8BD3-0CBF4DDBD01F}"/>
              </a:ext>
            </a:extLst>
          </p:cNvPr>
          <p:cNvSpPr txBox="1"/>
          <p:nvPr/>
        </p:nvSpPr>
        <p:spPr>
          <a:xfrm>
            <a:off x="1127851" y="1295505"/>
            <a:ext cx="192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Akershus</a:t>
            </a:r>
          </a:p>
        </p:txBody>
      </p:sp>
      <p:graphicFrame>
        <p:nvGraphicFramePr>
          <p:cNvPr id="13" name="Chart 61">
            <a:extLst>
              <a:ext uri="{FF2B5EF4-FFF2-40B4-BE49-F238E27FC236}">
                <a16:creationId xmlns:a16="http://schemas.microsoft.com/office/drawing/2014/main" id="{00000000-0008-0000-15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56471"/>
              </p:ext>
            </p:extLst>
          </p:nvPr>
        </p:nvGraphicFramePr>
        <p:xfrm>
          <a:off x="4584700" y="2232692"/>
          <a:ext cx="3672609" cy="387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59">
            <a:extLst>
              <a:ext uri="{FF2B5EF4-FFF2-40B4-BE49-F238E27FC236}">
                <a16:creationId xmlns:a16="http://schemas.microsoft.com/office/drawing/2014/main" id="{00000000-0008-0000-1600-00000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223421"/>
              </p:ext>
            </p:extLst>
          </p:nvPr>
        </p:nvGraphicFramePr>
        <p:xfrm>
          <a:off x="396111" y="2227319"/>
          <a:ext cx="3898797" cy="387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435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EB37-6DE2-4B21-A9AE-69B2A5A4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Alle mann til Akershus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B4A47-98A5-4F83-B9C2-12F4253A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923A-2E25-4F90-8CFF-E97E689AE539}" type="datetime1">
              <a:rPr lang="nb-NO" noProof="0" smtClean="0"/>
              <a:t>24.03.2019</a:t>
            </a:fld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533B4-B0E7-4658-81BB-C1B2A76B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12</a:t>
            </a:fld>
            <a:endParaRPr lang="nb-NO" noProof="0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D358300-1849-40A9-8B5F-E1A6463793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18542"/>
              </p:ext>
            </p:extLst>
          </p:nvPr>
        </p:nvGraphicFramePr>
        <p:xfrm>
          <a:off x="210257" y="1623411"/>
          <a:ext cx="4022725" cy="230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0F92E35-C86F-487A-8A69-BC94419BA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109244"/>
              </p:ext>
            </p:extLst>
          </p:nvPr>
        </p:nvGraphicFramePr>
        <p:xfrm>
          <a:off x="210257" y="4396183"/>
          <a:ext cx="3618852" cy="209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AADE2352-37DC-4E19-8773-70173F19F963}"/>
              </a:ext>
            </a:extLst>
          </p:cNvPr>
          <p:cNvSpPr txBox="1">
            <a:spLocks/>
          </p:cNvSpPr>
          <p:nvPr/>
        </p:nvSpPr>
        <p:spPr>
          <a:xfrm>
            <a:off x="4676140" y="4486793"/>
            <a:ext cx="4023360" cy="16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Stor netto innenlands flytting fra Oslo til Akershus</a:t>
            </a:r>
          </a:p>
          <a:p>
            <a:r>
              <a:rPr lang="nb-NO" sz="1800" dirty="0"/>
              <a:t>Netto innenlands flytting til Oslo fra alle Fylker utenom Akershus</a:t>
            </a:r>
          </a:p>
          <a:p>
            <a:r>
              <a:rPr lang="nb-NO" sz="1800" dirty="0"/>
              <a:t>Netto innenlands utflytting fra Oslo</a:t>
            </a:r>
          </a:p>
        </p:txBody>
      </p:sp>
      <p:graphicFrame>
        <p:nvGraphicFramePr>
          <p:cNvPr id="12" name="Chart 17">
            <a:extLst>
              <a:ext uri="{FF2B5EF4-FFF2-40B4-BE49-F238E27FC236}">
                <a16:creationId xmlns:a16="http://schemas.microsoft.com/office/drawing/2014/main" id="{C6BDEA04-D71D-4249-8C66-F977F0B8E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805944"/>
              </p:ext>
            </p:extLst>
          </p:nvPr>
        </p:nvGraphicFramePr>
        <p:xfrm>
          <a:off x="4676140" y="1550761"/>
          <a:ext cx="4022724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828EA59-5EC7-4B23-A8E8-D5C01D527F44}"/>
              </a:ext>
            </a:extLst>
          </p:cNvPr>
          <p:cNvSpPr txBox="1"/>
          <p:nvPr/>
        </p:nvSpPr>
        <p:spPr>
          <a:xfrm>
            <a:off x="1145628" y="1204655"/>
            <a:ext cx="232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Flytting til Akershus</a:t>
            </a:r>
            <a:endParaRPr lang="nb-NO" sz="1200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A1CECC0-C240-4CA4-9EC6-D20AF58939D1}"/>
              </a:ext>
            </a:extLst>
          </p:cNvPr>
          <p:cNvSpPr txBox="1"/>
          <p:nvPr/>
        </p:nvSpPr>
        <p:spPr>
          <a:xfrm>
            <a:off x="5523174" y="1220422"/>
            <a:ext cx="232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Flytting til Oslo</a:t>
            </a:r>
            <a:endParaRPr lang="nb-NO" sz="1200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359EF32-E6B8-47EB-BB85-A2DE6F1CBBB2}"/>
              </a:ext>
            </a:extLst>
          </p:cNvPr>
          <p:cNvSpPr txBox="1"/>
          <p:nvPr/>
        </p:nvSpPr>
        <p:spPr>
          <a:xfrm>
            <a:off x="531429" y="4067534"/>
            <a:ext cx="3273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Flytting mellom Oslo og Akershus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56533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79936"/>
            <a:ext cx="8638391" cy="740766"/>
          </a:xfrm>
        </p:spPr>
        <p:txBody>
          <a:bodyPr>
            <a:noAutofit/>
          </a:bodyPr>
          <a:lstStyle/>
          <a:p>
            <a:r>
              <a:rPr lang="nb-NO" sz="3600" dirty="0"/>
              <a:t>Betydelig geografisk variasjon i prisutviklingen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24.03.2019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13</a:t>
            </a:fld>
            <a:endParaRPr lang="nb-NO" noProof="0" dirty="0"/>
          </a:p>
        </p:txBody>
      </p:sp>
      <p:sp>
        <p:nvSpPr>
          <p:cNvPr id="11" name="Pladsholder til indhold 6">
            <a:extLst>
              <a:ext uri="{FF2B5EF4-FFF2-40B4-BE49-F238E27FC236}">
                <a16:creationId xmlns:a16="http://schemas.microsoft.com/office/drawing/2014/main" id="{BF24F513-9F43-40CA-BB35-5C718577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1" y="1286463"/>
            <a:ext cx="4610402" cy="4406414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chemeClr val="tx1"/>
                </a:solidFill>
              </a:rPr>
              <a:t>Oppland lavest prisvekst i Norge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Til dels fallende befolkning og høy boligbygging</a:t>
            </a:r>
          </a:p>
          <a:p>
            <a:r>
              <a:rPr lang="nb-NO" sz="2000" dirty="0">
                <a:solidFill>
                  <a:schemeClr val="tx1"/>
                </a:solidFill>
              </a:rPr>
              <a:t>Oslo relativt høy prisvekst fra 2021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 men  også kraftig prisnedgang i 2017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Relativt lav bygging framover</a:t>
            </a:r>
          </a:p>
          <a:p>
            <a:r>
              <a:rPr lang="nb-NO" sz="2000" dirty="0">
                <a:solidFill>
                  <a:schemeClr val="tx1"/>
                </a:solidFill>
              </a:rPr>
              <a:t>Også Akershus, Vestfold og Østfold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Lave priser og nærhet til Oslo</a:t>
            </a:r>
          </a:p>
          <a:p>
            <a:r>
              <a:rPr lang="nb-NO" sz="2000" dirty="0">
                <a:solidFill>
                  <a:schemeClr val="tx1"/>
                </a:solidFill>
              </a:rPr>
              <a:t>Buskerud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Relativt høy prisvekst etter periode med lav boligbygging</a:t>
            </a:r>
            <a:endParaRPr lang="nb-NO" sz="2000" dirty="0">
              <a:solidFill>
                <a:schemeClr val="tx1"/>
              </a:solidFill>
            </a:endParaRPr>
          </a:p>
          <a:p>
            <a:r>
              <a:rPr lang="nb-NO" sz="2000" dirty="0">
                <a:solidFill>
                  <a:schemeClr val="tx1"/>
                </a:solidFill>
              </a:rPr>
              <a:t>Rogaland/Stavanger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Nytt oljeoppsving gir økt etterspørsel</a:t>
            </a:r>
          </a:p>
          <a:p>
            <a:pPr lvl="1"/>
            <a:r>
              <a:rPr lang="nb-NO" sz="1600" dirty="0">
                <a:solidFill>
                  <a:schemeClr val="tx1"/>
                </a:solidFill>
              </a:rPr>
              <a:t>Lavt prisnivå</a:t>
            </a:r>
          </a:p>
          <a:p>
            <a:pPr marL="0" indent="0">
              <a:buNone/>
            </a:pPr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4B708A5-A75C-4094-AB0B-0A999F99C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753" y="1010020"/>
            <a:ext cx="3946339" cy="55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>
            <a:normAutofit/>
          </a:bodyPr>
          <a:lstStyle/>
          <a:p>
            <a:r>
              <a:rPr lang="nb-NO" sz="4000" dirty="0"/>
              <a:t>Store forskjeller mellom byene består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14</a:t>
            </a:fld>
            <a:endParaRPr lang="nb-NO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0DBF0B-6B06-4BB6-A9B1-318EF55A8E3C}"/>
              </a:ext>
            </a:extLst>
          </p:cNvPr>
          <p:cNvSpPr txBox="1"/>
          <p:nvPr/>
        </p:nvSpPr>
        <p:spPr>
          <a:xfrm>
            <a:off x="6892412" y="2526890"/>
            <a:ext cx="180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Prisvekst 2019-2022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59D9DD31-F60D-4846-927F-539BD6218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3938"/>
              </p:ext>
            </p:extLst>
          </p:nvPr>
        </p:nvGraphicFramePr>
        <p:xfrm>
          <a:off x="6656439" y="2857007"/>
          <a:ext cx="2243184" cy="1724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592">
                  <a:extLst>
                    <a:ext uri="{9D8B030D-6E8A-4147-A177-3AD203B41FA5}">
                      <a16:colId xmlns:a16="http://schemas.microsoft.com/office/drawing/2014/main" val="3546424731"/>
                    </a:ext>
                  </a:extLst>
                </a:gridCol>
                <a:gridCol w="1121592">
                  <a:extLst>
                    <a:ext uri="{9D8B030D-6E8A-4147-A177-3AD203B41FA5}">
                      <a16:colId xmlns:a16="http://schemas.microsoft.com/office/drawing/2014/main" val="1656642898"/>
                    </a:ext>
                  </a:extLst>
                </a:gridCol>
              </a:tblGrid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Oslo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11,1 %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9702416"/>
                  </a:ext>
                </a:extLst>
              </a:tr>
              <a:tr h="23834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Kristiansand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6,6 %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8088242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Stavanger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8,6 %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3982327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Bergen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6,0 %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0715038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Trondheim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7,3 %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9517941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Tromsø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7,9 %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8608793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Norge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6,5 %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6572402"/>
                  </a:ext>
                </a:extLst>
              </a:tr>
            </a:tbl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BFC22D2-1788-4A23-91DC-FCDBE1617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054480"/>
              </p:ext>
            </p:extLst>
          </p:nvPr>
        </p:nvGraphicFramePr>
        <p:xfrm>
          <a:off x="469900" y="1276915"/>
          <a:ext cx="5742214" cy="47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399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>
            <a:normAutofit/>
          </a:bodyPr>
          <a:lstStyle/>
          <a:p>
            <a:r>
              <a:rPr lang="nb-NO" sz="4000" dirty="0"/>
              <a:t>Forsiktig boligprisoppgang framover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24.03.2019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15</a:t>
            </a:fld>
            <a:endParaRPr lang="nb-NO" noProof="0" dirty="0"/>
          </a:p>
        </p:txBody>
      </p:sp>
      <p:sp>
        <p:nvSpPr>
          <p:cNvPr id="11" name="Pladsholder til indhold 6">
            <a:extLst>
              <a:ext uri="{FF2B5EF4-FFF2-40B4-BE49-F238E27FC236}">
                <a16:creationId xmlns:a16="http://schemas.microsoft.com/office/drawing/2014/main" id="{BF24F513-9F43-40CA-BB35-5C718577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41" y="2363786"/>
            <a:ext cx="6691256" cy="3869664"/>
          </a:xfrm>
        </p:spPr>
        <p:txBody>
          <a:bodyPr>
            <a:normAutofit fontScale="70000" lnSpcReduction="20000"/>
          </a:bodyPr>
          <a:lstStyle/>
          <a:p>
            <a:r>
              <a:rPr lang="nb-NO" sz="2400" dirty="0"/>
              <a:t>Norsk økonomi</a:t>
            </a:r>
          </a:p>
          <a:p>
            <a:pPr lvl="1"/>
            <a:r>
              <a:rPr lang="nb-NO" sz="2000" dirty="0"/>
              <a:t>Lav vekst i petroleumsinvesteringer</a:t>
            </a:r>
          </a:p>
          <a:p>
            <a:pPr lvl="1"/>
            <a:r>
              <a:rPr lang="nb-NO" sz="2000" dirty="0"/>
              <a:t>Boliginvesteringene faller</a:t>
            </a:r>
          </a:p>
          <a:p>
            <a:pPr lvl="1"/>
            <a:r>
              <a:rPr lang="nb-NO" sz="2000" dirty="0"/>
              <a:t>Svak vekst i næringsinvesteringer</a:t>
            </a:r>
          </a:p>
          <a:p>
            <a:pPr lvl="1"/>
            <a:r>
              <a:rPr lang="nb-NO" sz="2000" dirty="0"/>
              <a:t>Moderat eksportvekst</a:t>
            </a:r>
          </a:p>
          <a:p>
            <a:pPr lvl="1"/>
            <a:r>
              <a:rPr lang="nb-NO" sz="2000" dirty="0"/>
              <a:t>Moderat konsumvekst</a:t>
            </a:r>
          </a:p>
          <a:p>
            <a:r>
              <a:rPr lang="nb-NO" sz="2400" dirty="0"/>
              <a:t>Lav boligprisvekst</a:t>
            </a:r>
          </a:p>
          <a:p>
            <a:pPr lvl="1"/>
            <a:r>
              <a:rPr lang="nb-NO" sz="2000" dirty="0"/>
              <a:t>Boligprisene er fortsatt på et høyt nivå</a:t>
            </a:r>
          </a:p>
          <a:p>
            <a:pPr lvl="1"/>
            <a:r>
              <a:rPr lang="nb-NO" sz="2000" dirty="0"/>
              <a:t>Mange nye boliger på markedet i 2018 og 2019 grunnet høyt boligsalg i 2016 og inn i 2017. </a:t>
            </a:r>
          </a:p>
          <a:p>
            <a:pPr lvl="2"/>
            <a:r>
              <a:rPr lang="nb-NO" sz="2000" dirty="0"/>
              <a:t>Klar nedgang i Oslo =&gt; økt boligprisvekst mot slutten av perioden</a:t>
            </a:r>
          </a:p>
          <a:p>
            <a:pPr lvl="1"/>
            <a:r>
              <a:rPr lang="nb-NO" sz="2000" dirty="0"/>
              <a:t>Befolkningsveksten har falt og demper etterspørselen</a:t>
            </a:r>
          </a:p>
          <a:p>
            <a:pPr lvl="2"/>
            <a:r>
              <a:rPr lang="nb-NO" sz="2000" dirty="0"/>
              <a:t>Akershus et unntak</a:t>
            </a:r>
          </a:p>
          <a:p>
            <a:pPr lvl="1"/>
            <a:r>
              <a:rPr lang="nb-NO" sz="2000" dirty="0"/>
              <a:t>Boliglånsforskriften</a:t>
            </a:r>
          </a:p>
          <a:p>
            <a:pPr lvl="1"/>
            <a:r>
              <a:rPr lang="nb-NO" sz="2000" dirty="0"/>
              <a:t>Litt høyere renter</a:t>
            </a:r>
          </a:p>
          <a:p>
            <a:pPr lvl="2"/>
            <a:r>
              <a:rPr lang="nb-NO" sz="1800" dirty="0"/>
              <a:t>Husholdningene har mye gjeld</a:t>
            </a:r>
          </a:p>
          <a:p>
            <a:pPr lvl="2"/>
            <a:r>
              <a:rPr lang="nb-NO" sz="1800" dirty="0"/>
              <a:t>Selv liten renteendring vil merkes godt</a:t>
            </a:r>
          </a:p>
          <a:p>
            <a:pPr lvl="1"/>
            <a:endParaRPr lang="nb-NO" sz="20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F68283A-405B-4ABC-A6E7-E76073A5DE6F}"/>
              </a:ext>
            </a:extLst>
          </p:cNvPr>
          <p:cNvSpPr txBox="1"/>
          <p:nvPr/>
        </p:nvSpPr>
        <p:spPr>
          <a:xfrm>
            <a:off x="1061355" y="1253845"/>
            <a:ext cx="6259027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Moderat konjunkturutvikling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Realprisfall på bolig i Norge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Boligprisene øker mest i byene og nær Oslo</a:t>
            </a:r>
          </a:p>
        </p:txBody>
      </p:sp>
    </p:spTree>
    <p:extLst>
      <p:ext uri="{BB962C8B-B14F-4D97-AF65-F5344CB8AC3E}">
        <p14:creationId xmlns:p14="http://schemas.microsoft.com/office/powerpoint/2010/main" val="344538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D80563D-D80B-4F53-B133-38C6C34C65F0}"/>
              </a:ext>
            </a:extLst>
          </p:cNvPr>
          <p:cNvSpPr/>
          <p:nvPr/>
        </p:nvSpPr>
        <p:spPr>
          <a:xfrm>
            <a:off x="110408" y="857250"/>
            <a:ext cx="894305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8" name="Bilde 7" descr="Et bilde som inneholder tekst&#10;&#10;Beskrivelse som er generert med høy visshet">
            <a:extLst>
              <a:ext uri="{FF2B5EF4-FFF2-40B4-BE49-F238E27FC236}">
                <a16:creationId xmlns:a16="http://schemas.microsoft.com/office/drawing/2014/main" id="{7112D144-D6B2-40F6-BC0A-DB959D012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327" y="1157593"/>
            <a:ext cx="4069162" cy="284040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717157" y="3809921"/>
            <a:ext cx="458370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7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Takk for oppmerksomheten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104614" y="4368502"/>
            <a:ext cx="4931921" cy="976832"/>
          </a:xfrm>
        </p:spPr>
        <p:txBody>
          <a:bodyPr>
            <a:normAutofit lnSpcReduction="10000"/>
          </a:bodyPr>
          <a:lstStyle/>
          <a:p>
            <a:r>
              <a:rPr lang="nb-NO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Andreas Benedictow</a:t>
            </a:r>
          </a:p>
          <a:p>
            <a:endParaRPr lang="nb-NO" sz="788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Samfunnsøkonomisk analyse</a:t>
            </a:r>
          </a:p>
          <a:p>
            <a:pPr>
              <a:spcBef>
                <a:spcPts val="0"/>
              </a:spcBef>
            </a:pPr>
            <a:endParaRPr lang="nb-NO" sz="105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andreas.benedictow@samfunnsokonomisk-analyse.no</a:t>
            </a:r>
          </a:p>
        </p:txBody>
      </p:sp>
      <p:cxnSp>
        <p:nvCxnSpPr>
          <p:cNvPr id="11" name="Rett linje 10"/>
          <p:cNvCxnSpPr/>
          <p:nvPr/>
        </p:nvCxnSpPr>
        <p:spPr>
          <a:xfrm flipV="1">
            <a:off x="1612606" y="4298337"/>
            <a:ext cx="5915025" cy="14558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1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274"/>
            <a:ext cx="8229600" cy="740766"/>
          </a:xfrm>
        </p:spPr>
        <p:txBody>
          <a:bodyPr>
            <a:normAutofit/>
          </a:bodyPr>
          <a:lstStyle/>
          <a:p>
            <a:r>
              <a:rPr lang="nb-NO" sz="3600" dirty="0"/>
              <a:t>Et mer balansert boligmarked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2</a:t>
            </a:fld>
            <a:endParaRPr lang="nb-NO" noProof="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7ACBD25-2157-44F3-857E-1BD6DEC0351E}"/>
              </a:ext>
            </a:extLst>
          </p:cNvPr>
          <p:cNvSpPr/>
          <p:nvPr/>
        </p:nvSpPr>
        <p:spPr>
          <a:xfrm>
            <a:off x="420230" y="1186185"/>
            <a:ext cx="3709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Boligprisvekst</a:t>
            </a:r>
          </a:p>
          <a:p>
            <a:pPr algn="ctr"/>
            <a:r>
              <a:rPr lang="nb-NO" sz="12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Årsvekst i prosent</a:t>
            </a:r>
            <a:endParaRPr lang="nb-NO" sz="12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440646"/>
              </p:ext>
            </p:extLst>
          </p:nvPr>
        </p:nvGraphicFramePr>
        <p:xfrm>
          <a:off x="4642013" y="1660089"/>
          <a:ext cx="4072596" cy="408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25BB90C8-161F-45B9-965A-4F4F32C73F5A}"/>
              </a:ext>
            </a:extLst>
          </p:cNvPr>
          <p:cNvSpPr/>
          <p:nvPr/>
        </p:nvSpPr>
        <p:spPr>
          <a:xfrm>
            <a:off x="5666088" y="1186185"/>
            <a:ext cx="21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BNP Fastlands-Norge</a:t>
            </a:r>
          </a:p>
          <a:p>
            <a:pPr algn="ctr"/>
            <a:r>
              <a:rPr lang="nb-NO" sz="1200" dirty="0">
                <a:solidFill>
                  <a:srgbClr val="262626"/>
                </a:solidFill>
                <a:latin typeface="Arial" panose="020B0604020202020204" pitchFamily="34" charset="0"/>
              </a:rPr>
              <a:t>Årsvekst i prosent</a:t>
            </a:r>
            <a:endParaRPr lang="nb-NO" sz="1200" dirty="0"/>
          </a:p>
        </p:txBody>
      </p:sp>
      <p:graphicFrame>
        <p:nvGraphicFramePr>
          <p:cNvPr id="15" name="Chart 8">
            <a:extLst>
              <a:ext uri="{FF2B5EF4-FFF2-40B4-BE49-F238E27FC236}">
                <a16:creationId xmlns:a16="http://schemas.microsoft.com/office/drawing/2014/main" id="{D1970DA2-737D-4232-B2B7-455D78FAA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308551"/>
              </p:ext>
            </p:extLst>
          </p:nvPr>
        </p:nvGraphicFramePr>
        <p:xfrm>
          <a:off x="403388" y="1828897"/>
          <a:ext cx="3942275" cy="375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694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71" y="247325"/>
            <a:ext cx="8486258" cy="740766"/>
          </a:xfrm>
        </p:spPr>
        <p:txBody>
          <a:bodyPr>
            <a:noAutofit/>
          </a:bodyPr>
          <a:lstStyle/>
          <a:p>
            <a:r>
              <a:rPr lang="nb-NO" sz="4000" dirty="0"/>
              <a:t>Svak internasjonal etterspørsel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24.03.2019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3</a:t>
            </a:fld>
            <a:endParaRPr lang="nb-NO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E5C15F-65B7-447E-969D-94CCD5660330}"/>
              </a:ext>
            </a:extLst>
          </p:cNvPr>
          <p:cNvSpPr txBox="1"/>
          <p:nvPr/>
        </p:nvSpPr>
        <p:spPr>
          <a:xfrm>
            <a:off x="5197155" y="1669773"/>
            <a:ext cx="38512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Moderat vekst hos Norges handelspartnere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Høy gjeld i husholdninger og offentlig sektor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Proteksjonisme</a:t>
            </a:r>
          </a:p>
          <a:p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Sterkere krone demper etterspørselen mot Norge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Vinner ikke tilbake markedsandeler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80A575E-23D1-4C35-A3A2-EE4139662C47}"/>
              </a:ext>
            </a:extLst>
          </p:cNvPr>
          <p:cNvSpPr txBox="1"/>
          <p:nvPr/>
        </p:nvSpPr>
        <p:spPr>
          <a:xfrm>
            <a:off x="2377147" y="5406887"/>
            <a:ext cx="564836" cy="583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5E7D39-4A95-4E13-BDF4-4C70C0D29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59355"/>
              </p:ext>
            </p:extLst>
          </p:nvPr>
        </p:nvGraphicFramePr>
        <p:xfrm>
          <a:off x="226040" y="1047174"/>
          <a:ext cx="4926871" cy="479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504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0" y="203671"/>
            <a:ext cx="8787539" cy="740766"/>
          </a:xfrm>
        </p:spPr>
        <p:txBody>
          <a:bodyPr>
            <a:noAutofit/>
          </a:bodyPr>
          <a:lstStyle/>
          <a:p>
            <a:r>
              <a:rPr lang="nb-NO" sz="4000" dirty="0"/>
              <a:t>Husholdningenes konsum med laber vekst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4</a:t>
            </a:fld>
            <a:endParaRPr lang="nb-NO" noProof="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199250F-84F5-40A6-9AAF-6F2B96314386}"/>
              </a:ext>
            </a:extLst>
          </p:cNvPr>
          <p:cNvSpPr txBox="1"/>
          <p:nvPr/>
        </p:nvSpPr>
        <p:spPr>
          <a:xfrm>
            <a:off x="5095367" y="1540387"/>
            <a:ext cx="3870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Konsumvekst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Økt reallønnsvekst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Økt sysselsetting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 dempes av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Økende renter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Svakere boligmarked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9B8DB-178F-43F8-AD84-9730BF1B1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542518"/>
              </p:ext>
            </p:extLst>
          </p:nvPr>
        </p:nvGraphicFramePr>
        <p:xfrm>
          <a:off x="438903" y="1483092"/>
          <a:ext cx="4577603" cy="389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6C020319-1892-4048-8246-0C160A829367}"/>
              </a:ext>
            </a:extLst>
          </p:cNvPr>
          <p:cNvSpPr txBox="1"/>
          <p:nvPr/>
        </p:nvSpPr>
        <p:spPr>
          <a:xfrm>
            <a:off x="994653" y="1075085"/>
            <a:ext cx="258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Husholdningenes konsum </a:t>
            </a:r>
            <a:r>
              <a:rPr lang="nb-NO" sz="1200" dirty="0"/>
              <a:t>Vekst i prosent</a:t>
            </a:r>
          </a:p>
        </p:txBody>
      </p:sp>
    </p:spTree>
    <p:extLst>
      <p:ext uri="{BB962C8B-B14F-4D97-AF65-F5344CB8AC3E}">
        <p14:creationId xmlns:p14="http://schemas.microsoft.com/office/powerpoint/2010/main" val="238563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365127"/>
            <a:ext cx="8697670" cy="740766"/>
          </a:xfrm>
        </p:spPr>
        <p:txBody>
          <a:bodyPr>
            <a:noAutofit/>
          </a:bodyPr>
          <a:lstStyle/>
          <a:p>
            <a:r>
              <a:rPr lang="nb-NO" sz="3600" dirty="0"/>
              <a:t>Bolig og olje - fra motfase til synkron nedtur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5</a:t>
            </a:fld>
            <a:endParaRPr lang="nb-NO" noProof="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199250F-84F5-40A6-9AAF-6F2B96314386}"/>
              </a:ext>
            </a:extLst>
          </p:cNvPr>
          <p:cNvSpPr txBox="1"/>
          <p:nvPr/>
        </p:nvSpPr>
        <p:spPr>
          <a:xfrm>
            <a:off x="4719485" y="1905747"/>
            <a:ext cx="4424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Markert fall i boliginvesteringer fra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Motsvares av oppsving i oljeinvesteringer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 2020 flater oljeinvesteringene 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Beskjeden vekst også i næringsinvesteringene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CEED396-4379-4819-B4D8-7AA7D4BBD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875998"/>
              </p:ext>
            </p:extLst>
          </p:nvPr>
        </p:nvGraphicFramePr>
        <p:xfrm>
          <a:off x="260351" y="1436056"/>
          <a:ext cx="4332670" cy="425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71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Lave renter lenge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6</a:t>
            </a:fld>
            <a:endParaRPr lang="nb-NO" noProof="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E5C15F-65B7-447E-969D-94CCD5660330}"/>
              </a:ext>
            </a:extLst>
          </p:cNvPr>
          <p:cNvSpPr txBox="1"/>
          <p:nvPr/>
        </p:nvSpPr>
        <p:spPr>
          <a:xfrm>
            <a:off x="4797911" y="1643269"/>
            <a:ext cx="406779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Pengepolitikken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Styringsrenta øker med kun 0,5 prosentpoeng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NOK styrkes med 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Kredittpolitikken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Boliglånsforskriften videreført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Finanspolitikk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Nøytral framover</a:t>
            </a: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481545"/>
              </p:ext>
            </p:extLst>
          </p:nvPr>
        </p:nvGraphicFramePr>
        <p:xfrm>
          <a:off x="469900" y="1545589"/>
          <a:ext cx="4442834" cy="434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F455A56B-6245-40C3-B9C1-DB1D3106953C}"/>
              </a:ext>
            </a:extLst>
          </p:cNvPr>
          <p:cNvSpPr txBox="1"/>
          <p:nvPr/>
        </p:nvSpPr>
        <p:spPr>
          <a:xfrm>
            <a:off x="1742753" y="1176244"/>
            <a:ext cx="1782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Norske renter </a:t>
            </a:r>
            <a:r>
              <a:rPr lang="nb-NO" sz="1200" dirty="0"/>
              <a:t>Prosent</a:t>
            </a:r>
          </a:p>
        </p:txBody>
      </p:sp>
    </p:spTree>
    <p:extLst>
      <p:ext uri="{BB962C8B-B14F-4D97-AF65-F5344CB8AC3E}">
        <p14:creationId xmlns:p14="http://schemas.microsoft.com/office/powerpoint/2010/main" val="414868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BC721B-99CB-4700-A568-3CD3958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9" y="365127"/>
            <a:ext cx="8340613" cy="740766"/>
          </a:xfrm>
        </p:spPr>
        <p:txBody>
          <a:bodyPr>
            <a:normAutofit/>
          </a:bodyPr>
          <a:lstStyle/>
          <a:p>
            <a:r>
              <a:rPr lang="nb-NO" sz="4000" dirty="0"/>
              <a:t>Svak vekst gir liten nedgang i ledigheten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8F8A2B-B56B-4D0D-8BEC-A52DEBF1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62D16D-9579-4ABE-91D7-EF82726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7</a:t>
            </a:fld>
            <a:endParaRPr lang="nb-NO" noProof="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8476B8A-DF90-4867-B609-AFCEC3F0659A}"/>
              </a:ext>
            </a:extLst>
          </p:cNvPr>
          <p:cNvSpPr txBox="1"/>
          <p:nvPr/>
        </p:nvSpPr>
        <p:spPr>
          <a:xfrm>
            <a:off x="4270785" y="5327371"/>
            <a:ext cx="435607" cy="477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743629C-EA50-46B7-B557-5A2A94D1DBD3}"/>
              </a:ext>
            </a:extLst>
          </p:cNvPr>
          <p:cNvSpPr txBox="1"/>
          <p:nvPr/>
        </p:nvSpPr>
        <p:spPr>
          <a:xfrm>
            <a:off x="7865110" y="5398356"/>
            <a:ext cx="715618" cy="477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E4BD1C7-081C-4C24-96EA-FBF5E76C90A2}"/>
              </a:ext>
            </a:extLst>
          </p:cNvPr>
          <p:cNvSpPr txBox="1"/>
          <p:nvPr/>
        </p:nvSpPr>
        <p:spPr>
          <a:xfrm>
            <a:off x="6374296" y="5398356"/>
            <a:ext cx="437321" cy="406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12F8636-2707-4AB5-B572-88C6B79D7FAF}"/>
              </a:ext>
            </a:extLst>
          </p:cNvPr>
          <p:cNvSpPr txBox="1"/>
          <p:nvPr/>
        </p:nvSpPr>
        <p:spPr>
          <a:xfrm>
            <a:off x="5045336" y="2041303"/>
            <a:ext cx="40986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Ledigheten flater ut på relativt høyt nivå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Øker noe mot slutten</a:t>
            </a:r>
          </a:p>
          <a:p>
            <a:pPr lvl="1"/>
            <a:endParaRPr lang="nb-NO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Lønnsveksten tar seg opp, men faller mot slutten</a:t>
            </a:r>
          </a:p>
          <a:p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20D24B3-EC93-4151-B2CC-D2F81629BC29}"/>
              </a:ext>
            </a:extLst>
          </p:cNvPr>
          <p:cNvSpPr txBox="1"/>
          <p:nvPr/>
        </p:nvSpPr>
        <p:spPr>
          <a:xfrm>
            <a:off x="2602880" y="5327371"/>
            <a:ext cx="452291" cy="477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graphicFrame>
        <p:nvGraphicFramePr>
          <p:cNvPr id="17" name="Chart 10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979995"/>
              </p:ext>
            </p:extLst>
          </p:nvPr>
        </p:nvGraphicFramePr>
        <p:xfrm>
          <a:off x="469900" y="1227745"/>
          <a:ext cx="4575436" cy="440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52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E5D57-7838-4582-BBD1-B3DAE3A3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Stor nedgang i innvandringen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C3B-FDA7-4855-BB89-7A25C58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289B47-E824-438A-A6F2-BCCFE6470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8</a:t>
            </a:fld>
            <a:endParaRPr lang="nb-NO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86E61A-A53C-48C7-8ECD-18550009AE06}"/>
              </a:ext>
            </a:extLst>
          </p:cNvPr>
          <p:cNvSpPr txBox="1"/>
          <p:nvPr/>
        </p:nvSpPr>
        <p:spPr>
          <a:xfrm>
            <a:off x="6099036" y="5026429"/>
            <a:ext cx="530087" cy="254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916E6BA-FEE5-4AC4-8ABB-56627192A04C}"/>
              </a:ext>
            </a:extLst>
          </p:cNvPr>
          <p:cNvSpPr txBox="1"/>
          <p:nvPr/>
        </p:nvSpPr>
        <p:spPr>
          <a:xfrm>
            <a:off x="5567738" y="4729334"/>
            <a:ext cx="1062595" cy="551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400" dirty="0" err="1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C08B2EB-70A2-4CB6-91A7-CC813FC04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091363"/>
              </p:ext>
            </p:extLst>
          </p:nvPr>
        </p:nvGraphicFramePr>
        <p:xfrm>
          <a:off x="806248" y="1199537"/>
          <a:ext cx="7164377" cy="490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838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EEEAD-1F3A-4A23-9F46-4AB17750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14" y="305197"/>
            <a:ext cx="8229600" cy="740766"/>
          </a:xfrm>
        </p:spPr>
        <p:txBody>
          <a:bodyPr>
            <a:normAutofit/>
          </a:bodyPr>
          <a:lstStyle/>
          <a:p>
            <a:r>
              <a:rPr lang="nb-NO" sz="4000" dirty="0"/>
              <a:t>Det bygges nok boliger i Norge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78EB2E-F458-40B5-AFB9-32ED4B56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22.03.2019</a:t>
            </a:fld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C550C9-2236-4336-8A92-CCFC9C565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9</a:t>
            </a:fld>
            <a:endParaRPr lang="nb-NO" noProof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742524C-359D-468F-8B70-C0B1E0E2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51" y="5907180"/>
            <a:ext cx="738379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ja-JP" sz="800" b="0" i="0" u="none" strike="noStrike" cap="none" normalizeH="0" baseline="0" dirty="0">
                <a:ln>
                  <a:noFill/>
                </a:ln>
                <a:solidFill>
                  <a:srgbClr val="20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Kilde:</a:t>
            </a:r>
            <a:r>
              <a:rPr kumimoji="0" lang="nb-NO" altLang="ja-JP" sz="1100" b="0" i="0" u="none" strike="noStrike" cap="none" normalizeH="0" baseline="0" dirty="0">
                <a:ln>
                  <a:noFill/>
                </a:ln>
                <a:solidFill>
                  <a:srgbClr val="20376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b-NO" altLang="ja-JP" sz="800" b="0" i="0" u="none" strike="noStrike" cap="none" normalizeH="0" baseline="0" dirty="0">
                <a:ln>
                  <a:noFill/>
                </a:ln>
                <a:solidFill>
                  <a:srgbClr val="2037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SSB og Samfunnsøkonomisk analyse</a:t>
            </a:r>
            <a:endParaRPr kumimoji="0" lang="nb-NO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437DB3F-2F7C-4DAF-AD2E-EDDD52821208}"/>
              </a:ext>
            </a:extLst>
          </p:cNvPr>
          <p:cNvSpPr txBox="1"/>
          <p:nvPr/>
        </p:nvSpPr>
        <p:spPr>
          <a:xfrm>
            <a:off x="6843132" y="1126455"/>
            <a:ext cx="1909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Befolkningsvekst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A71B700-DE25-4432-9F94-6440DF5795AF}"/>
              </a:ext>
            </a:extLst>
          </p:cNvPr>
          <p:cNvSpPr txBox="1"/>
          <p:nvPr/>
        </p:nvSpPr>
        <p:spPr>
          <a:xfrm>
            <a:off x="905446" y="1118268"/>
            <a:ext cx="1534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Boligbygging</a:t>
            </a:r>
          </a:p>
        </p:txBody>
      </p:sp>
      <p:graphicFrame>
        <p:nvGraphicFramePr>
          <p:cNvPr id="12" name="Chart 44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501086"/>
              </p:ext>
            </p:extLst>
          </p:nvPr>
        </p:nvGraphicFramePr>
        <p:xfrm>
          <a:off x="1119187" y="1592939"/>
          <a:ext cx="7053015" cy="434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122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amfunnsøkonomisk analyse">
      <a:dk1>
        <a:sysClr val="windowText" lastClr="000000"/>
      </a:dk1>
      <a:lt1>
        <a:sysClr val="window" lastClr="FFFFFF"/>
      </a:lt1>
      <a:dk2>
        <a:srgbClr val="203763"/>
      </a:dk2>
      <a:lt2>
        <a:srgbClr val="E4E3AE"/>
      </a:lt2>
      <a:accent1>
        <a:srgbClr val="B6B43C"/>
      </a:accent1>
      <a:accent2>
        <a:srgbClr val="5B5A1D"/>
      </a:accent2>
      <a:accent3>
        <a:srgbClr val="7F7F7F"/>
      </a:accent3>
      <a:accent4>
        <a:srgbClr val="000000"/>
      </a:accent4>
      <a:accent5>
        <a:srgbClr val="CC6600"/>
      </a:accent5>
      <a:accent6>
        <a:srgbClr val="CC0000"/>
      </a:accent6>
      <a:hlink>
        <a:srgbClr val="B4C6E7"/>
      </a:hlink>
      <a:folHlink>
        <a:srgbClr val="4571C3"/>
      </a:folHlink>
    </a:clrScheme>
    <a:fontScheme name="DAMVAD_FONT_v.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smal 2017" id="{58FEF144-21E5-4825-8BBB-06B7EA215D98}" vid="{91269B57-A11A-4A57-87C6-51BF684F5B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2017</Template>
  <TotalTime>30749</TotalTime>
  <Words>506</Words>
  <Application>Microsoft Office PowerPoint</Application>
  <PresentationFormat>Skjermfremvisning (4:3)</PresentationFormat>
  <Paragraphs>178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Norsk økonomi og boligmarkedet til 2022 Konjunktur- og boligrapport med prognoser</vt:lpstr>
      <vt:lpstr>Et mer balansert boligmarked</vt:lpstr>
      <vt:lpstr>Svak internasjonal etterspørsel</vt:lpstr>
      <vt:lpstr>Husholdningenes konsum med laber vekst</vt:lpstr>
      <vt:lpstr>Bolig og olje - fra motfase til synkron nedtur</vt:lpstr>
      <vt:lpstr>Lave renter lenge</vt:lpstr>
      <vt:lpstr>Svak vekst gir liten nedgang i ledigheten</vt:lpstr>
      <vt:lpstr>Stor nedgang i innvandringen</vt:lpstr>
      <vt:lpstr>Det bygges nok boliger i Norge</vt:lpstr>
      <vt:lpstr>Store regionale forskjeller i bygging og demografi</vt:lpstr>
      <vt:lpstr>Høy bygging nær Oslo</vt:lpstr>
      <vt:lpstr>Alle mann til Akershus</vt:lpstr>
      <vt:lpstr>Betydelig geografisk variasjon i prisutviklingen</vt:lpstr>
      <vt:lpstr>Store forskjeller mellom byene består</vt:lpstr>
      <vt:lpstr>Forsiktig boligprisoppgang framover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Andreas Benedictow</dc:creator>
  <cp:lastModifiedBy>Andreas Benedictow</cp:lastModifiedBy>
  <cp:revision>407</cp:revision>
  <cp:lastPrinted>2018-11-05T22:27:29Z</cp:lastPrinted>
  <dcterms:created xsi:type="dcterms:W3CDTF">2017-09-12T17:53:15Z</dcterms:created>
  <dcterms:modified xsi:type="dcterms:W3CDTF">2019-03-24T14:00:05Z</dcterms:modified>
</cp:coreProperties>
</file>