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5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63" r:id="rId2"/>
    <p:sldId id="294" r:id="rId3"/>
    <p:sldId id="350" r:id="rId4"/>
    <p:sldId id="327" r:id="rId5"/>
    <p:sldId id="296" r:id="rId6"/>
    <p:sldId id="320" r:id="rId7"/>
    <p:sldId id="318" r:id="rId8"/>
    <p:sldId id="333" r:id="rId9"/>
    <p:sldId id="359" r:id="rId10"/>
    <p:sldId id="267" r:id="rId11"/>
    <p:sldId id="357" r:id="rId12"/>
    <p:sldId id="331" r:id="rId13"/>
    <p:sldId id="342" r:id="rId14"/>
    <p:sldId id="362" r:id="rId15"/>
    <p:sldId id="346" r:id="rId16"/>
    <p:sldId id="353" r:id="rId1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 Cappelen Bjøru" initials="ECB" lastIdx="1" clrIdx="0">
    <p:extLst>
      <p:ext uri="{19B8F6BF-5375-455C-9EA6-DF929625EA0E}">
        <p15:presenceInfo xmlns:p15="http://schemas.microsoft.com/office/powerpoint/2012/main" userId="Emil Cappelen Bjør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85343" autoAdjust="0"/>
  </p:normalViewPr>
  <p:slideViewPr>
    <p:cSldViewPr snapToGrid="0">
      <p:cViewPr varScale="1">
        <p:scale>
          <a:sx n="61" d="100"/>
          <a:sy n="61" d="100"/>
        </p:scale>
        <p:origin x="148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8-2\Norsk%20&#248;konomi\NAM%20prognoser%20oktober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8-2\Boligmarkedet\Kopi%20av%20Modell%202018_nyn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8-2\Boligmarkedet\Modell%202018_november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8-2\Boligmarkedet\Kopi%20av%20Modell%202018_nyn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8-2\Boligmarkedet\Modell%202018_ny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8-2\Boligmarkedet\Modell%202018_ny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w\Dropbox\Jobb\SA\Norsk%20&#248;konomi\2018_2\Data\NAM%20prognoser%20oktober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w\Dropbox\Jobb\SA\Norsk%20&#248;konomi\2018_2\Data\Bruktboligpris_S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w\Dropbox\Jobb\SA\Norsk%20&#248;konomi\2018_2\Data\NAM%20prognoser%20oktober2018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w\Dropbox\Jobb\SA\Norsk%20&#248;konomi\2018_2\Data\NAM%20prognoser%20oktober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w\Dropbox\Jobb\SA\Norsk%20&#248;konomi\2018_2\Data\NAM%20prognoser%20oktober20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w\Dropbox\Jobb\SA\Norsk%20&#248;konomi\2018_2\Data\NAM%20prognoser%20oktober2018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8-2\Norsk%20&#248;konomi\NAM%20prognoser%20oktober201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7-2\Boligmarkedet\Befolkningstall%202017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303806715696"/>
          <c:y val="7.7628793225123505E-2"/>
          <c:w val="0.8443610976174607"/>
          <c:h val="0.85780983518843879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'[NAM prognoser oktober2018.xlsx]Tall'!$B$321:$R$321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'[NAM prognoser oktober2018.xlsx]Tall'!$B$322:$R$322</c:f>
              <c:numCache>
                <c:formatCode>0.0</c:formatCode>
                <c:ptCount val="17"/>
                <c:pt idx="0">
                  <c:v>4.7133668943904414</c:v>
                </c:pt>
                <c:pt idx="1">
                  <c:v>5</c:v>
                </c:pt>
                <c:pt idx="2">
                  <c:v>5.7456726220185406</c:v>
                </c:pt>
                <c:pt idx="3">
                  <c:v>1.8715858848694427</c:v>
                </c:pt>
                <c:pt idx="4">
                  <c:v>-1.6954729157635577</c:v>
                </c:pt>
                <c:pt idx="5">
                  <c:v>1.91813370555235</c:v>
                </c:pt>
                <c:pt idx="6">
                  <c:v>1.8971624963513138</c:v>
                </c:pt>
                <c:pt idx="7">
                  <c:v>3.7359874813248553</c:v>
                </c:pt>
                <c:pt idx="8">
                  <c:v>2.3197613483892461</c:v>
                </c:pt>
                <c:pt idx="9">
                  <c:v>2.2521853489187302</c:v>
                </c:pt>
                <c:pt idx="10">
                  <c:v>1.4249968745102284</c:v>
                </c:pt>
                <c:pt idx="11">
                  <c:v>1.0582568059405808</c:v>
                </c:pt>
                <c:pt idx="12">
                  <c:v>2.0432475347045322</c:v>
                </c:pt>
                <c:pt idx="13">
                  <c:v>2.4409664330373979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BB-4BFC-8027-882B09A318E0}"/>
            </c:ext>
          </c:extLst>
        </c:ser>
        <c:ser>
          <c:idx val="1"/>
          <c:order val="1"/>
          <c:spPr>
            <a:ln w="381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'[NAM prognoser oktober2018.xlsx]Tall'!$B$321:$R$321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'[NAM prognoser oktober2018.xlsx]Tall'!$B$323:$R$323</c:f>
              <c:numCache>
                <c:formatCode>General</c:formatCode>
                <c:ptCount val="17"/>
                <c:pt idx="13" formatCode="0.0">
                  <c:v>2.4409664330373979</c:v>
                </c:pt>
                <c:pt idx="14" formatCode="0.0">
                  <c:v>2.2724311753460573</c:v>
                </c:pt>
                <c:pt idx="15" formatCode="0.0">
                  <c:v>2.2663485709439923</c:v>
                </c:pt>
                <c:pt idx="16" formatCode="0.0">
                  <c:v>2.202279551762945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BB-4BFC-8027-882B09A31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80838624"/>
        <c:axId val="-1980841888"/>
      </c:lineChart>
      <c:dateAx>
        <c:axId val="-198083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0841888"/>
        <c:crosses val="autoZero"/>
        <c:auto val="0"/>
        <c:lblOffset val="100"/>
        <c:baseTimeUnit val="days"/>
      </c:dateAx>
      <c:valAx>
        <c:axId val="-1980841888"/>
        <c:scaling>
          <c:orientation val="minMax"/>
          <c:max val="6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083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Norge!$Y$5</c:f>
              <c:strCache>
                <c:ptCount val="1"/>
                <c:pt idx="0">
                  <c:v>Fullførte boliger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Norge!$V$6:$V$23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Norge!$Y$6:$Y$23</c:f>
              <c:numCache>
                <c:formatCode>_ * #,##0_ ;_ * \-#,##0_ ;_ * "-"??_ ;_ @_ </c:formatCode>
                <c:ptCount val="18"/>
                <c:pt idx="0">
                  <c:v>23609</c:v>
                </c:pt>
                <c:pt idx="1">
                  <c:v>29544</c:v>
                </c:pt>
                <c:pt idx="2">
                  <c:v>28554</c:v>
                </c:pt>
                <c:pt idx="3">
                  <c:v>30911</c:v>
                </c:pt>
                <c:pt idx="4">
                  <c:v>28640</c:v>
                </c:pt>
                <c:pt idx="5">
                  <c:v>21655</c:v>
                </c:pt>
                <c:pt idx="6">
                  <c:v>17818</c:v>
                </c:pt>
                <c:pt idx="7">
                  <c:v>20020</c:v>
                </c:pt>
                <c:pt idx="8">
                  <c:v>26239</c:v>
                </c:pt>
                <c:pt idx="9">
                  <c:v>28470</c:v>
                </c:pt>
                <c:pt idx="10">
                  <c:v>28094</c:v>
                </c:pt>
                <c:pt idx="11">
                  <c:v>28060</c:v>
                </c:pt>
                <c:pt idx="12">
                  <c:v>29394</c:v>
                </c:pt>
                <c:pt idx="13">
                  <c:v>31557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A-4226-94A2-0F53761DA6C2}"/>
            </c:ext>
          </c:extLst>
        </c:ser>
        <c:ser>
          <c:idx val="3"/>
          <c:order val="3"/>
          <c:tx>
            <c:strRef>
              <c:f>Norge!$Z$5</c:f>
              <c:strCache>
                <c:ptCount val="1"/>
                <c:pt idx="0">
                  <c:v>Fullførte boliger </c:v>
                </c:pt>
              </c:strCache>
            </c:strRef>
          </c:tx>
          <c:spPr>
            <a:pattFill prst="pct5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Norge!$V$6:$V$23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Norge!$Z$6:$Z$23</c:f>
              <c:numCache>
                <c:formatCode>General</c:formatCode>
                <c:ptCount val="18"/>
                <c:pt idx="14" formatCode="_ * #,##0_ ;_ * \-#,##0_ ;_ * &quot;-&quot;??_ ;_ @_ ">
                  <c:v>34000</c:v>
                </c:pt>
                <c:pt idx="15" formatCode="_ * #,##0_ ;_ * \-#,##0_ ;_ * &quot;-&quot;??_ ;_ @_ ">
                  <c:v>36000</c:v>
                </c:pt>
                <c:pt idx="16" formatCode="_ * #,##0_ ;_ * \-#,##0_ ;_ * &quot;-&quot;??_ ;_ @_ ">
                  <c:v>32000</c:v>
                </c:pt>
                <c:pt idx="17" formatCode="_ * #,##0_ ;_ * \-#,##0_ ;_ * &quot;-&quot;??_ ;_ @_ ">
                  <c:v>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A-4226-94A2-0F53761DA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5875528"/>
        <c:axId val="615863376"/>
      </c:barChart>
      <c:lineChart>
        <c:grouping val="standard"/>
        <c:varyColors val="0"/>
        <c:ser>
          <c:idx val="0"/>
          <c:order val="0"/>
          <c:tx>
            <c:strRef>
              <c:f>Norge!$W$5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317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Norge!$V$6:$V$23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Norge!$W$6:$W$23</c:f>
              <c:numCache>
                <c:formatCode>_ * #,##0_ ;_ * \-#,##0_ ;_ * "-"??_ ;_ @_ </c:formatCode>
                <c:ptCount val="18"/>
                <c:pt idx="0">
                  <c:v>28906</c:v>
                </c:pt>
                <c:pt idx="1">
                  <c:v>33856</c:v>
                </c:pt>
                <c:pt idx="2">
                  <c:v>40915</c:v>
                </c:pt>
                <c:pt idx="3">
                  <c:v>56037</c:v>
                </c:pt>
                <c:pt idx="4">
                  <c:v>62081</c:v>
                </c:pt>
                <c:pt idx="5">
                  <c:v>58947</c:v>
                </c:pt>
                <c:pt idx="6">
                  <c:v>62106</c:v>
                </c:pt>
                <c:pt idx="7">
                  <c:v>65565</c:v>
                </c:pt>
                <c:pt idx="8">
                  <c:v>65405</c:v>
                </c:pt>
                <c:pt idx="9">
                  <c:v>57781</c:v>
                </c:pt>
                <c:pt idx="10">
                  <c:v>56746</c:v>
                </c:pt>
                <c:pt idx="11">
                  <c:v>48183</c:v>
                </c:pt>
                <c:pt idx="12">
                  <c:v>44332</c:v>
                </c:pt>
                <c:pt idx="13">
                  <c:v>37300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2A-4226-94A2-0F53761DA6C2}"/>
            </c:ext>
          </c:extLst>
        </c:ser>
        <c:ser>
          <c:idx val="1"/>
          <c:order val="1"/>
          <c:tx>
            <c:strRef>
              <c:f>Norge!$X$5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31750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Norge!$V$6:$V$23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Norge!$X$6:$X$23</c:f>
              <c:numCache>
                <c:formatCode>General</c:formatCode>
                <c:ptCount val="18"/>
                <c:pt idx="13" formatCode="_ * #,##0_ ;_ * \-#,##0_ ;_ * &quot;-&quot;??_ ;_ @_ ">
                  <c:v>37300</c:v>
                </c:pt>
                <c:pt idx="14" formatCode="_ * #,##0_ ;_ * \-#,##0_ ;_ * &quot;-&quot;??_ ;_ @_ ">
                  <c:v>36198</c:v>
                </c:pt>
                <c:pt idx="15" formatCode="_ * #,##0_ ;_ * \-#,##0_ ;_ * &quot;-&quot;??_ ;_ @_ ">
                  <c:v>35834</c:v>
                </c:pt>
                <c:pt idx="16" formatCode="_ * #,##0_ ;_ * \-#,##0_ ;_ * &quot;-&quot;??_ ;_ @_ ">
                  <c:v>35788</c:v>
                </c:pt>
                <c:pt idx="17" formatCode="_ * #,##0_ ;_ * \-#,##0_ ;_ * &quot;-&quot;??_ ;_ @_ ">
                  <c:v>36252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2A-4226-94A2-0F53761DA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864160"/>
        <c:axId val="615870040"/>
      </c:lineChart>
      <c:catAx>
        <c:axId val="61587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63376"/>
        <c:crosses val="autoZero"/>
        <c:auto val="1"/>
        <c:lblAlgn val="ctr"/>
        <c:lblOffset val="100"/>
        <c:noMultiLvlLbl val="0"/>
      </c:catAx>
      <c:valAx>
        <c:axId val="615863376"/>
        <c:scaling>
          <c:orientation val="minMax"/>
          <c:max val="4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75528"/>
        <c:crosses val="autoZero"/>
        <c:crossBetween val="between"/>
      </c:valAx>
      <c:valAx>
        <c:axId val="615870040"/>
        <c:scaling>
          <c:orientation val="minMax"/>
          <c:max val="90000"/>
        </c:scaling>
        <c:delete val="0"/>
        <c:axPos val="r"/>
        <c:numFmt formatCode="_ * #,##0_ ;_ * \-#,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64160"/>
        <c:crosses val="max"/>
        <c:crossBetween val="between"/>
      </c:valAx>
      <c:catAx>
        <c:axId val="615864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5870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'R3 Oslo'!$AG$2</c:f>
              <c:strCache>
                <c:ptCount val="1"/>
                <c:pt idx="0">
                  <c:v>Fullførte boliger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'R3 Oslo'!$AD$4:$AD$21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'R3 Oslo'!$AG$4:$AG$21</c:f>
              <c:numCache>
                <c:formatCode>0</c:formatCode>
                <c:ptCount val="18"/>
                <c:pt idx="0">
                  <c:v>3476</c:v>
                </c:pt>
                <c:pt idx="1">
                  <c:v>4049</c:v>
                </c:pt>
                <c:pt idx="2">
                  <c:v>3960</c:v>
                </c:pt>
                <c:pt idx="3">
                  <c:v>3763</c:v>
                </c:pt>
                <c:pt idx="4">
                  <c:v>2557</c:v>
                </c:pt>
                <c:pt idx="5">
                  <c:v>3447</c:v>
                </c:pt>
                <c:pt idx="6">
                  <c:v>2151</c:v>
                </c:pt>
                <c:pt idx="7">
                  <c:v>1362</c:v>
                </c:pt>
                <c:pt idx="8">
                  <c:v>3962</c:v>
                </c:pt>
                <c:pt idx="9">
                  <c:v>3329</c:v>
                </c:pt>
                <c:pt idx="10">
                  <c:v>3351</c:v>
                </c:pt>
                <c:pt idx="11">
                  <c:v>2059</c:v>
                </c:pt>
                <c:pt idx="12">
                  <c:v>2398</c:v>
                </c:pt>
                <c:pt idx="13">
                  <c:v>2686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E-4C58-9CBB-48B80A8B7782}"/>
            </c:ext>
          </c:extLst>
        </c:ser>
        <c:ser>
          <c:idx val="3"/>
          <c:order val="3"/>
          <c:tx>
            <c:strRef>
              <c:f>'R3 Oslo'!$AH$3</c:f>
              <c:strCache>
                <c:ptCount val="1"/>
                <c:pt idx="0">
                  <c:v>Fullførte boliger</c:v>
                </c:pt>
              </c:strCache>
            </c:strRef>
          </c:tx>
          <c:spPr>
            <a:pattFill prst="pct50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'R3 Oslo'!$AD$4:$AD$21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'R3 Oslo'!$AH$4:$AH$21</c:f>
              <c:numCache>
                <c:formatCode>General</c:formatCode>
                <c:ptCount val="18"/>
                <c:pt idx="14" formatCode="0">
                  <c:v>3999.9681803980075</c:v>
                </c:pt>
                <c:pt idx="15" formatCode="0">
                  <c:v>5000.1883146282516</c:v>
                </c:pt>
                <c:pt idx="16" formatCode="0">
                  <c:v>2899.6733375404174</c:v>
                </c:pt>
                <c:pt idx="17" formatCode="0">
                  <c:v>2499.757248861893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E-4C58-9CBB-48B80A8B7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834680"/>
        <c:axId val="595839776"/>
      </c:barChart>
      <c:lineChart>
        <c:grouping val="standard"/>
        <c:varyColors val="0"/>
        <c:ser>
          <c:idx val="0"/>
          <c:order val="0"/>
          <c:tx>
            <c:strRef>
              <c:f>'R3 Oslo'!$AE$2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31750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'R3 Oslo'!$AD$4:$AD$21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'R3 Oslo'!$AE$4:$AE$21</c:f>
              <c:numCache>
                <c:formatCode>0</c:formatCode>
                <c:ptCount val="18"/>
                <c:pt idx="0">
                  <c:v>7960</c:v>
                </c:pt>
                <c:pt idx="1">
                  <c:v>8565</c:v>
                </c:pt>
                <c:pt idx="2">
                  <c:v>10206</c:v>
                </c:pt>
                <c:pt idx="3">
                  <c:v>11867</c:v>
                </c:pt>
                <c:pt idx="4">
                  <c:v>14991</c:v>
                </c:pt>
                <c:pt idx="5">
                  <c:v>11385</c:v>
                </c:pt>
                <c:pt idx="6">
                  <c:v>12370</c:v>
                </c:pt>
                <c:pt idx="7">
                  <c:v>14055</c:v>
                </c:pt>
                <c:pt idx="8">
                  <c:v>10681</c:v>
                </c:pt>
                <c:pt idx="9">
                  <c:v>10497</c:v>
                </c:pt>
                <c:pt idx="10">
                  <c:v>13213</c:v>
                </c:pt>
                <c:pt idx="11">
                  <c:v>10714</c:v>
                </c:pt>
                <c:pt idx="12">
                  <c:v>8369</c:v>
                </c:pt>
                <c:pt idx="13">
                  <c:v>6710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FE-4C58-9CBB-48B80A8B7782}"/>
            </c:ext>
          </c:extLst>
        </c:ser>
        <c:ser>
          <c:idx val="1"/>
          <c:order val="1"/>
          <c:tx>
            <c:strRef>
              <c:f>'R3 Oslo'!$AF$3</c:f>
              <c:strCache>
                <c:ptCount val="1"/>
                <c:pt idx="0">
                  <c:v>Nye innbyggere (år)</c:v>
                </c:pt>
              </c:strCache>
            </c:strRef>
          </c:tx>
          <c:spPr>
            <a:ln w="31750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'R3 Oslo'!$AD$4:$AD$21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'R3 Oslo'!$AF$4:$AF$21</c:f>
              <c:numCache>
                <c:formatCode>General</c:formatCode>
                <c:ptCount val="18"/>
                <c:pt idx="13" formatCode="0">
                  <c:v>6710</c:v>
                </c:pt>
                <c:pt idx="14" formatCode="0">
                  <c:v>7036.8012425745837</c:v>
                </c:pt>
                <c:pt idx="15" formatCode="0">
                  <c:v>7182.9100849197712</c:v>
                </c:pt>
                <c:pt idx="16" formatCode="0">
                  <c:v>7327.5751496342709</c:v>
                </c:pt>
                <c:pt idx="17" formatCode="0">
                  <c:v>7421.0584878744557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FE-4C58-9CBB-48B80A8B7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833896"/>
        <c:axId val="595837816"/>
      </c:lineChart>
      <c:catAx>
        <c:axId val="59583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5839776"/>
        <c:crosses val="autoZero"/>
        <c:auto val="1"/>
        <c:lblAlgn val="ctr"/>
        <c:lblOffset val="100"/>
        <c:tickLblSkip val="1"/>
        <c:noMultiLvlLbl val="0"/>
      </c:catAx>
      <c:valAx>
        <c:axId val="595839776"/>
        <c:scaling>
          <c:orientation val="minMax"/>
          <c:max val="8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5834680"/>
        <c:crosses val="autoZero"/>
        <c:crossBetween val="between"/>
      </c:valAx>
      <c:valAx>
        <c:axId val="595837816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5833896"/>
        <c:crosses val="max"/>
        <c:crossBetween val="between"/>
      </c:valAx>
      <c:catAx>
        <c:axId val="595833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5837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'R13 Sogn og Fjordane'!$AG$2</c:f>
              <c:strCache>
                <c:ptCount val="1"/>
                <c:pt idx="0">
                  <c:v>Fullførte boliger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'R13 Sogn og Fjordane'!$AD$4:$AD$21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'R13 Sogn og Fjordane'!$AG$4:$AG$21</c:f>
              <c:numCache>
                <c:formatCode>0</c:formatCode>
                <c:ptCount val="18"/>
                <c:pt idx="0">
                  <c:v>306</c:v>
                </c:pt>
                <c:pt idx="1">
                  <c:v>313</c:v>
                </c:pt>
                <c:pt idx="2">
                  <c:v>405</c:v>
                </c:pt>
                <c:pt idx="3">
                  <c:v>433</c:v>
                </c:pt>
                <c:pt idx="4">
                  <c:v>500</c:v>
                </c:pt>
                <c:pt idx="5">
                  <c:v>488</c:v>
                </c:pt>
                <c:pt idx="6">
                  <c:v>358</c:v>
                </c:pt>
                <c:pt idx="7">
                  <c:v>365</c:v>
                </c:pt>
                <c:pt idx="8">
                  <c:v>589</c:v>
                </c:pt>
                <c:pt idx="9">
                  <c:v>416</c:v>
                </c:pt>
                <c:pt idx="10">
                  <c:v>535</c:v>
                </c:pt>
                <c:pt idx="11">
                  <c:v>460</c:v>
                </c:pt>
                <c:pt idx="12">
                  <c:v>648</c:v>
                </c:pt>
                <c:pt idx="13">
                  <c:v>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3-4E1B-BD34-AAC5F390C0D7}"/>
            </c:ext>
          </c:extLst>
        </c:ser>
        <c:ser>
          <c:idx val="3"/>
          <c:order val="3"/>
          <c:tx>
            <c:strRef>
              <c:f>'R13 Sogn og Fjordane'!$AH$3</c:f>
              <c:strCache>
                <c:ptCount val="1"/>
                <c:pt idx="0">
                  <c:v>Fullførte boliger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'R13 Sogn og Fjordane'!$AD$4:$AD$21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'R13 Sogn og Fjordane'!$AH$4:$AH$21</c:f>
              <c:numCache>
                <c:formatCode>General</c:formatCode>
                <c:ptCount val="18"/>
                <c:pt idx="14" formatCode="0">
                  <c:v>580.3560894205682</c:v>
                </c:pt>
                <c:pt idx="15" formatCode="0">
                  <c:v>598.66431984970438</c:v>
                </c:pt>
                <c:pt idx="16" formatCode="0">
                  <c:v>563.17086172892482</c:v>
                </c:pt>
                <c:pt idx="17" formatCode="0">
                  <c:v>560.48770927149553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A3-4E1B-BD34-AAC5F390C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09033456"/>
        <c:axId val="609031888"/>
      </c:barChart>
      <c:lineChart>
        <c:grouping val="standard"/>
        <c:varyColors val="0"/>
        <c:ser>
          <c:idx val="0"/>
          <c:order val="0"/>
          <c:tx>
            <c:strRef>
              <c:f>'R13 Sogn og Fjordane'!$AE$2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31750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'R13 Sogn og Fjordane'!$AD$4:$AD$21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'R13 Sogn og Fjordane'!$AE$4:$AE$21</c:f>
              <c:numCache>
                <c:formatCode>0</c:formatCode>
                <c:ptCount val="18"/>
                <c:pt idx="0">
                  <c:v>-190</c:v>
                </c:pt>
                <c:pt idx="1">
                  <c:v>-382</c:v>
                </c:pt>
                <c:pt idx="2">
                  <c:v>-456</c:v>
                </c:pt>
                <c:pt idx="3">
                  <c:v>65</c:v>
                </c:pt>
                <c:pt idx="4">
                  <c:v>198</c:v>
                </c:pt>
                <c:pt idx="5">
                  <c:v>623</c:v>
                </c:pt>
                <c:pt idx="6">
                  <c:v>662</c:v>
                </c:pt>
                <c:pt idx="7">
                  <c:v>459</c:v>
                </c:pt>
                <c:pt idx="8">
                  <c:v>499</c:v>
                </c:pt>
                <c:pt idx="9">
                  <c:v>265</c:v>
                </c:pt>
                <c:pt idx="10">
                  <c:v>205</c:v>
                </c:pt>
                <c:pt idx="11">
                  <c:v>360</c:v>
                </c:pt>
                <c:pt idx="12">
                  <c:v>736</c:v>
                </c:pt>
                <c:pt idx="13">
                  <c:v>-36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A3-4E1B-BD34-AAC5F390C0D7}"/>
            </c:ext>
          </c:extLst>
        </c:ser>
        <c:ser>
          <c:idx val="1"/>
          <c:order val="1"/>
          <c:tx>
            <c:strRef>
              <c:f>'R13 Sogn og Fjordane'!$AF$3</c:f>
              <c:strCache>
                <c:ptCount val="1"/>
                <c:pt idx="0">
                  <c:v>Nye innbyggere (år)</c:v>
                </c:pt>
              </c:strCache>
            </c:strRef>
          </c:tx>
          <c:spPr>
            <a:ln w="38100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'R13 Sogn og Fjordane'!$AD$4:$AD$21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'R13 Sogn og Fjordane'!$AF$4:$AF$21</c:f>
              <c:numCache>
                <c:formatCode>General</c:formatCode>
                <c:ptCount val="18"/>
                <c:pt idx="13" formatCode="0">
                  <c:v>-36</c:v>
                </c:pt>
                <c:pt idx="14" formatCode="0">
                  <c:v>-55</c:v>
                </c:pt>
                <c:pt idx="15" formatCode="0">
                  <c:v>-40</c:v>
                </c:pt>
                <c:pt idx="16" formatCode="0">
                  <c:v>-5</c:v>
                </c:pt>
                <c:pt idx="17" formatCode="0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A3-4E1B-BD34-AAC5F390C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9033064"/>
        <c:axId val="609032672"/>
      </c:lineChart>
      <c:catAx>
        <c:axId val="60903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031888"/>
        <c:crosses val="autoZero"/>
        <c:auto val="1"/>
        <c:lblAlgn val="ctr"/>
        <c:lblOffset val="100"/>
        <c:tickLblSkip val="1"/>
        <c:noMultiLvlLbl val="0"/>
      </c:catAx>
      <c:valAx>
        <c:axId val="609031888"/>
        <c:scaling>
          <c:orientation val="minMax"/>
          <c:min val="-3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033456"/>
        <c:crosses val="autoZero"/>
        <c:crossBetween val="between"/>
      </c:valAx>
      <c:valAx>
        <c:axId val="609032672"/>
        <c:scaling>
          <c:orientation val="minMax"/>
          <c:max val="140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033064"/>
        <c:crosses val="max"/>
        <c:crossBetween val="between"/>
        <c:majorUnit val="400"/>
      </c:valAx>
      <c:catAx>
        <c:axId val="609033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9032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'R2 Akershus'!$AG$2</c:f>
              <c:strCache>
                <c:ptCount val="1"/>
                <c:pt idx="0">
                  <c:v>Fullførte boliger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'R2 Akershus'!$AD$4:$AD$21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'R2 Akershus'!$AG$4:$AG$21</c:f>
              <c:numCache>
                <c:formatCode>0</c:formatCode>
                <c:ptCount val="18"/>
                <c:pt idx="0">
                  <c:v>2514</c:v>
                </c:pt>
                <c:pt idx="1">
                  <c:v>2854</c:v>
                </c:pt>
                <c:pt idx="2">
                  <c:v>3455</c:v>
                </c:pt>
                <c:pt idx="3">
                  <c:v>4186</c:v>
                </c:pt>
                <c:pt idx="4">
                  <c:v>4314</c:v>
                </c:pt>
                <c:pt idx="5">
                  <c:v>2679</c:v>
                </c:pt>
                <c:pt idx="6">
                  <c:v>2677</c:v>
                </c:pt>
                <c:pt idx="7">
                  <c:v>2494</c:v>
                </c:pt>
                <c:pt idx="8">
                  <c:v>3347</c:v>
                </c:pt>
                <c:pt idx="9">
                  <c:v>4254</c:v>
                </c:pt>
                <c:pt idx="10">
                  <c:v>3403</c:v>
                </c:pt>
                <c:pt idx="11">
                  <c:v>4016</c:v>
                </c:pt>
                <c:pt idx="12">
                  <c:v>4193</c:v>
                </c:pt>
                <c:pt idx="13">
                  <c:v>5126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5A-45F7-8185-EC9F30C0CEB4}"/>
            </c:ext>
          </c:extLst>
        </c:ser>
        <c:ser>
          <c:idx val="3"/>
          <c:order val="3"/>
          <c:tx>
            <c:strRef>
              <c:f>'R2 Akershus'!$AH$3</c:f>
              <c:strCache>
                <c:ptCount val="1"/>
                <c:pt idx="0">
                  <c:v>Fullførte boliger</c:v>
                </c:pt>
              </c:strCache>
            </c:strRef>
          </c:tx>
          <c:spPr>
            <a:pattFill prst="pct50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'R2 Akershus'!$AD$4:$AD$21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'R2 Akershus'!$AH$4:$AH$21</c:f>
              <c:numCache>
                <c:formatCode>General</c:formatCode>
                <c:ptCount val="18"/>
                <c:pt idx="14" formatCode="0">
                  <c:v>5535.7928186763274</c:v>
                </c:pt>
                <c:pt idx="15" formatCode="0">
                  <c:v>4580.378286697729</c:v>
                </c:pt>
                <c:pt idx="16" formatCode="0">
                  <c:v>4465.9267155816642</c:v>
                </c:pt>
                <c:pt idx="17" formatCode="0">
                  <c:v>4405.2986360397217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5A-45F7-8185-EC9F30C0C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5817904"/>
        <c:axId val="615814376"/>
      </c:barChart>
      <c:lineChart>
        <c:grouping val="standard"/>
        <c:varyColors val="0"/>
        <c:ser>
          <c:idx val="0"/>
          <c:order val="0"/>
          <c:tx>
            <c:strRef>
              <c:f>'R2 Akershus'!$AE$2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31750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'R2 Akershus'!$AD$4:$AD$21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'R2 Akershus'!$AE$4:$AE$21</c:f>
              <c:numCache>
                <c:formatCode>0</c:formatCode>
                <c:ptCount val="18"/>
                <c:pt idx="0">
                  <c:v>5600</c:v>
                </c:pt>
                <c:pt idx="1">
                  <c:v>6907</c:v>
                </c:pt>
                <c:pt idx="2">
                  <c:v>8052</c:v>
                </c:pt>
                <c:pt idx="3">
                  <c:v>9390</c:v>
                </c:pt>
                <c:pt idx="4">
                  <c:v>9058</c:v>
                </c:pt>
                <c:pt idx="5">
                  <c:v>8874</c:v>
                </c:pt>
                <c:pt idx="6">
                  <c:v>9154</c:v>
                </c:pt>
                <c:pt idx="7">
                  <c:v>10601</c:v>
                </c:pt>
                <c:pt idx="8">
                  <c:v>10145</c:v>
                </c:pt>
                <c:pt idx="9">
                  <c:v>9358</c:v>
                </c:pt>
                <c:pt idx="10">
                  <c:v>9142</c:v>
                </c:pt>
                <c:pt idx="11">
                  <c:v>9634</c:v>
                </c:pt>
                <c:pt idx="12">
                  <c:v>9835</c:v>
                </c:pt>
                <c:pt idx="13">
                  <c:v>9658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5A-45F7-8185-EC9F30C0CEB4}"/>
            </c:ext>
          </c:extLst>
        </c:ser>
        <c:ser>
          <c:idx val="1"/>
          <c:order val="1"/>
          <c:tx>
            <c:strRef>
              <c:f>'R2 Akershus'!$AF$3</c:f>
              <c:strCache>
                <c:ptCount val="1"/>
                <c:pt idx="0">
                  <c:v>Nye innbyggere (år)</c:v>
                </c:pt>
              </c:strCache>
            </c:strRef>
          </c:tx>
          <c:spPr>
            <a:ln w="31750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'R2 Akershus'!$AD$4:$AD$21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'R2 Akershus'!$AF$4:$AF$21</c:f>
              <c:numCache>
                <c:formatCode>General</c:formatCode>
                <c:ptCount val="18"/>
                <c:pt idx="13" formatCode="0">
                  <c:v>9658</c:v>
                </c:pt>
                <c:pt idx="14" formatCode="0">
                  <c:v>8678</c:v>
                </c:pt>
                <c:pt idx="15" formatCode="0">
                  <c:v>8041</c:v>
                </c:pt>
                <c:pt idx="16" formatCode="0">
                  <c:v>7421</c:v>
                </c:pt>
                <c:pt idx="17" formatCode="0">
                  <c:v>6934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5A-45F7-8185-EC9F30C0C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821824"/>
        <c:axId val="615820256"/>
      </c:lineChart>
      <c:catAx>
        <c:axId val="61581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14376"/>
        <c:crosses val="autoZero"/>
        <c:auto val="1"/>
        <c:lblAlgn val="ctr"/>
        <c:lblOffset val="100"/>
        <c:tickLblSkip val="1"/>
        <c:noMultiLvlLbl val="0"/>
      </c:catAx>
      <c:valAx>
        <c:axId val="615814376"/>
        <c:scaling>
          <c:orientation val="minMax"/>
          <c:max val="6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17904"/>
        <c:crosses val="autoZero"/>
        <c:crossBetween val="between"/>
      </c:valAx>
      <c:valAx>
        <c:axId val="615820256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21824"/>
        <c:crosses val="max"/>
        <c:crossBetween val="between"/>
      </c:valAx>
      <c:catAx>
        <c:axId val="61582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58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'R1 Østfold'!$AG$2</c:f>
              <c:strCache>
                <c:ptCount val="1"/>
                <c:pt idx="0">
                  <c:v>Fullførte boliger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'R1 Østfold'!$AD$4:$AD$21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'R1 Østfold'!$AG$4:$AG$21</c:f>
              <c:numCache>
                <c:formatCode>0</c:formatCode>
                <c:ptCount val="18"/>
                <c:pt idx="0">
                  <c:v>1518</c:v>
                </c:pt>
                <c:pt idx="1">
                  <c:v>1517</c:v>
                </c:pt>
                <c:pt idx="2">
                  <c:v>1390</c:v>
                </c:pt>
                <c:pt idx="3">
                  <c:v>1464</c:v>
                </c:pt>
                <c:pt idx="4">
                  <c:v>1538</c:v>
                </c:pt>
                <c:pt idx="5">
                  <c:v>908</c:v>
                </c:pt>
                <c:pt idx="6">
                  <c:v>689</c:v>
                </c:pt>
                <c:pt idx="7">
                  <c:v>994</c:v>
                </c:pt>
                <c:pt idx="8">
                  <c:v>954</c:v>
                </c:pt>
                <c:pt idx="9">
                  <c:v>1041</c:v>
                </c:pt>
                <c:pt idx="10">
                  <c:v>1296</c:v>
                </c:pt>
                <c:pt idx="11">
                  <c:v>1358</c:v>
                </c:pt>
                <c:pt idx="12">
                  <c:v>1319</c:v>
                </c:pt>
                <c:pt idx="13">
                  <c:v>1722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2C-44EE-B454-3582463D9AF0}"/>
            </c:ext>
          </c:extLst>
        </c:ser>
        <c:ser>
          <c:idx val="3"/>
          <c:order val="3"/>
          <c:tx>
            <c:strRef>
              <c:f>'R1 Østfold'!$AH$3</c:f>
              <c:strCache>
                <c:ptCount val="1"/>
                <c:pt idx="0">
                  <c:v>Fullførte boliger</c:v>
                </c:pt>
              </c:strCache>
            </c:strRef>
          </c:tx>
          <c:spPr>
            <a:pattFill prst="pct5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'R1 Østfold'!$AD$4:$AD$21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'R1 Østfold'!$AH$4:$AH$21</c:f>
              <c:numCache>
                <c:formatCode>General</c:formatCode>
                <c:ptCount val="18"/>
                <c:pt idx="14" formatCode="0">
                  <c:v>2207.6097581981517</c:v>
                </c:pt>
                <c:pt idx="15" formatCode="0">
                  <c:v>2030.8811224136432</c:v>
                </c:pt>
                <c:pt idx="16" formatCode="0">
                  <c:v>1638.6926865500091</c:v>
                </c:pt>
                <c:pt idx="17" formatCode="0">
                  <c:v>1638.1136253227307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2C-44EE-B454-3582463D9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5822216"/>
        <c:axId val="615825352"/>
      </c:barChart>
      <c:lineChart>
        <c:grouping val="standard"/>
        <c:varyColors val="0"/>
        <c:ser>
          <c:idx val="0"/>
          <c:order val="0"/>
          <c:tx>
            <c:strRef>
              <c:f>'R1 Østfold'!$AE$2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31750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'R1 Østfold'!$AD$4:$AD$21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'R1 Østfold'!$AE$4:$AE$21</c:f>
              <c:numCache>
                <c:formatCode>0</c:formatCode>
                <c:ptCount val="18"/>
                <c:pt idx="0">
                  <c:v>1874</c:v>
                </c:pt>
                <c:pt idx="1">
                  <c:v>1847</c:v>
                </c:pt>
                <c:pt idx="2">
                  <c:v>2134</c:v>
                </c:pt>
                <c:pt idx="3">
                  <c:v>2935</c:v>
                </c:pt>
                <c:pt idx="4">
                  <c:v>3126</c:v>
                </c:pt>
                <c:pt idx="5">
                  <c:v>3078</c:v>
                </c:pt>
                <c:pt idx="6">
                  <c:v>3165</c:v>
                </c:pt>
                <c:pt idx="7">
                  <c:v>3525</c:v>
                </c:pt>
                <c:pt idx="8">
                  <c:v>3648</c:v>
                </c:pt>
                <c:pt idx="9">
                  <c:v>2962</c:v>
                </c:pt>
                <c:pt idx="10">
                  <c:v>2236</c:v>
                </c:pt>
                <c:pt idx="11">
                  <c:v>2669</c:v>
                </c:pt>
                <c:pt idx="12">
                  <c:v>3026</c:v>
                </c:pt>
                <c:pt idx="13">
                  <c:v>2527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2C-44EE-B454-3582463D9AF0}"/>
            </c:ext>
          </c:extLst>
        </c:ser>
        <c:ser>
          <c:idx val="1"/>
          <c:order val="1"/>
          <c:tx>
            <c:strRef>
              <c:f>'R1 Østfold'!$AF$3</c:f>
              <c:strCache>
                <c:ptCount val="1"/>
                <c:pt idx="0">
                  <c:v>Nye innbyggere (år)</c:v>
                </c:pt>
              </c:strCache>
            </c:strRef>
          </c:tx>
          <c:spPr>
            <a:ln w="31750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'R1 Østfold'!$AD$4:$AD$21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'R1 Østfold'!$AF$4:$AF$21</c:f>
              <c:numCache>
                <c:formatCode>General</c:formatCode>
                <c:ptCount val="18"/>
                <c:pt idx="13" formatCode="0">
                  <c:v>2527</c:v>
                </c:pt>
                <c:pt idx="14" formatCode="0">
                  <c:v>2563</c:v>
                </c:pt>
                <c:pt idx="15" formatCode="0">
                  <c:v>2503</c:v>
                </c:pt>
                <c:pt idx="16" formatCode="0">
                  <c:v>2531</c:v>
                </c:pt>
                <c:pt idx="17" formatCode="0">
                  <c:v>2564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2C-44EE-B454-3582463D9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815160"/>
        <c:axId val="615822608"/>
      </c:lineChart>
      <c:catAx>
        <c:axId val="61582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25352"/>
        <c:crosses val="autoZero"/>
        <c:auto val="1"/>
        <c:lblAlgn val="ctr"/>
        <c:lblOffset val="100"/>
        <c:tickLblSkip val="1"/>
        <c:noMultiLvlLbl val="0"/>
      </c:catAx>
      <c:valAx>
        <c:axId val="615825352"/>
        <c:scaling>
          <c:orientation val="minMax"/>
          <c:max val="2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22216"/>
        <c:crosses val="autoZero"/>
        <c:crossBetween val="between"/>
        <c:majorUnit val="250"/>
      </c:valAx>
      <c:valAx>
        <c:axId val="615822608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15160"/>
        <c:crosses val="max"/>
        <c:crossBetween val="between"/>
      </c:valAx>
      <c:catAx>
        <c:axId val="615815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5822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Tall!$A$440</c:f>
              <c:strCache>
                <c:ptCount val="1"/>
                <c:pt idx="0">
                  <c:v>Boligpris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Tall!$B$439:$R$439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Tall!$B$440:$R$440</c:f>
              <c:numCache>
                <c:formatCode>0.0</c:formatCode>
                <c:ptCount val="17"/>
                <c:pt idx="0">
                  <c:v>8.1999999999999993</c:v>
                </c:pt>
                <c:pt idx="1">
                  <c:v>13.7</c:v>
                </c:pt>
                <c:pt idx="2">
                  <c:v>12.6</c:v>
                </c:pt>
                <c:pt idx="3">
                  <c:v>-1.0620672717678663</c:v>
                </c:pt>
                <c:pt idx="4">
                  <c:v>2.1489697991295573</c:v>
                </c:pt>
                <c:pt idx="5">
                  <c:v>8.2520573373685853</c:v>
                </c:pt>
                <c:pt idx="6">
                  <c:v>8.0133623313377473</c:v>
                </c:pt>
                <c:pt idx="7">
                  <c:v>6.7762738233203947</c:v>
                </c:pt>
                <c:pt idx="8">
                  <c:v>4.0431168688151438</c:v>
                </c:pt>
                <c:pt idx="9">
                  <c:v>2.747683700031617</c:v>
                </c:pt>
                <c:pt idx="10">
                  <c:v>6.1092347197455048</c:v>
                </c:pt>
                <c:pt idx="11">
                  <c:v>7.0247097985534248</c:v>
                </c:pt>
                <c:pt idx="12">
                  <c:v>5.0585569877126701</c:v>
                </c:pt>
                <c:pt idx="13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64-49B5-89EA-1E2015E765A3}"/>
            </c:ext>
          </c:extLst>
        </c:ser>
        <c:ser>
          <c:idx val="1"/>
          <c:order val="1"/>
          <c:tx>
            <c:strRef>
              <c:f>Tall!$A$441</c:f>
              <c:strCache>
                <c:ptCount val="1"/>
              </c:strCache>
            </c:strRef>
          </c:tx>
          <c:spPr>
            <a:ln w="38100" cap="rnd">
              <a:solidFill>
                <a:srgbClr val="B6B43C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Tall!$B$439:$R$439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Tall!$B$441:$R$441</c:f>
              <c:numCache>
                <c:formatCode>General</c:formatCode>
                <c:ptCount val="17"/>
                <c:pt idx="13">
                  <c:v>1.6</c:v>
                </c:pt>
                <c:pt idx="14">
                  <c:v>1.1000000000000001</c:v>
                </c:pt>
                <c:pt idx="15">
                  <c:v>1.2</c:v>
                </c:pt>
                <c:pt idx="16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64-49B5-89EA-1E2015E76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5981832"/>
        <c:axId val="865987080"/>
      </c:lineChart>
      <c:catAx>
        <c:axId val="86598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65987080"/>
        <c:crosses val="autoZero"/>
        <c:auto val="1"/>
        <c:lblAlgn val="ctr"/>
        <c:lblOffset val="100"/>
        <c:noMultiLvlLbl val="0"/>
      </c:catAx>
      <c:valAx>
        <c:axId val="86598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6598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dirty="0"/>
              <a:t>Bruktboligpris</a:t>
            </a:r>
          </a:p>
          <a:p>
            <a:pPr>
              <a:defRPr sz="1600"/>
            </a:pPr>
            <a:r>
              <a:rPr lang="nb-NO" sz="1200" dirty="0"/>
              <a:t>Sesongjustert, 2015 = 100, SSB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Hele landet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'Ark1'!$B$1:$BD$1</c:f>
              <c:strCache>
                <c:ptCount val="55"/>
                <c:pt idx="0">
                  <c:v>2005K1</c:v>
                </c:pt>
                <c:pt idx="1">
                  <c:v>2005K2</c:v>
                </c:pt>
                <c:pt idx="2">
                  <c:v>2005K3</c:v>
                </c:pt>
                <c:pt idx="3">
                  <c:v>2005K4</c:v>
                </c:pt>
                <c:pt idx="4">
                  <c:v>2006K1</c:v>
                </c:pt>
                <c:pt idx="5">
                  <c:v>2006K2</c:v>
                </c:pt>
                <c:pt idx="6">
                  <c:v>2006K3</c:v>
                </c:pt>
                <c:pt idx="7">
                  <c:v>2006K4</c:v>
                </c:pt>
                <c:pt idx="8">
                  <c:v>2007K1</c:v>
                </c:pt>
                <c:pt idx="9">
                  <c:v>2007K2</c:v>
                </c:pt>
                <c:pt idx="10">
                  <c:v>2007K3</c:v>
                </c:pt>
                <c:pt idx="11">
                  <c:v>2007K4</c:v>
                </c:pt>
                <c:pt idx="12">
                  <c:v>2008K1</c:v>
                </c:pt>
                <c:pt idx="13">
                  <c:v>2008K2</c:v>
                </c:pt>
                <c:pt idx="14">
                  <c:v>2008K3</c:v>
                </c:pt>
                <c:pt idx="15">
                  <c:v>2008K4</c:v>
                </c:pt>
                <c:pt idx="16">
                  <c:v>2009K1</c:v>
                </c:pt>
                <c:pt idx="17">
                  <c:v>2009K2</c:v>
                </c:pt>
                <c:pt idx="18">
                  <c:v>2009K3</c:v>
                </c:pt>
                <c:pt idx="19">
                  <c:v>2009K4</c:v>
                </c:pt>
                <c:pt idx="20">
                  <c:v>2010K1</c:v>
                </c:pt>
                <c:pt idx="21">
                  <c:v>2010K2</c:v>
                </c:pt>
                <c:pt idx="22">
                  <c:v>2010K3</c:v>
                </c:pt>
                <c:pt idx="23">
                  <c:v>2010K4</c:v>
                </c:pt>
                <c:pt idx="24">
                  <c:v>2011K1</c:v>
                </c:pt>
                <c:pt idx="25">
                  <c:v>2011K2</c:v>
                </c:pt>
                <c:pt idx="26">
                  <c:v>2011K3</c:v>
                </c:pt>
                <c:pt idx="27">
                  <c:v>2011K4</c:v>
                </c:pt>
                <c:pt idx="28">
                  <c:v>2012K1</c:v>
                </c:pt>
                <c:pt idx="29">
                  <c:v>2012K2</c:v>
                </c:pt>
                <c:pt idx="30">
                  <c:v>2012K3</c:v>
                </c:pt>
                <c:pt idx="31">
                  <c:v>2012K4</c:v>
                </c:pt>
                <c:pt idx="32">
                  <c:v>2013K1</c:v>
                </c:pt>
                <c:pt idx="33">
                  <c:v>2013K2</c:v>
                </c:pt>
                <c:pt idx="34">
                  <c:v>2013K3</c:v>
                </c:pt>
                <c:pt idx="35">
                  <c:v>2013K4</c:v>
                </c:pt>
                <c:pt idx="36">
                  <c:v>2014K1</c:v>
                </c:pt>
                <c:pt idx="37">
                  <c:v>2014K2</c:v>
                </c:pt>
                <c:pt idx="38">
                  <c:v>2014K3</c:v>
                </c:pt>
                <c:pt idx="39">
                  <c:v>2014K4</c:v>
                </c:pt>
                <c:pt idx="40">
                  <c:v>2015K1</c:v>
                </c:pt>
                <c:pt idx="41">
                  <c:v>2015K2</c:v>
                </c:pt>
                <c:pt idx="42">
                  <c:v>2015K3</c:v>
                </c:pt>
                <c:pt idx="43">
                  <c:v>2015K4</c:v>
                </c:pt>
                <c:pt idx="44">
                  <c:v>2016K1</c:v>
                </c:pt>
                <c:pt idx="45">
                  <c:v>2016K2</c:v>
                </c:pt>
                <c:pt idx="46">
                  <c:v>2016K3</c:v>
                </c:pt>
                <c:pt idx="47">
                  <c:v>2016K4</c:v>
                </c:pt>
                <c:pt idx="48">
                  <c:v>2017K1</c:v>
                </c:pt>
                <c:pt idx="49">
                  <c:v>2017K2</c:v>
                </c:pt>
                <c:pt idx="50">
                  <c:v>2017K3</c:v>
                </c:pt>
                <c:pt idx="51">
                  <c:v>2017K4</c:v>
                </c:pt>
                <c:pt idx="52">
                  <c:v>2018K1</c:v>
                </c:pt>
                <c:pt idx="53">
                  <c:v>2018K2</c:v>
                </c:pt>
                <c:pt idx="54">
                  <c:v>2018K3</c:v>
                </c:pt>
              </c:strCache>
            </c:strRef>
          </c:cat>
          <c:val>
            <c:numRef>
              <c:f>'Ark1'!$B$2:$BD$2</c:f>
              <c:numCache>
                <c:formatCode>0.0</c:formatCode>
                <c:ptCount val="55"/>
                <c:pt idx="0">
                  <c:v>53.2</c:v>
                </c:pt>
                <c:pt idx="1">
                  <c:v>54</c:v>
                </c:pt>
                <c:pt idx="2">
                  <c:v>55.2</c:v>
                </c:pt>
                <c:pt idx="3">
                  <c:v>56.8</c:v>
                </c:pt>
                <c:pt idx="4">
                  <c:v>58.7</c:v>
                </c:pt>
                <c:pt idx="5">
                  <c:v>60.7</c:v>
                </c:pt>
                <c:pt idx="6">
                  <c:v>63.6</c:v>
                </c:pt>
                <c:pt idx="7">
                  <c:v>66.099999999999994</c:v>
                </c:pt>
                <c:pt idx="8">
                  <c:v>68.400000000000006</c:v>
                </c:pt>
                <c:pt idx="9">
                  <c:v>70</c:v>
                </c:pt>
                <c:pt idx="10">
                  <c:v>70.900000000000006</c:v>
                </c:pt>
                <c:pt idx="11">
                  <c:v>71.099999999999994</c:v>
                </c:pt>
                <c:pt idx="12">
                  <c:v>71</c:v>
                </c:pt>
                <c:pt idx="13">
                  <c:v>70.7</c:v>
                </c:pt>
                <c:pt idx="14">
                  <c:v>69.400000000000006</c:v>
                </c:pt>
                <c:pt idx="15">
                  <c:v>66.2</c:v>
                </c:pt>
                <c:pt idx="16">
                  <c:v>67.3</c:v>
                </c:pt>
                <c:pt idx="17">
                  <c:v>69.599999999999994</c:v>
                </c:pt>
                <c:pt idx="18">
                  <c:v>72</c:v>
                </c:pt>
                <c:pt idx="19">
                  <c:v>73.8</c:v>
                </c:pt>
                <c:pt idx="20">
                  <c:v>74.7</c:v>
                </c:pt>
                <c:pt idx="21">
                  <c:v>75.900000000000006</c:v>
                </c:pt>
                <c:pt idx="22">
                  <c:v>76.8</c:v>
                </c:pt>
                <c:pt idx="23">
                  <c:v>78.599999999999994</c:v>
                </c:pt>
                <c:pt idx="24">
                  <c:v>80.900000000000006</c:v>
                </c:pt>
                <c:pt idx="25">
                  <c:v>81.599999999999994</c:v>
                </c:pt>
                <c:pt idx="26">
                  <c:v>83.2</c:v>
                </c:pt>
                <c:pt idx="27">
                  <c:v>84.8</c:v>
                </c:pt>
                <c:pt idx="28">
                  <c:v>86.1</c:v>
                </c:pt>
                <c:pt idx="29">
                  <c:v>87.1</c:v>
                </c:pt>
                <c:pt idx="30">
                  <c:v>89</c:v>
                </c:pt>
                <c:pt idx="31">
                  <c:v>90.5</c:v>
                </c:pt>
                <c:pt idx="32">
                  <c:v>91.5</c:v>
                </c:pt>
                <c:pt idx="33">
                  <c:v>92.1</c:v>
                </c:pt>
                <c:pt idx="34">
                  <c:v>91.8</c:v>
                </c:pt>
                <c:pt idx="35">
                  <c:v>91.5</c:v>
                </c:pt>
                <c:pt idx="36">
                  <c:v>91.8</c:v>
                </c:pt>
                <c:pt idx="37">
                  <c:v>93.4</c:v>
                </c:pt>
                <c:pt idx="38">
                  <c:v>95</c:v>
                </c:pt>
                <c:pt idx="39">
                  <c:v>96.9</c:v>
                </c:pt>
                <c:pt idx="40">
                  <c:v>98.3</c:v>
                </c:pt>
                <c:pt idx="41">
                  <c:v>99.7</c:v>
                </c:pt>
                <c:pt idx="42">
                  <c:v>100.7</c:v>
                </c:pt>
                <c:pt idx="43">
                  <c:v>101.3</c:v>
                </c:pt>
                <c:pt idx="44">
                  <c:v>102.8</c:v>
                </c:pt>
                <c:pt idx="45">
                  <c:v>105.2</c:v>
                </c:pt>
                <c:pt idx="46">
                  <c:v>108.8</c:v>
                </c:pt>
                <c:pt idx="47">
                  <c:v>111.6</c:v>
                </c:pt>
                <c:pt idx="48">
                  <c:v>113.1</c:v>
                </c:pt>
                <c:pt idx="49">
                  <c:v>112.5</c:v>
                </c:pt>
                <c:pt idx="50">
                  <c:v>111.5</c:v>
                </c:pt>
                <c:pt idx="51">
                  <c:v>112.4</c:v>
                </c:pt>
                <c:pt idx="52">
                  <c:v>111.9</c:v>
                </c:pt>
                <c:pt idx="53">
                  <c:v>114.3</c:v>
                </c:pt>
                <c:pt idx="54">
                  <c:v>114.8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22-4EF3-B0EA-41956D153FEF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Oslo med Bærum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'Ark1'!$B$1:$BD$1</c:f>
              <c:strCache>
                <c:ptCount val="55"/>
                <c:pt idx="0">
                  <c:v>2005K1</c:v>
                </c:pt>
                <c:pt idx="1">
                  <c:v>2005K2</c:v>
                </c:pt>
                <c:pt idx="2">
                  <c:v>2005K3</c:v>
                </c:pt>
                <c:pt idx="3">
                  <c:v>2005K4</c:v>
                </c:pt>
                <c:pt idx="4">
                  <c:v>2006K1</c:v>
                </c:pt>
                <c:pt idx="5">
                  <c:v>2006K2</c:v>
                </c:pt>
                <c:pt idx="6">
                  <c:v>2006K3</c:v>
                </c:pt>
                <c:pt idx="7">
                  <c:v>2006K4</c:v>
                </c:pt>
                <c:pt idx="8">
                  <c:v>2007K1</c:v>
                </c:pt>
                <c:pt idx="9">
                  <c:v>2007K2</c:v>
                </c:pt>
                <c:pt idx="10">
                  <c:v>2007K3</c:v>
                </c:pt>
                <c:pt idx="11">
                  <c:v>2007K4</c:v>
                </c:pt>
                <c:pt idx="12">
                  <c:v>2008K1</c:v>
                </c:pt>
                <c:pt idx="13">
                  <c:v>2008K2</c:v>
                </c:pt>
                <c:pt idx="14">
                  <c:v>2008K3</c:v>
                </c:pt>
                <c:pt idx="15">
                  <c:v>2008K4</c:v>
                </c:pt>
                <c:pt idx="16">
                  <c:v>2009K1</c:v>
                </c:pt>
                <c:pt idx="17">
                  <c:v>2009K2</c:v>
                </c:pt>
                <c:pt idx="18">
                  <c:v>2009K3</c:v>
                </c:pt>
                <c:pt idx="19">
                  <c:v>2009K4</c:v>
                </c:pt>
                <c:pt idx="20">
                  <c:v>2010K1</c:v>
                </c:pt>
                <c:pt idx="21">
                  <c:v>2010K2</c:v>
                </c:pt>
                <c:pt idx="22">
                  <c:v>2010K3</c:v>
                </c:pt>
                <c:pt idx="23">
                  <c:v>2010K4</c:v>
                </c:pt>
                <c:pt idx="24">
                  <c:v>2011K1</c:v>
                </c:pt>
                <c:pt idx="25">
                  <c:v>2011K2</c:v>
                </c:pt>
                <c:pt idx="26">
                  <c:v>2011K3</c:v>
                </c:pt>
                <c:pt idx="27">
                  <c:v>2011K4</c:v>
                </c:pt>
                <c:pt idx="28">
                  <c:v>2012K1</c:v>
                </c:pt>
                <c:pt idx="29">
                  <c:v>2012K2</c:v>
                </c:pt>
                <c:pt idx="30">
                  <c:v>2012K3</c:v>
                </c:pt>
                <c:pt idx="31">
                  <c:v>2012K4</c:v>
                </c:pt>
                <c:pt idx="32">
                  <c:v>2013K1</c:v>
                </c:pt>
                <c:pt idx="33">
                  <c:v>2013K2</c:v>
                </c:pt>
                <c:pt idx="34">
                  <c:v>2013K3</c:v>
                </c:pt>
                <c:pt idx="35">
                  <c:v>2013K4</c:v>
                </c:pt>
                <c:pt idx="36">
                  <c:v>2014K1</c:v>
                </c:pt>
                <c:pt idx="37">
                  <c:v>2014K2</c:v>
                </c:pt>
                <c:pt idx="38">
                  <c:v>2014K3</c:v>
                </c:pt>
                <c:pt idx="39">
                  <c:v>2014K4</c:v>
                </c:pt>
                <c:pt idx="40">
                  <c:v>2015K1</c:v>
                </c:pt>
                <c:pt idx="41">
                  <c:v>2015K2</c:v>
                </c:pt>
                <c:pt idx="42">
                  <c:v>2015K3</c:v>
                </c:pt>
                <c:pt idx="43">
                  <c:v>2015K4</c:v>
                </c:pt>
                <c:pt idx="44">
                  <c:v>2016K1</c:v>
                </c:pt>
                <c:pt idx="45">
                  <c:v>2016K2</c:v>
                </c:pt>
                <c:pt idx="46">
                  <c:v>2016K3</c:v>
                </c:pt>
                <c:pt idx="47">
                  <c:v>2016K4</c:v>
                </c:pt>
                <c:pt idx="48">
                  <c:v>2017K1</c:v>
                </c:pt>
                <c:pt idx="49">
                  <c:v>2017K2</c:v>
                </c:pt>
                <c:pt idx="50">
                  <c:v>2017K3</c:v>
                </c:pt>
                <c:pt idx="51">
                  <c:v>2017K4</c:v>
                </c:pt>
                <c:pt idx="52">
                  <c:v>2018K1</c:v>
                </c:pt>
                <c:pt idx="53">
                  <c:v>2018K2</c:v>
                </c:pt>
                <c:pt idx="54">
                  <c:v>2018K3</c:v>
                </c:pt>
              </c:strCache>
            </c:strRef>
          </c:cat>
          <c:val>
            <c:numRef>
              <c:f>'Ark1'!$B$3:$BD$3</c:f>
              <c:numCache>
                <c:formatCode>0.0</c:formatCode>
                <c:ptCount val="55"/>
                <c:pt idx="0">
                  <c:v>51</c:v>
                </c:pt>
                <c:pt idx="1">
                  <c:v>51.3</c:v>
                </c:pt>
                <c:pt idx="2">
                  <c:v>52.5</c:v>
                </c:pt>
                <c:pt idx="3">
                  <c:v>54.6</c:v>
                </c:pt>
                <c:pt idx="4">
                  <c:v>56.4</c:v>
                </c:pt>
                <c:pt idx="5">
                  <c:v>58.7</c:v>
                </c:pt>
                <c:pt idx="6">
                  <c:v>61.8</c:v>
                </c:pt>
                <c:pt idx="7">
                  <c:v>64.599999999999994</c:v>
                </c:pt>
                <c:pt idx="8">
                  <c:v>67.2</c:v>
                </c:pt>
                <c:pt idx="9">
                  <c:v>67.400000000000006</c:v>
                </c:pt>
                <c:pt idx="10">
                  <c:v>67.2</c:v>
                </c:pt>
                <c:pt idx="11">
                  <c:v>66.8</c:v>
                </c:pt>
                <c:pt idx="12">
                  <c:v>66.2</c:v>
                </c:pt>
                <c:pt idx="13">
                  <c:v>65.8</c:v>
                </c:pt>
                <c:pt idx="14">
                  <c:v>64</c:v>
                </c:pt>
                <c:pt idx="15">
                  <c:v>60.6</c:v>
                </c:pt>
                <c:pt idx="16">
                  <c:v>62</c:v>
                </c:pt>
                <c:pt idx="17">
                  <c:v>65.3</c:v>
                </c:pt>
                <c:pt idx="18">
                  <c:v>68.3</c:v>
                </c:pt>
                <c:pt idx="19">
                  <c:v>69.8</c:v>
                </c:pt>
                <c:pt idx="20">
                  <c:v>69.900000000000006</c:v>
                </c:pt>
                <c:pt idx="21">
                  <c:v>71.099999999999994</c:v>
                </c:pt>
                <c:pt idx="22">
                  <c:v>72.5</c:v>
                </c:pt>
                <c:pt idx="23">
                  <c:v>74.400000000000006</c:v>
                </c:pt>
                <c:pt idx="24">
                  <c:v>77.400000000000006</c:v>
                </c:pt>
                <c:pt idx="25">
                  <c:v>78</c:v>
                </c:pt>
                <c:pt idx="26">
                  <c:v>79.599999999999994</c:v>
                </c:pt>
                <c:pt idx="27">
                  <c:v>81.400000000000006</c:v>
                </c:pt>
                <c:pt idx="28">
                  <c:v>82.7</c:v>
                </c:pt>
                <c:pt idx="29">
                  <c:v>84.4</c:v>
                </c:pt>
                <c:pt idx="30">
                  <c:v>86.9</c:v>
                </c:pt>
                <c:pt idx="31">
                  <c:v>88.2</c:v>
                </c:pt>
                <c:pt idx="32">
                  <c:v>89.1</c:v>
                </c:pt>
                <c:pt idx="33">
                  <c:v>88.9</c:v>
                </c:pt>
                <c:pt idx="34">
                  <c:v>87.5</c:v>
                </c:pt>
                <c:pt idx="35">
                  <c:v>87.2</c:v>
                </c:pt>
                <c:pt idx="36">
                  <c:v>86.8</c:v>
                </c:pt>
                <c:pt idx="37">
                  <c:v>89.9</c:v>
                </c:pt>
                <c:pt idx="38">
                  <c:v>91.6</c:v>
                </c:pt>
                <c:pt idx="39">
                  <c:v>94.4</c:v>
                </c:pt>
                <c:pt idx="40">
                  <c:v>97.1</c:v>
                </c:pt>
                <c:pt idx="41">
                  <c:v>98.9</c:v>
                </c:pt>
                <c:pt idx="42">
                  <c:v>101.1</c:v>
                </c:pt>
                <c:pt idx="43">
                  <c:v>103.1</c:v>
                </c:pt>
                <c:pt idx="44">
                  <c:v>106</c:v>
                </c:pt>
                <c:pt idx="45">
                  <c:v>111.4</c:v>
                </c:pt>
                <c:pt idx="46">
                  <c:v>119.4</c:v>
                </c:pt>
                <c:pt idx="47">
                  <c:v>125.4</c:v>
                </c:pt>
                <c:pt idx="48">
                  <c:v>128.30000000000001</c:v>
                </c:pt>
                <c:pt idx="49">
                  <c:v>125.9</c:v>
                </c:pt>
                <c:pt idx="50" formatCode="0.00">
                  <c:v>121.7</c:v>
                </c:pt>
                <c:pt idx="51" formatCode="0.00">
                  <c:v>121.7</c:v>
                </c:pt>
                <c:pt idx="52">
                  <c:v>122</c:v>
                </c:pt>
                <c:pt idx="53">
                  <c:v>126.3</c:v>
                </c:pt>
                <c:pt idx="54">
                  <c:v>126.7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22-4EF3-B0EA-41956D153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5619184"/>
        <c:axId val="1165621808"/>
      </c:lineChart>
      <c:catAx>
        <c:axId val="116561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65621808"/>
        <c:crosses val="autoZero"/>
        <c:auto val="1"/>
        <c:lblAlgn val="ctr"/>
        <c:lblOffset val="100"/>
        <c:noMultiLvlLbl val="0"/>
      </c:catAx>
      <c:valAx>
        <c:axId val="1165621808"/>
        <c:scaling>
          <c:orientation val="minMax"/>
          <c:max val="13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6561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Tall!$B$423:$R$423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Tall!$B$424:$R$424</c:f>
              <c:numCache>
                <c:formatCode>0.0</c:formatCode>
                <c:ptCount val="17"/>
                <c:pt idx="0">
                  <c:v>4.4000000000000004</c:v>
                </c:pt>
                <c:pt idx="1">
                  <c:v>5</c:v>
                </c:pt>
                <c:pt idx="2">
                  <c:v>5.3</c:v>
                </c:pt>
                <c:pt idx="3">
                  <c:v>1.7</c:v>
                </c:pt>
                <c:pt idx="4">
                  <c:v>0</c:v>
                </c:pt>
                <c:pt idx="5">
                  <c:v>3.8</c:v>
                </c:pt>
                <c:pt idx="6">
                  <c:v>2.2999999999999998</c:v>
                </c:pt>
                <c:pt idx="7">
                  <c:v>3.5</c:v>
                </c:pt>
                <c:pt idx="8">
                  <c:v>2.8152018738141882</c:v>
                </c:pt>
                <c:pt idx="9">
                  <c:v>2.09006742734692</c:v>
                </c:pt>
                <c:pt idx="10">
                  <c:v>2.6153815582333761</c:v>
                </c:pt>
                <c:pt idx="11">
                  <c:v>1.3031937211452238</c:v>
                </c:pt>
                <c:pt idx="12">
                  <c:v>2.1952837542488668</c:v>
                </c:pt>
                <c:pt idx="13">
                  <c:v>2.4011601167822194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DA-4346-9083-6CC4792F71BE}"/>
            </c:ext>
          </c:extLst>
        </c:ser>
        <c:ser>
          <c:idx val="1"/>
          <c:order val="1"/>
          <c:spPr>
            <a:ln w="508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Tall!$B$423:$R$423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Tall!$B$425:$R$425</c:f>
              <c:numCache>
                <c:formatCode>General</c:formatCode>
                <c:ptCount val="17"/>
                <c:pt idx="13" formatCode="0.00">
                  <c:v>2.4011601167822194</c:v>
                </c:pt>
                <c:pt idx="14" formatCode="0.00">
                  <c:v>2.5129359644456617</c:v>
                </c:pt>
                <c:pt idx="15" formatCode="0.00">
                  <c:v>2.4722389118853716</c:v>
                </c:pt>
                <c:pt idx="16" formatCode="0.00">
                  <c:v>2.4635512753571343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DA-4346-9083-6CC4792F7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3631711"/>
        <c:axId val="1319748415"/>
      </c:lineChart>
      <c:dateAx>
        <c:axId val="102363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19748415"/>
        <c:crosses val="autoZero"/>
        <c:auto val="0"/>
        <c:lblOffset val="100"/>
        <c:baseTimeUnit val="days"/>
      </c:dateAx>
      <c:valAx>
        <c:axId val="131974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23631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0" i="0" baseline="0">
                <a:effectLst/>
              </a:rPr>
              <a:t>Olje- og boliginvesteringer </a:t>
            </a:r>
            <a:endParaRPr lang="nb-NO">
              <a:effectLst/>
            </a:endParaRPr>
          </a:p>
        </c:rich>
      </c:tx>
      <c:layout>
        <c:manualLayout>
          <c:xMode val="edge"/>
          <c:yMode val="edge"/>
          <c:x val="0.24746085096355847"/>
          <c:y val="3.1680034643489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459538519326208"/>
          <c:y val="0.12323558421226721"/>
          <c:w val="0.85577493490272372"/>
          <c:h val="0.72837762800854311"/>
        </c:manualLayout>
      </c:layout>
      <c:lineChart>
        <c:grouping val="standard"/>
        <c:varyColors val="0"/>
        <c:ser>
          <c:idx val="0"/>
          <c:order val="0"/>
          <c:tx>
            <c:strRef>
              <c:f>Tall!$A$451</c:f>
              <c:strCache>
                <c:ptCount val="1"/>
                <c:pt idx="0">
                  <c:v>Petroleumsinvesteringer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Tall!$B$444:$R$444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Tall!$B$451:$R$451</c:f>
              <c:numCache>
                <c:formatCode>0.0</c:formatCode>
                <c:ptCount val="17"/>
                <c:pt idx="0">
                  <c:v>19.7</c:v>
                </c:pt>
                <c:pt idx="1">
                  <c:v>3.2</c:v>
                </c:pt>
                <c:pt idx="2">
                  <c:v>9.3000000000000007</c:v>
                </c:pt>
                <c:pt idx="3">
                  <c:v>5.5</c:v>
                </c:pt>
                <c:pt idx="4">
                  <c:v>2.9</c:v>
                </c:pt>
                <c:pt idx="5">
                  <c:v>-8</c:v>
                </c:pt>
                <c:pt idx="6">
                  <c:v>11.4</c:v>
                </c:pt>
                <c:pt idx="7">
                  <c:v>14.6</c:v>
                </c:pt>
                <c:pt idx="8">
                  <c:v>19.021011097153529</c:v>
                </c:pt>
                <c:pt idx="9">
                  <c:v>-1.7635749727383798</c:v>
                </c:pt>
                <c:pt idx="10">
                  <c:v>-12.21892330462383</c:v>
                </c:pt>
                <c:pt idx="11">
                  <c:v>-16.01466682240855</c:v>
                </c:pt>
                <c:pt idx="12">
                  <c:v>-3.7648225526537016</c:v>
                </c:pt>
                <c:pt idx="13">
                  <c:v>4.284254494272588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CA-4FD9-BAF5-8B78A4EF1D08}"/>
            </c:ext>
          </c:extLst>
        </c:ser>
        <c:ser>
          <c:idx val="1"/>
          <c:order val="1"/>
          <c:tx>
            <c:strRef>
              <c:f>Tall!$A$452</c:f>
              <c:strCache>
                <c:ptCount val="1"/>
                <c:pt idx="0">
                  <c:v>Boliginvesteringer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Tall!$B$444:$R$444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Tall!$B$452:$R$452</c:f>
              <c:numCache>
                <c:formatCode>0.0</c:formatCode>
                <c:ptCount val="17"/>
                <c:pt idx="0">
                  <c:v>9.7149065828944003</c:v>
                </c:pt>
                <c:pt idx="1">
                  <c:v>3.9669895945461109</c:v>
                </c:pt>
                <c:pt idx="2">
                  <c:v>2.7229807148083207</c:v>
                </c:pt>
                <c:pt idx="3">
                  <c:v>-9.0456448264045193</c:v>
                </c:pt>
                <c:pt idx="4">
                  <c:v>-8.1367602189700179</c:v>
                </c:pt>
                <c:pt idx="5">
                  <c:v>-1.5561292190402698</c:v>
                </c:pt>
                <c:pt idx="6">
                  <c:v>17.018756331078656</c:v>
                </c:pt>
                <c:pt idx="7">
                  <c:v>10.912073719850612</c:v>
                </c:pt>
                <c:pt idx="8">
                  <c:v>5.2770714267730723</c:v>
                </c:pt>
                <c:pt idx="9">
                  <c:v>-1.4283151978954911</c:v>
                </c:pt>
                <c:pt idx="10">
                  <c:v>3.2388958640391596</c:v>
                </c:pt>
                <c:pt idx="11">
                  <c:v>6.5700806645868859</c:v>
                </c:pt>
                <c:pt idx="12">
                  <c:v>6.9588850788890433</c:v>
                </c:pt>
                <c:pt idx="13">
                  <c:v>-8.0927585812337064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CA-4FD9-BAF5-8B78A4EF1D08}"/>
            </c:ext>
          </c:extLst>
        </c:ser>
        <c:ser>
          <c:idx val="2"/>
          <c:order val="2"/>
          <c:tx>
            <c:strRef>
              <c:f>Tall!$A$453</c:f>
              <c:strCache>
                <c:ptCount val="1"/>
              </c:strCache>
            </c:strRef>
          </c:tx>
          <c:spPr>
            <a:ln w="3810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Tall!$B$444:$R$444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Tall!$B$453:$R$453</c:f>
              <c:numCache>
                <c:formatCode>General</c:formatCode>
                <c:ptCount val="17"/>
                <c:pt idx="13" formatCode="0.0">
                  <c:v>4.284254494272588</c:v>
                </c:pt>
                <c:pt idx="14" formatCode="0.0">
                  <c:v>10.099999999999998</c:v>
                </c:pt>
                <c:pt idx="15" formatCode="0.0">
                  <c:v>3.8999999999999257</c:v>
                </c:pt>
                <c:pt idx="16" formatCode="0.0">
                  <c:v>1.0000000000000231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CA-4FD9-BAF5-8B78A4EF1D08}"/>
            </c:ext>
          </c:extLst>
        </c:ser>
        <c:ser>
          <c:idx val="3"/>
          <c:order val="3"/>
          <c:tx>
            <c:strRef>
              <c:f>Tall!$A$454</c:f>
              <c:strCache>
                <c:ptCount val="1"/>
              </c:strCache>
            </c:strRef>
          </c:tx>
          <c:spPr>
            <a:ln w="3810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Tall!$B$444:$R$444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Tall!$B$454:$R$454</c:f>
              <c:numCache>
                <c:formatCode>General</c:formatCode>
                <c:ptCount val="17"/>
                <c:pt idx="13" formatCode="0.0">
                  <c:v>-8.0927585812337064</c:v>
                </c:pt>
                <c:pt idx="14" formatCode="0.0">
                  <c:v>1.6734973174515</c:v>
                </c:pt>
                <c:pt idx="15" formatCode="0.0">
                  <c:v>-2.0472278198328309</c:v>
                </c:pt>
                <c:pt idx="16" formatCode="0.0">
                  <c:v>-0.41296874474817669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CA-4FD9-BAF5-8B78A4EF1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5542912"/>
        <c:axId val="875549144"/>
      </c:lineChart>
      <c:catAx>
        <c:axId val="87554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75549144"/>
        <c:crosses val="autoZero"/>
        <c:auto val="1"/>
        <c:lblAlgn val="ctr"/>
        <c:lblOffset val="100"/>
        <c:noMultiLvlLbl val="0"/>
      </c:catAx>
      <c:valAx>
        <c:axId val="87554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7554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500042737154622E-2"/>
          <c:y val="0.86531495192866559"/>
          <c:w val="0.82516134601463842"/>
          <c:h val="0.103005013427844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/>
              <a:t>Internasjonal etterspørsel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459538519326208"/>
          <c:y val="0.12323558421226721"/>
          <c:w val="0.85577493490272372"/>
          <c:h val="0.72837762800854311"/>
        </c:manualLayout>
      </c:layout>
      <c:lineChart>
        <c:grouping val="standard"/>
        <c:varyColors val="0"/>
        <c:ser>
          <c:idx val="0"/>
          <c:order val="0"/>
          <c:tx>
            <c:strRef>
              <c:f>Tall!$A$445</c:f>
              <c:strCache>
                <c:ptCount val="1"/>
                <c:pt idx="0">
                  <c:v>Eksportmarkedsvekst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Tall!$B$444:$R$444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Tall!$B$445:$R$445</c:f>
              <c:numCache>
                <c:formatCode>0.0</c:formatCode>
                <c:ptCount val="17"/>
                <c:pt idx="0">
                  <c:v>7.1</c:v>
                </c:pt>
                <c:pt idx="1">
                  <c:v>9.8000000000000007</c:v>
                </c:pt>
                <c:pt idx="2">
                  <c:v>6.6</c:v>
                </c:pt>
                <c:pt idx="3">
                  <c:v>1.8</c:v>
                </c:pt>
                <c:pt idx="4">
                  <c:v>-9.6</c:v>
                </c:pt>
                <c:pt idx="5">
                  <c:v>11.1</c:v>
                </c:pt>
                <c:pt idx="6">
                  <c:v>6.5</c:v>
                </c:pt>
                <c:pt idx="7">
                  <c:v>1.4</c:v>
                </c:pt>
                <c:pt idx="8">
                  <c:v>2</c:v>
                </c:pt>
                <c:pt idx="9">
                  <c:v>5.2</c:v>
                </c:pt>
                <c:pt idx="10">
                  <c:v>5.0999999999999996</c:v>
                </c:pt>
                <c:pt idx="11">
                  <c:v>4</c:v>
                </c:pt>
                <c:pt idx="12">
                  <c:v>4.8</c:v>
                </c:pt>
                <c:pt idx="13">
                  <c:v>3.715108265414595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BA-42FA-A62F-37CA1DBA30B3}"/>
            </c:ext>
          </c:extLst>
        </c:ser>
        <c:ser>
          <c:idx val="1"/>
          <c:order val="1"/>
          <c:tx>
            <c:strRef>
              <c:f>Tall!$A$446</c:f>
              <c:strCache>
                <c:ptCount val="1"/>
                <c:pt idx="0">
                  <c:v>Eksport av tradisjonelle varer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Tall!$B$444:$R$444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Tall!$B$446:$R$446</c:f>
              <c:numCache>
                <c:formatCode>0.0</c:formatCode>
                <c:ptCount val="17"/>
                <c:pt idx="0">
                  <c:v>5.2998226633490519</c:v>
                </c:pt>
                <c:pt idx="1">
                  <c:v>6.1326466335719143</c:v>
                </c:pt>
                <c:pt idx="2">
                  <c:v>9.1548451179797254</c:v>
                </c:pt>
                <c:pt idx="3">
                  <c:v>3.5393418283547362</c:v>
                </c:pt>
                <c:pt idx="4">
                  <c:v>-7.9664558821928804</c:v>
                </c:pt>
                <c:pt idx="5">
                  <c:v>3.3278342468912481</c:v>
                </c:pt>
                <c:pt idx="6">
                  <c:v>-9.2705454170882717E-2</c:v>
                </c:pt>
                <c:pt idx="7">
                  <c:v>-0.17956869146833476</c:v>
                </c:pt>
                <c:pt idx="8">
                  <c:v>1.254077689123001</c:v>
                </c:pt>
                <c:pt idx="9">
                  <c:v>3.1438254078897332</c:v>
                </c:pt>
                <c:pt idx="10">
                  <c:v>6.91878497509677</c:v>
                </c:pt>
                <c:pt idx="11">
                  <c:v>-8.6113866092488607</c:v>
                </c:pt>
                <c:pt idx="12">
                  <c:v>1.6779174480360037</c:v>
                </c:pt>
                <c:pt idx="13">
                  <c:v>3.3744145116286095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BA-42FA-A62F-37CA1DBA30B3}"/>
            </c:ext>
          </c:extLst>
        </c:ser>
        <c:ser>
          <c:idx val="2"/>
          <c:order val="2"/>
          <c:tx>
            <c:strRef>
              <c:f>Tall!$A$447</c:f>
              <c:strCache>
                <c:ptCount val="1"/>
              </c:strCache>
            </c:strRef>
          </c:tx>
          <c:spPr>
            <a:ln w="3810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Tall!$B$444:$R$444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Tall!$B$447:$R$447</c:f>
              <c:numCache>
                <c:formatCode>General</c:formatCode>
                <c:ptCount val="17"/>
                <c:pt idx="13" formatCode="0.0">
                  <c:v>3.715108265414595</c:v>
                </c:pt>
                <c:pt idx="14" formatCode="0.0">
                  <c:v>4.4999999999999902</c:v>
                </c:pt>
                <c:pt idx="15" formatCode="0.0">
                  <c:v>4.2999999999999901</c:v>
                </c:pt>
                <c:pt idx="16" formatCode="0.0">
                  <c:v>4.0999999999999899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BA-42FA-A62F-37CA1DBA30B3}"/>
            </c:ext>
          </c:extLst>
        </c:ser>
        <c:ser>
          <c:idx val="3"/>
          <c:order val="3"/>
          <c:tx>
            <c:strRef>
              <c:f>Tall!$A$448</c:f>
              <c:strCache>
                <c:ptCount val="1"/>
              </c:strCache>
            </c:strRef>
          </c:tx>
          <c:spPr>
            <a:ln w="3810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Tall!$B$444:$R$444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Tall!$B$448:$R$448</c:f>
              <c:numCache>
                <c:formatCode>General</c:formatCode>
                <c:ptCount val="17"/>
                <c:pt idx="13" formatCode="0.0">
                  <c:v>3.3744145116286095</c:v>
                </c:pt>
                <c:pt idx="14" formatCode="0.0">
                  <c:v>3.013621073956374</c:v>
                </c:pt>
                <c:pt idx="15" formatCode="0.0">
                  <c:v>3.2674544481549272</c:v>
                </c:pt>
                <c:pt idx="16" formatCode="0.0">
                  <c:v>3.1717243508701642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BA-42FA-A62F-37CA1DBA3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5542912"/>
        <c:axId val="875549144"/>
      </c:lineChart>
      <c:catAx>
        <c:axId val="87554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75549144"/>
        <c:crosses val="autoZero"/>
        <c:auto val="1"/>
        <c:lblAlgn val="ctr"/>
        <c:lblOffset val="100"/>
        <c:noMultiLvlLbl val="0"/>
      </c:catAx>
      <c:valAx>
        <c:axId val="87554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7554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500042737154622E-2"/>
          <c:y val="0.86531495192866559"/>
          <c:w val="0.82516134601463842"/>
          <c:h val="9.6669006499146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52043549690028E-2"/>
          <c:y val="5.0925874470679873E-2"/>
          <c:w val="0.91558928230694125"/>
          <c:h val="0.73567185638664945"/>
        </c:manualLayout>
      </c:layout>
      <c:lineChart>
        <c:grouping val="standard"/>
        <c:varyColors val="0"/>
        <c:ser>
          <c:idx val="0"/>
          <c:order val="0"/>
          <c:tx>
            <c:strRef>
              <c:f>Tall!$A$341</c:f>
              <c:strCache>
                <c:ptCount val="1"/>
                <c:pt idx="0">
                  <c:v>Bankenes utlånsrente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Tall!$B$340:$R$340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Tall!$B$341:$R$341</c:f>
              <c:numCache>
                <c:formatCode>0</c:formatCode>
                <c:ptCount val="17"/>
                <c:pt idx="0">
                  <c:v>3.9274999999999998</c:v>
                </c:pt>
                <c:pt idx="1">
                  <c:v>4.3449999999999998</c:v>
                </c:pt>
                <c:pt idx="2">
                  <c:v>5.9</c:v>
                </c:pt>
                <c:pt idx="3">
                  <c:v>7.3725000000000005</c:v>
                </c:pt>
                <c:pt idx="4">
                  <c:v>4.53</c:v>
                </c:pt>
                <c:pt idx="5">
                  <c:v>4.5625</c:v>
                </c:pt>
                <c:pt idx="6">
                  <c:v>4.8000000000000007</c:v>
                </c:pt>
                <c:pt idx="7">
                  <c:v>4.8049999999999997</c:v>
                </c:pt>
                <c:pt idx="8">
                  <c:v>4.7550000000000008</c:v>
                </c:pt>
                <c:pt idx="9">
                  <c:v>4.5649999999999995</c:v>
                </c:pt>
                <c:pt idx="10">
                  <c:v>3.8400000000000003</c:v>
                </c:pt>
                <c:pt idx="11">
                  <c:v>3.4975000000000001</c:v>
                </c:pt>
                <c:pt idx="12">
                  <c:v>3.4424999999999999</c:v>
                </c:pt>
                <c:pt idx="13">
                  <c:v>3.4304547713758624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4-4F95-988E-9F1C3605B2F5}"/>
            </c:ext>
          </c:extLst>
        </c:ser>
        <c:ser>
          <c:idx val="1"/>
          <c:order val="1"/>
          <c:tx>
            <c:strRef>
              <c:f>Tall!$A$342</c:f>
              <c:strCache>
                <c:ptCount val="1"/>
                <c:pt idx="0">
                  <c:v>Pengemarkedsrente</c:v>
                </c:pt>
              </c:strCache>
            </c:strRef>
          </c:tx>
          <c:spPr>
            <a:ln w="317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Tall!$B$340:$R$340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Tall!$B$342:$R$342</c:f>
              <c:numCache>
                <c:formatCode>0</c:formatCode>
                <c:ptCount val="17"/>
                <c:pt idx="0">
                  <c:v>2.2000000000000002</c:v>
                </c:pt>
                <c:pt idx="1">
                  <c:v>3.1</c:v>
                </c:pt>
                <c:pt idx="2">
                  <c:v>5</c:v>
                </c:pt>
                <c:pt idx="3">
                  <c:v>6.2</c:v>
                </c:pt>
                <c:pt idx="4">
                  <c:v>2.5</c:v>
                </c:pt>
                <c:pt idx="5">
                  <c:v>2.5</c:v>
                </c:pt>
                <c:pt idx="6">
                  <c:v>2.9</c:v>
                </c:pt>
                <c:pt idx="7">
                  <c:v>2.2000000000000002</c:v>
                </c:pt>
                <c:pt idx="8">
                  <c:v>1.8</c:v>
                </c:pt>
                <c:pt idx="9">
                  <c:v>1.6991999999999998</c:v>
                </c:pt>
                <c:pt idx="10">
                  <c:v>1.2897999999999998</c:v>
                </c:pt>
                <c:pt idx="11">
                  <c:v>1.0671250000000001</c:v>
                </c:pt>
                <c:pt idx="12">
                  <c:v>0.88775000000000004</c:v>
                </c:pt>
                <c:pt idx="13">
                  <c:v>1.1195820983984075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B4-4F95-988E-9F1C3605B2F5}"/>
            </c:ext>
          </c:extLst>
        </c:ser>
        <c:ser>
          <c:idx val="2"/>
          <c:order val="2"/>
          <c:tx>
            <c:strRef>
              <c:f>Tall!$A$343</c:f>
              <c:strCache>
                <c:ptCount val="1"/>
                <c:pt idx="0">
                  <c:v>Foliorente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Tall!$B$340:$R$340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Tall!$B$343:$R$343</c:f>
              <c:numCache>
                <c:formatCode>0</c:formatCode>
                <c:ptCount val="17"/>
                <c:pt idx="0">
                  <c:v>1.915</c:v>
                </c:pt>
                <c:pt idx="1">
                  <c:v>2.7383333333333297</c:v>
                </c:pt>
                <c:pt idx="2">
                  <c:v>4.3766666666666625</c:v>
                </c:pt>
                <c:pt idx="3">
                  <c:v>2.7463764367209751</c:v>
                </c:pt>
                <c:pt idx="4">
                  <c:v>1.7574999999999974</c:v>
                </c:pt>
                <c:pt idx="5">
                  <c:v>1.9133325000000001</c:v>
                </c:pt>
                <c:pt idx="6">
                  <c:v>2.1358250000000001</c:v>
                </c:pt>
                <c:pt idx="7">
                  <c:v>1.5508325000000001</c:v>
                </c:pt>
                <c:pt idx="8">
                  <c:v>1.5</c:v>
                </c:pt>
                <c:pt idx="9">
                  <c:v>1.4875</c:v>
                </c:pt>
                <c:pt idx="10">
                  <c:v>1.0499999999999998</c:v>
                </c:pt>
                <c:pt idx="11">
                  <c:v>0.55499999999999994</c:v>
                </c:pt>
                <c:pt idx="12">
                  <c:v>0.5</c:v>
                </c:pt>
                <c:pt idx="13">
                  <c:v>0.56950000000000223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B4-4F95-988E-9F1C3605B2F5}"/>
            </c:ext>
          </c:extLst>
        </c:ser>
        <c:ser>
          <c:idx val="3"/>
          <c:order val="3"/>
          <c:tx>
            <c:strRef>
              <c:f>Tall!$A$344</c:f>
              <c:strCache>
                <c:ptCount val="1"/>
              </c:strCache>
            </c:strRef>
          </c:tx>
          <c:spPr>
            <a:ln w="317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Tall!$B$340:$R$340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Tall!$B$344:$R$344</c:f>
              <c:numCache>
                <c:formatCode>0</c:formatCode>
                <c:ptCount val="17"/>
                <c:pt idx="13">
                  <c:v>3.4304547713758624</c:v>
                </c:pt>
                <c:pt idx="14">
                  <c:v>3.6767246761686803</c:v>
                </c:pt>
                <c:pt idx="15">
                  <c:v>4.0156773118170177</c:v>
                </c:pt>
                <c:pt idx="16">
                  <c:v>4.3379675535973181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B4-4F95-988E-9F1C3605B2F5}"/>
            </c:ext>
          </c:extLst>
        </c:ser>
        <c:ser>
          <c:idx val="4"/>
          <c:order val="4"/>
          <c:tx>
            <c:strRef>
              <c:f>Tall!$A$345</c:f>
              <c:strCache>
                <c:ptCount val="1"/>
              </c:strCache>
            </c:strRef>
          </c:tx>
          <c:spPr>
            <a:ln w="3175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Tall!$B$340:$R$340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Tall!$B$345:$R$345</c:f>
              <c:numCache>
                <c:formatCode>0</c:formatCode>
                <c:ptCount val="17"/>
                <c:pt idx="13">
                  <c:v>1.1195820983984075</c:v>
                </c:pt>
                <c:pt idx="14">
                  <c:v>1.4292532321560276</c:v>
                </c:pt>
                <c:pt idx="15">
                  <c:v>1.7822142219789274</c:v>
                </c:pt>
                <c:pt idx="16">
                  <c:v>2.1322095159269399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5B4-4F95-988E-9F1C3605B2F5}"/>
            </c:ext>
          </c:extLst>
        </c:ser>
        <c:ser>
          <c:idx val="5"/>
          <c:order val="5"/>
          <c:tx>
            <c:strRef>
              <c:f>Tall!$A$346</c:f>
              <c:strCache>
                <c:ptCount val="1"/>
              </c:strCache>
            </c:strRef>
          </c:tx>
          <c:spPr>
            <a:ln w="317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Tall!$B$340:$R$340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Tall!$B$346:$R$346</c:f>
              <c:numCache>
                <c:formatCode>0</c:formatCode>
                <c:ptCount val="17"/>
                <c:pt idx="13">
                  <c:v>0.56950000000000223</c:v>
                </c:pt>
                <c:pt idx="14">
                  <c:v>0.91124999999999701</c:v>
                </c:pt>
                <c:pt idx="15">
                  <c:v>1.2512500000000149</c:v>
                </c:pt>
                <c:pt idx="16">
                  <c:v>1.5679999999999974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5B4-4F95-988E-9F1C3605B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81099552"/>
        <c:axId val="-1981098464"/>
      </c:lineChart>
      <c:catAx>
        <c:axId val="-19810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1098464"/>
        <c:crosses val="autoZero"/>
        <c:auto val="1"/>
        <c:lblAlgn val="ctr"/>
        <c:lblOffset val="100"/>
        <c:noMultiLvlLbl val="0"/>
      </c:catAx>
      <c:valAx>
        <c:axId val="-198109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109955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10252789419979E-2"/>
          <c:y val="6.4143681847338041E-2"/>
          <c:w val="0.93108974721058002"/>
          <c:h val="0.65151798295899366"/>
        </c:manualLayout>
      </c:layout>
      <c:lineChart>
        <c:grouping val="standard"/>
        <c:varyColors val="0"/>
        <c:ser>
          <c:idx val="0"/>
          <c:order val="0"/>
          <c:tx>
            <c:strRef>
              <c:f>'[NAM prognoser oktober2018.xlsx]Tall'!$A$356</c:f>
              <c:strCache>
                <c:ptCount val="1"/>
                <c:pt idx="0">
                  <c:v>Ledighet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'[NAM prognoser oktober2018.xlsx]Tall'!$B$355:$U$355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'[NAM prognoser oktober2018.xlsx]Tall'!$B$356:$U$356</c:f>
              <c:numCache>
                <c:formatCode>0</c:formatCode>
                <c:ptCount val="20"/>
                <c:pt idx="0">
                  <c:v>3.8885623715437951</c:v>
                </c:pt>
                <c:pt idx="1">
                  <c:v>4.482625607573552</c:v>
                </c:pt>
                <c:pt idx="2">
                  <c:v>4.4702063177833899</c:v>
                </c:pt>
                <c:pt idx="3">
                  <c:v>4.5999999999999996</c:v>
                </c:pt>
                <c:pt idx="4">
                  <c:v>3.4</c:v>
                </c:pt>
                <c:pt idx="5">
                  <c:v>2.5</c:v>
                </c:pt>
                <c:pt idx="6">
                  <c:v>2.6</c:v>
                </c:pt>
                <c:pt idx="7">
                  <c:v>3.2</c:v>
                </c:pt>
                <c:pt idx="8">
                  <c:v>3.6</c:v>
                </c:pt>
                <c:pt idx="9">
                  <c:v>3.3</c:v>
                </c:pt>
                <c:pt idx="10">
                  <c:v>3.2</c:v>
                </c:pt>
                <c:pt idx="11">
                  <c:v>3.5</c:v>
                </c:pt>
                <c:pt idx="12">
                  <c:v>3.6175755889380703</c:v>
                </c:pt>
                <c:pt idx="13">
                  <c:v>4.5214866687496471</c:v>
                </c:pt>
                <c:pt idx="14">
                  <c:v>4.7387782757251076</c:v>
                </c:pt>
                <c:pt idx="15">
                  <c:v>4.2249280308090249</c:v>
                </c:pt>
                <c:pt idx="16">
                  <c:v>3.9163221894812179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C5-469B-BBFA-68FA980628FF}"/>
            </c:ext>
          </c:extLst>
        </c:ser>
        <c:ser>
          <c:idx val="1"/>
          <c:order val="1"/>
          <c:tx>
            <c:strRef>
              <c:f>'[NAM prognoser oktober2018.xlsx]Tall'!$A$357</c:f>
              <c:strCache>
                <c:ptCount val="1"/>
                <c:pt idx="0">
                  <c:v>Årslønn</c:v>
                </c:pt>
              </c:strCache>
            </c:strRef>
          </c:tx>
          <c:spPr>
            <a:ln w="317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'[NAM prognoser oktober2018.xlsx]Tall'!$B$355:$U$355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'[NAM prognoser oktober2018.xlsx]Tall'!$B$357:$U$357</c:f>
              <c:numCache>
                <c:formatCode>0</c:formatCode>
                <c:ptCount val="20"/>
                <c:pt idx="0">
                  <c:v>5.7</c:v>
                </c:pt>
                <c:pt idx="1">
                  <c:v>4.5</c:v>
                </c:pt>
                <c:pt idx="2">
                  <c:v>3.5</c:v>
                </c:pt>
                <c:pt idx="3">
                  <c:v>3.3</c:v>
                </c:pt>
                <c:pt idx="4">
                  <c:v>4.0999999999999996</c:v>
                </c:pt>
                <c:pt idx="5">
                  <c:v>5.4</c:v>
                </c:pt>
                <c:pt idx="6">
                  <c:v>6.3</c:v>
                </c:pt>
                <c:pt idx="7">
                  <c:v>4.2</c:v>
                </c:pt>
                <c:pt idx="8">
                  <c:v>3.7</c:v>
                </c:pt>
                <c:pt idx="9">
                  <c:v>4.2</c:v>
                </c:pt>
                <c:pt idx="10">
                  <c:v>4</c:v>
                </c:pt>
                <c:pt idx="11">
                  <c:v>4</c:v>
                </c:pt>
                <c:pt idx="12">
                  <c:v>3.1</c:v>
                </c:pt>
                <c:pt idx="13">
                  <c:v>2.8</c:v>
                </c:pt>
                <c:pt idx="14">
                  <c:v>1.4842180701668477</c:v>
                </c:pt>
                <c:pt idx="15">
                  <c:v>2.2999999999999998</c:v>
                </c:pt>
                <c:pt idx="16">
                  <c:v>2.7797071954232697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C5-469B-BBFA-68FA980628FF}"/>
            </c:ext>
          </c:extLst>
        </c:ser>
        <c:ser>
          <c:idx val="2"/>
          <c:order val="2"/>
          <c:tx>
            <c:strRef>
              <c:f>'[NAM prognoser oktober2018.xlsx]Tall'!$A$358</c:f>
              <c:strCache>
                <c:ptCount val="1"/>
              </c:strCache>
            </c:strRef>
          </c:tx>
          <c:spPr>
            <a:ln w="381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'[NAM prognoser oktober2018.xlsx]Tall'!$B$355:$U$355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'[NAM prognoser oktober2018.xlsx]Tall'!$B$358:$U$358</c:f>
              <c:numCache>
                <c:formatCode>General</c:formatCode>
                <c:ptCount val="20"/>
                <c:pt idx="16" formatCode="0">
                  <c:v>3.9163221894812179</c:v>
                </c:pt>
                <c:pt idx="17" formatCode="0">
                  <c:v>3.7982281055395175</c:v>
                </c:pt>
                <c:pt idx="18" formatCode="0">
                  <c:v>3.7626797814807151</c:v>
                </c:pt>
                <c:pt idx="19" formatCode="0">
                  <c:v>3.7364490946678401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C5-469B-BBFA-68FA980628FF}"/>
            </c:ext>
          </c:extLst>
        </c:ser>
        <c:ser>
          <c:idx val="3"/>
          <c:order val="3"/>
          <c:tx>
            <c:strRef>
              <c:f>'[NAM prognoser oktober2018.xlsx]Tall'!$A$359</c:f>
              <c:strCache>
                <c:ptCount val="1"/>
              </c:strCache>
            </c:strRef>
          </c:tx>
          <c:spPr>
            <a:ln w="3810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'[NAM prognoser oktober2018.xlsx]Tall'!$B$355:$U$355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'[NAM prognoser oktober2018.xlsx]Tall'!$B$359:$U$359</c:f>
              <c:numCache>
                <c:formatCode>General</c:formatCode>
                <c:ptCount val="20"/>
                <c:pt idx="16" formatCode="0">
                  <c:v>2.7797071954232697</c:v>
                </c:pt>
                <c:pt idx="17" formatCode="0">
                  <c:v>3.3667357711751849</c:v>
                </c:pt>
                <c:pt idx="18" formatCode="0">
                  <c:v>3.6579656136418377</c:v>
                </c:pt>
                <c:pt idx="19" formatCode="0">
                  <c:v>3.7640030415762853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C5-469B-BBFA-68FA98062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81097920"/>
        <c:axId val="-1981097376"/>
      </c:lineChart>
      <c:dateAx>
        <c:axId val="-198109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1097376"/>
        <c:crosses val="autoZero"/>
        <c:auto val="0"/>
        <c:lblOffset val="100"/>
        <c:baseTimeUnit val="days"/>
      </c:dateAx>
      <c:valAx>
        <c:axId val="-198109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10979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8623572340401495"/>
          <c:y val="0.89175677928007557"/>
          <c:w val="0.61796375166160189"/>
          <c:h val="0.10824322071992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84111225227276E-2"/>
          <c:y val="2.3333423017446446E-2"/>
          <c:w val="0.88436508981527806"/>
          <c:h val="0.650300169661112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Innvandring!$AF$72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Innvandring!$AG$71:$BH$71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Innvandring!$AG$72:$BH$72</c:f>
              <c:numCache>
                <c:formatCode>_-* #,##0_-;\-* #,##0_-;_-* "-"??_-;_-@_-</c:formatCode>
                <c:ptCount val="27"/>
                <c:pt idx="0">
                  <c:v>15885</c:v>
                </c:pt>
                <c:pt idx="1">
                  <c:v>15378</c:v>
                </c:pt>
                <c:pt idx="2">
                  <c:v>13081</c:v>
                </c:pt>
                <c:pt idx="3">
                  <c:v>16021</c:v>
                </c:pt>
                <c:pt idx="4">
                  <c:v>15102</c:v>
                </c:pt>
                <c:pt idx="5">
                  <c:v>17067</c:v>
                </c:pt>
                <c:pt idx="6">
                  <c:v>15206</c:v>
                </c:pt>
                <c:pt idx="7">
                  <c:v>14240</c:v>
                </c:pt>
                <c:pt idx="8">
                  <c:v>14128</c:v>
                </c:pt>
                <c:pt idx="9">
                  <c:v>15232</c:v>
                </c:pt>
                <c:pt idx="10">
                  <c:v>12715</c:v>
                </c:pt>
                <c:pt idx="11">
                  <c:v>10969</c:v>
                </c:pt>
                <c:pt idx="12">
                  <c:v>13980</c:v>
                </c:pt>
                <c:pt idx="13">
                  <c:v>15751</c:v>
                </c:pt>
                <c:pt idx="14">
                  <c:v>15524</c:v>
                </c:pt>
                <c:pt idx="15">
                  <c:v>17292</c:v>
                </c:pt>
                <c:pt idx="16">
                  <c:v>16505</c:v>
                </c:pt>
                <c:pt idx="17">
                  <c:v>18785</c:v>
                </c:pt>
                <c:pt idx="18">
                  <c:v>20358</c:v>
                </c:pt>
                <c:pt idx="19">
                  <c:v>19943</c:v>
                </c:pt>
                <c:pt idx="20">
                  <c:v>18827</c:v>
                </c:pt>
                <c:pt idx="21">
                  <c:v>18263</c:v>
                </c:pt>
                <c:pt idx="22">
                  <c:v>17713</c:v>
                </c:pt>
                <c:pt idx="23">
                  <c:v>18690</c:v>
                </c:pt>
                <c:pt idx="24">
                  <c:v>18331</c:v>
                </c:pt>
                <c:pt idx="25">
                  <c:v>18164</c:v>
                </c:pt>
                <c:pt idx="26" formatCode="General">
                  <c:v>15834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3E-46E9-9640-C29BD60A53FB}"/>
            </c:ext>
          </c:extLst>
        </c:ser>
        <c:ser>
          <c:idx val="1"/>
          <c:order val="1"/>
          <c:tx>
            <c:strRef>
              <c:f>Innvandring!$AF$73</c:f>
              <c:strCache>
                <c:ptCount val="1"/>
                <c:pt idx="0">
                  <c:v>Nettoinnflytting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Innvandring!$AG$71:$BH$71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Innvandring!$AG$73:$BH$73</c:f>
              <c:numCache>
                <c:formatCode>_-* #,##0_-;\-* #,##0_-;_-* "-"??_-;_-@_-</c:formatCode>
                <c:ptCount val="27"/>
                <c:pt idx="0">
                  <c:v>8045</c:v>
                </c:pt>
                <c:pt idx="1">
                  <c:v>9942</c:v>
                </c:pt>
                <c:pt idx="2">
                  <c:v>12808</c:v>
                </c:pt>
                <c:pt idx="3">
                  <c:v>7436</c:v>
                </c:pt>
                <c:pt idx="4">
                  <c:v>6366</c:v>
                </c:pt>
                <c:pt idx="5">
                  <c:v>5817</c:v>
                </c:pt>
                <c:pt idx="6">
                  <c:v>10700</c:v>
                </c:pt>
                <c:pt idx="7">
                  <c:v>13823</c:v>
                </c:pt>
                <c:pt idx="8">
                  <c:v>18999</c:v>
                </c:pt>
                <c:pt idx="9">
                  <c:v>9688</c:v>
                </c:pt>
                <c:pt idx="10">
                  <c:v>7955</c:v>
                </c:pt>
                <c:pt idx="11">
                  <c:v>17174</c:v>
                </c:pt>
                <c:pt idx="12">
                  <c:v>11285</c:v>
                </c:pt>
                <c:pt idx="13">
                  <c:v>13211</c:v>
                </c:pt>
                <c:pt idx="14">
                  <c:v>18439</c:v>
                </c:pt>
                <c:pt idx="15">
                  <c:v>23723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3E-46E9-9640-C29BD60A53FB}"/>
            </c:ext>
          </c:extLst>
        </c:ser>
        <c:ser>
          <c:idx val="2"/>
          <c:order val="2"/>
          <c:tx>
            <c:strRef>
              <c:f>Innvandring!$AF$74</c:f>
              <c:strCache>
                <c:ptCount val="1"/>
                <c:pt idx="0">
                  <c:v>Nordiske land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Innvandring!$AG$71:$BH$71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Innvandring!$AG$74:$BH$74</c:f>
              <c:numCache>
                <c:formatCode>General</c:formatCode>
                <c:ptCount val="27"/>
                <c:pt idx="16" formatCode="_-* #,##0_-;\-* #,##0_-;_-* &quot;-&quot;??_-;_-@_-">
                  <c:v>2106</c:v>
                </c:pt>
                <c:pt idx="17" formatCode="_-* #,##0_-;\-* #,##0_-;_-* &quot;-&quot;??_-;_-@_-">
                  <c:v>3240</c:v>
                </c:pt>
                <c:pt idx="18" formatCode="_-* #,##0_-;\-* #,##0_-;_-* &quot;-&quot;??_-;_-@_-">
                  <c:v>4804</c:v>
                </c:pt>
                <c:pt idx="19" formatCode="_-* #,##0_-;\-* #,##0_-;_-* &quot;-&quot;??_-;_-@_-">
                  <c:v>4613</c:v>
                </c:pt>
                <c:pt idx="20" formatCode="_-* #,##0_-;\-* #,##0_-;_-* &quot;-&quot;??_-;_-@_-">
                  <c:v>3735</c:v>
                </c:pt>
                <c:pt idx="21" formatCode="_-* #,##0_-;\-* #,##0_-;_-* &quot;-&quot;??_-;_-@_-">
                  <c:v>1101</c:v>
                </c:pt>
                <c:pt idx="22" formatCode="_-* #,##0_-;\-* #,##0_-;_-* &quot;-&quot;??_-;_-@_-">
                  <c:v>583</c:v>
                </c:pt>
                <c:pt idx="23" formatCode="_-* #,##0_-;\-* #,##0_-;_-* &quot;-&quot;??_-;_-@_-">
                  <c:v>2548</c:v>
                </c:pt>
                <c:pt idx="24" formatCode="_-* #,##0_-;\-* #,##0_-;_-* &quot;-&quot;??_-;_-@_-">
                  <c:v>-1628</c:v>
                </c:pt>
                <c:pt idx="25" formatCode="_-* #,##0_-;\-* #,##0_-;_-* &quot;-&quot;??_-;_-@_-">
                  <c:v>-2969</c:v>
                </c:pt>
                <c:pt idx="26">
                  <c:v>-2759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3E-46E9-9640-C29BD60A53FB}"/>
            </c:ext>
          </c:extLst>
        </c:ser>
        <c:ser>
          <c:idx val="3"/>
          <c:order val="3"/>
          <c:tx>
            <c:strRef>
              <c:f>Innvandring!$AF$75</c:f>
              <c:strCache>
                <c:ptCount val="1"/>
                <c:pt idx="0">
                  <c:v>Vest-Europa unntatt Norden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Innvandring!$AG$71:$BH$71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Innvandring!$AG$75:$BH$75</c:f>
              <c:numCache>
                <c:formatCode>General</c:formatCode>
                <c:ptCount val="27"/>
                <c:pt idx="16" formatCode="_-* #,##0_-;\-* #,##0_-;_-* &quot;-&quot;??_-;_-@_-">
                  <c:v>5387</c:v>
                </c:pt>
                <c:pt idx="17" formatCode="_-* #,##0_-;\-* #,##0_-;_-* &quot;-&quot;??_-;_-@_-">
                  <c:v>6299</c:v>
                </c:pt>
                <c:pt idx="18" formatCode="_-* #,##0_-;\-* #,##0_-;_-* &quot;-&quot;??_-;_-@_-">
                  <c:v>4286</c:v>
                </c:pt>
                <c:pt idx="19" formatCode="_-* #,##0_-;\-* #,##0_-;_-* &quot;-&quot;??_-;_-@_-">
                  <c:v>4384</c:v>
                </c:pt>
                <c:pt idx="20" formatCode="_-* #,##0_-;\-* #,##0_-;_-* &quot;-&quot;??_-;_-@_-">
                  <c:v>4875</c:v>
                </c:pt>
                <c:pt idx="21" formatCode="_-* #,##0_-;\-* #,##0_-;_-* &quot;-&quot;??_-;_-@_-">
                  <c:v>4804</c:v>
                </c:pt>
                <c:pt idx="22" formatCode="_-* #,##0_-;\-* #,##0_-;_-* &quot;-&quot;??_-;_-@_-">
                  <c:v>3898</c:v>
                </c:pt>
                <c:pt idx="23" formatCode="_-* #,##0_-;\-* #,##0_-;_-* &quot;-&quot;??_-;_-@_-">
                  <c:v>4239</c:v>
                </c:pt>
                <c:pt idx="24" formatCode="_-* #,##0_-;\-* #,##0_-;_-* &quot;-&quot;??_-;_-@_-">
                  <c:v>2485</c:v>
                </c:pt>
                <c:pt idx="25" formatCode="_-* #,##0_-;\-* #,##0_-;_-* &quot;-&quot;??_-;_-@_-">
                  <c:v>973</c:v>
                </c:pt>
                <c:pt idx="26">
                  <c:v>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3E-46E9-9640-C29BD60A53FB}"/>
            </c:ext>
          </c:extLst>
        </c:ser>
        <c:ser>
          <c:idx val="4"/>
          <c:order val="4"/>
          <c:tx>
            <c:strRef>
              <c:f>Innvandring!$AF$76</c:f>
              <c:strCache>
                <c:ptCount val="1"/>
                <c:pt idx="0">
                  <c:v>Øst-Europa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Innvandring!$AG$71:$BH$71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Innvandring!$AG$76:$BH$76</c:f>
              <c:numCache>
                <c:formatCode>General</c:formatCode>
                <c:ptCount val="27"/>
                <c:pt idx="16" formatCode="_-* #,##0_-;\-* #,##0_-;_-* &quot;-&quot;??_-;_-@_-">
                  <c:v>19255</c:v>
                </c:pt>
                <c:pt idx="17" formatCode="_-* #,##0_-;\-* #,##0_-;_-* &quot;-&quot;??_-;_-@_-">
                  <c:v>19714</c:v>
                </c:pt>
                <c:pt idx="18" formatCode="_-* #,##0_-;\-* #,##0_-;_-* &quot;-&quot;??_-;_-@_-">
                  <c:v>14418</c:v>
                </c:pt>
                <c:pt idx="19" formatCode="_-* #,##0_-;\-* #,##0_-;_-* &quot;-&quot;??_-;_-@_-">
                  <c:v>20029</c:v>
                </c:pt>
                <c:pt idx="20" formatCode="_-* #,##0_-;\-* #,##0_-;_-* &quot;-&quot;??_-;_-@_-">
                  <c:v>25116</c:v>
                </c:pt>
                <c:pt idx="21" formatCode="_-* #,##0_-;\-* #,##0_-;_-* &quot;-&quot;??_-;_-@_-">
                  <c:v>23526</c:v>
                </c:pt>
                <c:pt idx="22" formatCode="_-* #,##0_-;\-* #,##0_-;_-* &quot;-&quot;??_-;_-@_-">
                  <c:v>19366</c:v>
                </c:pt>
                <c:pt idx="23" formatCode="_-* #,##0_-;\-* #,##0_-;_-* &quot;-&quot;??_-;_-@_-">
                  <c:v>16720</c:v>
                </c:pt>
                <c:pt idx="24" formatCode="_-* #,##0_-;\-* #,##0_-;_-* &quot;-&quot;??_-;_-@_-">
                  <c:v>11840</c:v>
                </c:pt>
                <c:pt idx="25" formatCode="_-* #,##0_-;\-* #,##0_-;_-* &quot;-&quot;??_-;_-@_-">
                  <c:v>4273</c:v>
                </c:pt>
                <c:pt idx="26">
                  <c:v>3906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3E-46E9-9640-C29BD60A53FB}"/>
            </c:ext>
          </c:extLst>
        </c:ser>
        <c:ser>
          <c:idx val="5"/>
          <c:order val="5"/>
          <c:tx>
            <c:strRef>
              <c:f>Innvandring!$AF$77</c:f>
              <c:strCache>
                <c:ptCount val="1"/>
                <c:pt idx="0">
                  <c:v>Afrika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Innvandring!$AG$71:$BH$71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Innvandring!$AG$77:$BH$77</c:f>
              <c:numCache>
                <c:formatCode>General</c:formatCode>
                <c:ptCount val="27"/>
                <c:pt idx="16" formatCode="_-* #,##0_-;\-* #,##0_-;_-* &quot;-&quot;??_-;_-@_-">
                  <c:v>3515</c:v>
                </c:pt>
                <c:pt idx="17" formatCode="_-* #,##0_-;\-* #,##0_-;_-* &quot;-&quot;??_-;_-@_-">
                  <c:v>3268</c:v>
                </c:pt>
                <c:pt idx="18" formatCode="_-* #,##0_-;\-* #,##0_-;_-* &quot;-&quot;??_-;_-@_-">
                  <c:v>4322</c:v>
                </c:pt>
                <c:pt idx="19" formatCode="_-* #,##0_-;\-* #,##0_-;_-* &quot;-&quot;??_-;_-@_-">
                  <c:v>4713</c:v>
                </c:pt>
                <c:pt idx="20" formatCode="_-* #,##0_-;\-* #,##0_-;_-* &quot;-&quot;??_-;_-@_-">
                  <c:v>4616</c:v>
                </c:pt>
                <c:pt idx="21" formatCode="_-* #,##0_-;\-* #,##0_-;_-* &quot;-&quot;??_-;_-@_-">
                  <c:v>7581</c:v>
                </c:pt>
                <c:pt idx="22" formatCode="_-* #,##0_-;\-* #,##0_-;_-* &quot;-&quot;??_-;_-@_-">
                  <c:v>7144</c:v>
                </c:pt>
                <c:pt idx="23" formatCode="_-* #,##0_-;\-* #,##0_-;_-* &quot;-&quot;??_-;_-@_-">
                  <c:v>5846</c:v>
                </c:pt>
                <c:pt idx="24" formatCode="_-* #,##0_-;\-* #,##0_-;_-* &quot;-&quot;??_-;_-@_-">
                  <c:v>6762</c:v>
                </c:pt>
                <c:pt idx="25" formatCode="_-* #,##0_-;\-* #,##0_-;_-* &quot;-&quot;??_-;_-@_-">
                  <c:v>4658</c:v>
                </c:pt>
                <c:pt idx="26">
                  <c:v>3685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3E-46E9-9640-C29BD60A53FB}"/>
            </c:ext>
          </c:extLst>
        </c:ser>
        <c:ser>
          <c:idx val="6"/>
          <c:order val="6"/>
          <c:tx>
            <c:strRef>
              <c:f>Innvandring!$AF$78</c:f>
              <c:strCache>
                <c:ptCount val="1"/>
                <c:pt idx="0">
                  <c:v>Asia med Tyrkia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Innvandring!$AG$71:$BH$71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Innvandring!$AG$78:$BH$78</c:f>
              <c:numCache>
                <c:formatCode>General</c:formatCode>
                <c:ptCount val="27"/>
                <c:pt idx="16" formatCode="_-* #,##0_-;\-* #,##0_-;_-* &quot;-&quot;??_-;_-@_-">
                  <c:v>7475</c:v>
                </c:pt>
                <c:pt idx="17" formatCode="_-* #,##0_-;\-* #,##0_-;_-* &quot;-&quot;??_-;_-@_-">
                  <c:v>8390</c:v>
                </c:pt>
                <c:pt idx="18" formatCode="_-* #,##0_-;\-* #,##0_-;_-* &quot;-&quot;??_-;_-@_-">
                  <c:v>8282</c:v>
                </c:pt>
                <c:pt idx="19" formatCode="_-* #,##0_-;\-* #,##0_-;_-* &quot;-&quot;??_-;_-@_-">
                  <c:v>7182</c:v>
                </c:pt>
                <c:pt idx="20" formatCode="_-* #,##0_-;\-* #,##0_-;_-* &quot;-&quot;??_-;_-@_-">
                  <c:v>7407</c:v>
                </c:pt>
                <c:pt idx="21" formatCode="_-* #,##0_-;\-* #,##0_-;_-* &quot;-&quot;??_-;_-@_-">
                  <c:v>8518</c:v>
                </c:pt>
                <c:pt idx="22" formatCode="_-* #,##0_-;\-* #,##0_-;_-* &quot;-&quot;??_-;_-@_-">
                  <c:v>7551</c:v>
                </c:pt>
                <c:pt idx="23" formatCode="_-* #,##0_-;\-* #,##0_-;_-* &quot;-&quot;??_-;_-@_-">
                  <c:v>7425</c:v>
                </c:pt>
                <c:pt idx="24" formatCode="_-* #,##0_-;\-* #,##0_-;_-* &quot;-&quot;??_-;_-@_-">
                  <c:v>9035</c:v>
                </c:pt>
                <c:pt idx="25" formatCode="_-* #,##0_-;\-* #,##0_-;_-* &quot;-&quot;??_-;_-@_-">
                  <c:v>17748</c:v>
                </c:pt>
                <c:pt idx="26">
                  <c:v>13908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3E-46E9-9640-C29BD60A53FB}"/>
            </c:ext>
          </c:extLst>
        </c:ser>
        <c:ser>
          <c:idx val="7"/>
          <c:order val="7"/>
          <c:tx>
            <c:strRef>
              <c:f>Innvandring!$AF$79</c:f>
              <c:strCache>
                <c:ptCount val="1"/>
                <c:pt idx="0">
                  <c:v>Nord-, Sør-Amerika og Oseania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Innvandring!$AG$71:$BH$71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Innvandring!$AG$79:$BH$79</c:f>
              <c:numCache>
                <c:formatCode>General</c:formatCode>
                <c:ptCount val="27"/>
                <c:pt idx="16" formatCode="_-* #,##0_-;\-* #,##0_-;_-* &quot;-&quot;??_-;_-@_-">
                  <c:v>1457</c:v>
                </c:pt>
                <c:pt idx="17" formatCode="_-* #,##0_-;\-* #,##0_-;_-* &quot;-&quot;??_-;_-@_-">
                  <c:v>1625</c:v>
                </c:pt>
                <c:pt idx="18" formatCode="_-* #,##0_-;\-* #,##0_-;_-* &quot;-&quot;??_-;_-@_-">
                  <c:v>1344</c:v>
                </c:pt>
                <c:pt idx="19" formatCode="_-* #,##0_-;\-* #,##0_-;_-* &quot;-&quot;??_-;_-@_-">
                  <c:v>802</c:v>
                </c:pt>
                <c:pt idx="20" formatCode="_-* #,##0_-;\-* #,##0_-;_-* &quot;-&quot;??_-;_-@_-">
                  <c:v>918</c:v>
                </c:pt>
                <c:pt idx="21" formatCode="_-* #,##0_-;\-* #,##0_-;_-* &quot;-&quot;??_-;_-@_-">
                  <c:v>1471</c:v>
                </c:pt>
                <c:pt idx="22" formatCode="_-* #,##0_-;\-* #,##0_-;_-* &quot;-&quot;??_-;_-@_-">
                  <c:v>1090</c:v>
                </c:pt>
                <c:pt idx="23" formatCode="_-* #,##0_-;\-* #,##0_-;_-* &quot;-&quot;??_-;_-@_-">
                  <c:v>836</c:v>
                </c:pt>
                <c:pt idx="24" formatCode="_-* #,##0_-;\-* #,##0_-;_-* &quot;-&quot;??_-;_-@_-">
                  <c:v>512</c:v>
                </c:pt>
                <c:pt idx="25" formatCode="_-* #,##0_-;\-* #,##0_-;_-* &quot;-&quot;??_-;_-@_-">
                  <c:v>540</c:v>
                </c:pt>
                <c:pt idx="26">
                  <c:v>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3E-46E9-9640-C29BD60A53FB}"/>
            </c:ext>
          </c:extLst>
        </c:ser>
        <c:ser>
          <c:idx val="8"/>
          <c:order val="8"/>
          <c:tx>
            <c:strRef>
              <c:f>Innvandring!$AF$80</c:f>
              <c:strCache>
                <c:ptCount val="1"/>
                <c:pt idx="0">
                  <c:v>Statsløse og uoppgitt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Innvandring!$AG$71:$BH$71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Innvandring!$AG$80:$BH$80</c:f>
              <c:numCache>
                <c:formatCode>General</c:formatCode>
                <c:ptCount val="27"/>
                <c:pt idx="16" formatCode="_-* #,##0_-;\-* #,##0_-;_-* &quot;-&quot;??_-;_-@_-">
                  <c:v>457</c:v>
                </c:pt>
                <c:pt idx="17" formatCode="_-* #,##0_-;\-* #,##0_-;_-* &quot;-&quot;??_-;_-@_-">
                  <c:v>810</c:v>
                </c:pt>
                <c:pt idx="18" formatCode="_-* #,##0_-;\-* #,##0_-;_-* &quot;-&quot;??_-;_-@_-">
                  <c:v>1181</c:v>
                </c:pt>
                <c:pt idx="19" formatCode="_-* #,##0_-;\-* #,##0_-;_-* &quot;-&quot;??_-;_-@_-">
                  <c:v>623</c:v>
                </c:pt>
                <c:pt idx="20" formatCode="_-* #,##0_-;\-* #,##0_-;_-* &quot;-&quot;??_-;_-@_-">
                  <c:v>365</c:v>
                </c:pt>
                <c:pt idx="21" formatCode="_-* #,##0_-;\-* #,##0_-;_-* &quot;-&quot;??_-;_-@_-">
                  <c:v>342</c:v>
                </c:pt>
                <c:pt idx="22" formatCode="_-* #,##0_-;\-* #,##0_-;_-* &quot;-&quot;??_-;_-@_-">
                  <c:v>441</c:v>
                </c:pt>
                <c:pt idx="23" formatCode="_-* #,##0_-;\-* #,##0_-;_-* &quot;-&quot;??_-;_-@_-">
                  <c:v>556</c:v>
                </c:pt>
                <c:pt idx="24" formatCode="_-* #,##0_-;\-* #,##0_-;_-* &quot;-&quot;??_-;_-@_-">
                  <c:v>767</c:v>
                </c:pt>
                <c:pt idx="25" formatCode="_-* #,##0_-;\-* #,##0_-;_-* &quot;-&quot;??_-;_-@_-">
                  <c:v>870</c:v>
                </c:pt>
                <c:pt idx="26">
                  <c:v>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3E-46E9-9640-C29BD60A5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049220032"/>
        <c:axId val="450809936"/>
      </c:barChart>
      <c:catAx>
        <c:axId val="204922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0809936"/>
        <c:crosses val="autoZero"/>
        <c:auto val="1"/>
        <c:lblAlgn val="ctr"/>
        <c:lblOffset val="100"/>
        <c:tickLblSkip val="2"/>
        <c:noMultiLvlLbl val="0"/>
      </c:catAx>
      <c:valAx>
        <c:axId val="450809936"/>
        <c:scaling>
          <c:orientation val="minMax"/>
          <c:max val="70000"/>
          <c:min val="-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49220032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974572584504285"/>
          <c:w val="1"/>
          <c:h val="0.22352742854656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0.13948</cdr:x>
      <cdr:y>0.01361</cdr:y>
    </cdr:from>
    <cdr:to>
      <cdr:x>0.81084</cdr:x>
      <cdr:y>0.21985</cdr:y>
    </cdr:to>
    <cdr:sp macro="" textlink="">
      <cdr:nvSpPr>
        <cdr:cNvPr id="3" name="TekstSylinder 2">
          <a:extLst xmlns:a="http://schemas.openxmlformats.org/drawingml/2006/main">
            <a:ext uri="{FF2B5EF4-FFF2-40B4-BE49-F238E27FC236}">
              <a16:creationId xmlns:a16="http://schemas.microsoft.com/office/drawing/2014/main" id="{34A37751-ADB0-4E4F-831B-07704CDBE80D}"/>
            </a:ext>
          </a:extLst>
        </cdr:cNvPr>
        <cdr:cNvSpPr txBox="1"/>
      </cdr:nvSpPr>
      <cdr:spPr>
        <a:xfrm xmlns:a="http://schemas.openxmlformats.org/drawingml/2006/main">
          <a:off x="623327" y="54209"/>
          <a:ext cx="3000375" cy="821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nb-NO" sz="1800" b="0" i="0" baseline="0">
              <a:effectLst/>
              <a:latin typeface="+mn-lt"/>
              <a:ea typeface="+mn-ea"/>
              <a:cs typeface="+mn-cs"/>
            </a:rPr>
            <a:t>Konsum i husholdningene</a:t>
          </a:r>
          <a:endParaRPr lang="nb-NO" sz="1800">
            <a:effectLst/>
          </a:endParaRPr>
        </a:p>
        <a:p xmlns:a="http://schemas.openxmlformats.org/drawingml/2006/main">
          <a:pPr algn="ctr" rtl="0"/>
          <a:r>
            <a:rPr lang="nb-NO" sz="1400" b="0" i="0" baseline="0">
              <a:effectLst/>
              <a:latin typeface="+mn-lt"/>
              <a:ea typeface="+mn-ea"/>
              <a:cs typeface="+mn-cs"/>
            </a:rPr>
            <a:t>Vekst i prosent</a:t>
          </a:r>
          <a:endParaRPr lang="nb-NO" sz="1400">
            <a:effectLst/>
          </a:endParaRPr>
        </a:p>
        <a:p xmlns:a="http://schemas.openxmlformats.org/drawingml/2006/main">
          <a:pPr algn="ctr"/>
          <a:endParaRPr lang="nb-NO" sz="12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0.59694</cdr:x>
      <cdr:y>0.31709</cdr:y>
    </cdr:from>
    <cdr:to>
      <cdr:x>0.94473</cdr:x>
      <cdr:y>0.40288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EB47DF1-47BB-42B4-A0A0-66958270982D}"/>
            </a:ext>
          </a:extLst>
        </cdr:cNvPr>
        <cdr:cNvSpPr txBox="1"/>
      </cdr:nvSpPr>
      <cdr:spPr>
        <a:xfrm xmlns:a="http://schemas.openxmlformats.org/drawingml/2006/main">
          <a:off x="2652111" y="941484"/>
          <a:ext cx="1545173" cy="254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/>
            <a:t>Bankenes utlånsrente</a:t>
          </a:r>
        </a:p>
      </cdr:txBody>
    </cdr:sp>
  </cdr:relSizeAnchor>
  <cdr:relSizeAnchor xmlns:cdr="http://schemas.openxmlformats.org/drawingml/2006/chartDrawing">
    <cdr:from>
      <cdr:x>0.48859</cdr:x>
      <cdr:y>0.52917</cdr:y>
    </cdr:from>
    <cdr:to>
      <cdr:x>0.83639</cdr:x>
      <cdr:y>0.61495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19A7129-CA34-47D0-84A7-6B9BA7E5A582}"/>
            </a:ext>
          </a:extLst>
        </cdr:cNvPr>
        <cdr:cNvSpPr txBox="1"/>
      </cdr:nvSpPr>
      <cdr:spPr>
        <a:xfrm xmlns:a="http://schemas.openxmlformats.org/drawingml/2006/main">
          <a:off x="2170745" y="1571173"/>
          <a:ext cx="1545217" cy="254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100"/>
            <a:t>Pengemarkedsrente</a:t>
          </a:r>
        </a:p>
      </cdr:txBody>
    </cdr:sp>
  </cdr:relSizeAnchor>
  <cdr:relSizeAnchor xmlns:cdr="http://schemas.openxmlformats.org/drawingml/2006/chartDrawing">
    <cdr:from>
      <cdr:x>0.41388</cdr:x>
      <cdr:y>0.66669</cdr:y>
    </cdr:from>
    <cdr:to>
      <cdr:x>0.76168</cdr:x>
      <cdr:y>0.75248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D85663B-A71C-4E93-AA6B-46617DB4A2AD}"/>
            </a:ext>
          </a:extLst>
        </cdr:cNvPr>
        <cdr:cNvSpPr txBox="1"/>
      </cdr:nvSpPr>
      <cdr:spPr>
        <a:xfrm xmlns:a="http://schemas.openxmlformats.org/drawingml/2006/main">
          <a:off x="1838785" y="1979483"/>
          <a:ext cx="1545217" cy="254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100"/>
            <a:t>Foliorente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046A0-C83F-44B5-892F-538177E90E22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7A057-C0DA-4119-9647-88ED6B27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6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AC23C-5EC7-4F4E-BECC-26D5F7F1C07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 dirty="0"/>
              <a:t>Edit Master text styles</a:t>
            </a:r>
          </a:p>
          <a:p>
            <a:pPr lvl="1"/>
            <a:r>
              <a:rPr lang="nb-NO" noProof="0" dirty="0"/>
              <a:t>Second level</a:t>
            </a:r>
          </a:p>
          <a:p>
            <a:pPr lvl="2"/>
            <a:r>
              <a:rPr lang="nb-NO" noProof="0" dirty="0"/>
              <a:t>Third level</a:t>
            </a:r>
          </a:p>
          <a:p>
            <a:pPr lvl="3"/>
            <a:r>
              <a:rPr lang="nb-NO" noProof="0" dirty="0"/>
              <a:t>Fourth level</a:t>
            </a:r>
          </a:p>
          <a:p>
            <a:pPr lvl="4"/>
            <a:r>
              <a:rPr lang="nb-NO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42837-96B0-42BA-AB38-214336C8C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9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38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7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17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36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01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900" dirty="0"/>
              <a:t>Vanskelig å se for seg en stor renteoppgang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dirty="0"/>
              <a:t>Faller boligbyggingen mer enn ventet vil det bidra til høyere prisvekst.</a:t>
            </a:r>
          </a:p>
          <a:p>
            <a:pPr lvl="0"/>
            <a:endParaRPr lang="nb-NO" sz="19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55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2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9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6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5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4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1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10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88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3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.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939990" y="4306229"/>
            <a:ext cx="2620341" cy="974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algn="ctr"/>
            <a:endParaRPr lang="nb-NO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3667" y="2130127"/>
            <a:ext cx="5976666" cy="2086769"/>
          </a:xfrm>
          <a:solidFill>
            <a:schemeClr val="accent1"/>
          </a:solidFill>
        </p:spPr>
        <p:txBody>
          <a:bodyPr vert="horz" wrap="square" lIns="182880" tIns="91440" rIns="182880" bIns="91440" rtlCol="0" anchor="t">
            <a:noAutofit/>
          </a:bodyPr>
          <a:lstStyle>
            <a:lvl1pPr>
              <a:defRPr lang="en-US" sz="28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nb-NO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668" y="3640832"/>
            <a:ext cx="5976664" cy="579669"/>
          </a:xfrm>
          <a:solidFill>
            <a:schemeClr val="accent1"/>
          </a:solidFill>
        </p:spPr>
        <p:txBody>
          <a:bodyPr lIns="182880" tIns="91440" rIns="182880" bIns="91440" anchor="t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583666" y="4306229"/>
            <a:ext cx="3356324" cy="974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l"/>
            <a:r>
              <a:rPr lang="nb-NO" sz="1600" b="1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5. april 2017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9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B6B9C3-DE7F-4224-834D-03F52097D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5687640" y="4260419"/>
            <a:ext cx="1872691" cy="10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0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65127"/>
            <a:ext cx="8229600" cy="740766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276227"/>
            <a:ext cx="4023360" cy="4824536"/>
          </a:xfrm>
        </p:spPr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140" y="1276227"/>
            <a:ext cx="4023360" cy="4824536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923A-2E25-4F90-8CFF-E97E689AE539}" type="datetime1">
              <a:rPr lang="nb-NO" noProof="0" smtClean="0"/>
              <a:t>29.10.2018</a:t>
            </a:fld>
            <a:endParaRPr lang="nb-NO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7C55A8E2-4132-43D5-9AB3-449B5AEA9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469900" y="6207890"/>
            <a:ext cx="819749" cy="4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3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983288" y="1276350"/>
            <a:ext cx="2716212" cy="482441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65127"/>
            <a:ext cx="8229600" cy="740766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276227"/>
            <a:ext cx="2715591" cy="4824536"/>
          </a:xfrm>
        </p:spPr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6228" y="1276227"/>
            <a:ext cx="2716265" cy="4824536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923A-2E25-4F90-8CFF-E97E689AE539}" type="datetime1">
              <a:rPr lang="nb-NO" noProof="0" smtClean="0"/>
              <a:t>29.10.2018</a:t>
            </a:fld>
            <a:endParaRPr lang="nb-NO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7912E788-B90D-4ABD-9AED-5852435FC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469900" y="6207890"/>
            <a:ext cx="819749" cy="4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13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076775-ED41-41D6-9A53-595AD7442C70}" type="datetime1">
              <a:rPr lang="nb-NO" noProof="0" smtClean="0"/>
              <a:pPr/>
              <a:t>29.10.2018</a:t>
            </a:fld>
            <a:endParaRPr lang="nb-NO" noProof="0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9900" y="1266825"/>
            <a:ext cx="8229600" cy="2743200"/>
          </a:xfrm>
        </p:spPr>
        <p:txBody>
          <a:bodyPr/>
          <a:lstStyle/>
          <a:p>
            <a:r>
              <a:rPr lang="nb-NO"/>
              <a:t>Klikk ikonet for å legge til en tabell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9900" y="4105275"/>
            <a:ext cx="8229600" cy="20764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1FAEA86B-9F7F-461F-9CB8-DC4762B58E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469900" y="6207890"/>
            <a:ext cx="819749" cy="4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in v.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3688" y="2222565"/>
            <a:ext cx="5796644" cy="2003625"/>
          </a:xfrm>
        </p:spPr>
        <p:txBody>
          <a:bodyPr vert="horz" wrap="square" lIns="0" tIns="45720" rIns="0" bIns="45720" rtlCol="0" anchor="b">
            <a:spAutoFit/>
          </a:bodyPr>
          <a:lstStyle>
            <a:lvl1pPr>
              <a:defRPr lang="en-US" sz="13800" dirty="0"/>
            </a:lvl1pPr>
          </a:lstStyle>
          <a:p>
            <a:pPr lvl="0" fontAlgn="auto">
              <a:spcAft>
                <a:spcPts val="0"/>
              </a:spcAft>
            </a:pPr>
            <a:r>
              <a:rPr lang="nb-NO" noProof="0" dirty="0"/>
              <a:t>no.use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63688" y="4658922"/>
            <a:ext cx="1064894" cy="230832"/>
          </a:xfrm>
        </p:spPr>
        <p:txBody>
          <a:bodyPr lIns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626FDE3-2D9C-43D6-8E2D-04F11CF1A094}" type="datetime1">
              <a:rPr lang="nb-NO" smtClean="0"/>
              <a:pPr/>
              <a:t>29.10.2018</a:t>
            </a:fld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14998"/>
            <a:ext cx="5796644" cy="371472"/>
          </a:xfrm>
          <a:noFill/>
        </p:spPr>
        <p:txBody>
          <a:bodyPr lIns="0" rIns="0" anchor="ctr">
            <a:normAutofit/>
          </a:bodyPr>
          <a:lstStyle>
            <a:lvl1pPr marL="0" indent="0" algn="l"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63688" y="4501208"/>
            <a:ext cx="579825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38EF210-D58A-4628-8538-5991234FE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6004607" y="1287475"/>
            <a:ext cx="1555725" cy="8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8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in v.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t="5814" b="56435"/>
          <a:stretch/>
        </p:blipFill>
        <p:spPr>
          <a:xfrm>
            <a:off x="979703" y="2022980"/>
            <a:ext cx="7275649" cy="25087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603764"/>
            <a:ext cx="5707681" cy="371472"/>
          </a:xfrm>
          <a:noFill/>
        </p:spPr>
        <p:txBody>
          <a:bodyPr lIns="0" rIns="0" anchor="ctr">
            <a:normAutofit/>
          </a:bodyPr>
          <a:lstStyle>
            <a:lvl1pPr marL="0" indent="0" algn="l"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1763688" y="2022980"/>
            <a:ext cx="5707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763688" y="4543260"/>
            <a:ext cx="570768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1763688" y="5047316"/>
            <a:ext cx="570768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>
          <a:xfrm>
            <a:off x="1763688" y="5119397"/>
            <a:ext cx="1064894" cy="230832"/>
          </a:xfrm>
        </p:spPr>
        <p:txBody>
          <a:bodyPr lIns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D7C47E-2E3C-4627-B8CC-09ED08E44914}" type="datetime1">
              <a:rPr lang="nb-NO" noProof="0" smtClean="0"/>
              <a:t>29.10.2018</a:t>
            </a:fld>
            <a:endParaRPr lang="nb-NO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5B0CE5-9906-4AF5-9447-8751C6F6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6723"/>
          <a:stretch/>
        </p:blipFill>
        <p:spPr>
          <a:xfrm>
            <a:off x="6225235" y="1203881"/>
            <a:ext cx="1371673" cy="7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2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lain v.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17080" y="2590183"/>
            <a:ext cx="5707681" cy="1685077"/>
          </a:xfrm>
        </p:spPr>
        <p:txBody>
          <a:bodyPr vert="horz" wrap="square" lIns="0" tIns="45720" rIns="0" bIns="45720" rtlCol="0" anchor="b">
            <a:spAutoFit/>
          </a:bodyPr>
          <a:lstStyle>
            <a:lvl1pPr algn="ctr">
              <a:defRPr lang="en-US" sz="11500" dirty="0"/>
            </a:lvl1pPr>
          </a:lstStyle>
          <a:p>
            <a:pPr lvl="0" fontAlgn="auto">
              <a:spcAft>
                <a:spcPts val="0"/>
              </a:spcAft>
            </a:pPr>
            <a:r>
              <a:rPr lang="nb-NO" noProof="0" dirty="0"/>
              <a:t>no.use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080" y="4565664"/>
            <a:ext cx="5707681" cy="371472"/>
          </a:xfr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717080" y="2388605"/>
            <a:ext cx="570768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17080" y="4476837"/>
            <a:ext cx="570768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B8F6DF4-3E67-48E0-9D23-C5FC9AD08B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6188659" y="1552760"/>
            <a:ext cx="1371673" cy="7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2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2" y="4406901"/>
            <a:ext cx="7788276" cy="1312861"/>
          </a:xfrm>
        </p:spPr>
        <p:txBody>
          <a:bodyPr lIns="0" rIns="0" anchor="t">
            <a:normAutofit/>
          </a:bodyPr>
          <a:lstStyle>
            <a:lvl1pPr>
              <a:defRPr sz="2800" b="1"/>
            </a:lvl1pPr>
          </a:lstStyle>
          <a:p>
            <a:r>
              <a:rPr lang="nb-NO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24300"/>
            <a:ext cx="7788276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9656-64BB-4B4D-A2C1-B8AC9646A107}" type="datetime1">
              <a:rPr lang="nb-NO" noProof="0" smtClean="0"/>
              <a:t>29.10.2018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2313" y="5770562"/>
            <a:ext cx="880727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867A90-3478-49AD-BEE0-40BB0947B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722312" y="465045"/>
            <a:ext cx="1371673" cy="7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2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076775-ED41-41D6-9A53-595AD7442C70}" type="datetime1">
              <a:rPr lang="nb-NO" noProof="0" smtClean="0"/>
              <a:pPr/>
              <a:t>29.10.2018</a:t>
            </a:fld>
            <a:endParaRPr lang="nb-NO" noProof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301875" y="2491797"/>
            <a:ext cx="468313" cy="466344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301875" y="3180149"/>
            <a:ext cx="468313" cy="466344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301875" y="3863677"/>
            <a:ext cx="468313" cy="466344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301875" y="4573833"/>
            <a:ext cx="468313" cy="466344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70188" y="1809621"/>
            <a:ext cx="4071937" cy="4635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174625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2770188" y="2491797"/>
            <a:ext cx="4071937" cy="4635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174625" indent="0">
              <a:buNone/>
              <a:defRPr sz="1400" b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2770188" y="3180149"/>
            <a:ext cx="4071937" cy="4635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174625" indent="0">
              <a:buNone/>
              <a:defRPr sz="1400" b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2770188" y="3863677"/>
            <a:ext cx="4071937" cy="4635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174625" indent="0">
              <a:buNone/>
              <a:defRPr sz="1400" b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2770188" y="4573833"/>
            <a:ext cx="4071937" cy="4635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174625" indent="0">
              <a:buNone/>
              <a:defRPr sz="1400" b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301198" y="1809621"/>
            <a:ext cx="584200" cy="469900"/>
          </a:xfrm>
          <a:prstGeom prst="homePlate">
            <a:avLst>
              <a:gd name="adj" fmla="val 24155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57452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29.10.2018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A0F42842-B49F-4DA1-AD2D-01A3AC263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469900" y="6207890"/>
            <a:ext cx="819749" cy="4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3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.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7994"/>
            <a:ext cx="8229600" cy="740766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50" y="1268760"/>
            <a:ext cx="8232750" cy="4908203"/>
          </a:xfrm>
        </p:spPr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29.10.2018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6750" y="266700"/>
            <a:ext cx="8231187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 noProof="0" dirty="0"/>
              <a:t>Insert subtitle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22BE3E72-F4E6-4047-9D09-C0DA9D44FF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469900" y="6207890"/>
            <a:ext cx="819749" cy="4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2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.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6700"/>
            <a:ext cx="8229600" cy="740766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50" y="1268760"/>
            <a:ext cx="8232750" cy="4908203"/>
          </a:xfrm>
        </p:spPr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948E-C0C4-4427-BEAA-AC34CDF98828}" type="datetime1">
              <a:rPr lang="nb-NO" noProof="0" smtClean="0"/>
              <a:t>29.10.2018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6750" y="898400"/>
            <a:ext cx="8231187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 noProof="0" dirty="0"/>
              <a:t>Insert subtitle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5E2C02BF-75FC-4CD9-96E9-483E12F48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469900" y="6207890"/>
            <a:ext cx="819749" cy="4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4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365127"/>
            <a:ext cx="8229600" cy="74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268760"/>
            <a:ext cx="8229600" cy="4908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Edit Master text styles</a:t>
            </a:r>
          </a:p>
          <a:p>
            <a:pPr lvl="1"/>
            <a:r>
              <a:rPr lang="nb-NO" noProof="0" dirty="0"/>
              <a:t>Second level</a:t>
            </a:r>
          </a:p>
          <a:p>
            <a:pPr lvl="2"/>
            <a:r>
              <a:rPr lang="nb-NO" noProof="0" dirty="0"/>
              <a:t>Third level</a:t>
            </a:r>
          </a:p>
          <a:p>
            <a:pPr lvl="3"/>
            <a:r>
              <a:rPr lang="nb-NO" noProof="0" dirty="0"/>
              <a:t>Fourth level</a:t>
            </a:r>
          </a:p>
          <a:p>
            <a:pPr lvl="4"/>
            <a:r>
              <a:rPr lang="nb-NO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4400" y="6423497"/>
            <a:ext cx="5050155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900" dirty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algn="r"/>
            <a:endParaRPr lang="nb-NO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4051" y="6423497"/>
            <a:ext cx="1064894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5C076775-ED41-41D6-9A53-595AD7442C70}" type="datetime1">
              <a:rPr lang="nb-NO" noProof="0" smtClean="0"/>
              <a:pPr/>
              <a:t>29.10.2018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21062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75" r:id="rId4"/>
    <p:sldLayoutId id="2147483663" r:id="rId5"/>
    <p:sldLayoutId id="2147483678" r:id="rId6"/>
    <p:sldLayoutId id="2147483662" r:id="rId7"/>
    <p:sldLayoutId id="2147483676" r:id="rId8"/>
    <p:sldLayoutId id="2147483677" r:id="rId9"/>
    <p:sldLayoutId id="2147483664" r:id="rId10"/>
    <p:sldLayoutId id="2147483679" r:id="rId11"/>
    <p:sldLayoutId id="214748368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51069" y="2653159"/>
            <a:ext cx="6863378" cy="1243326"/>
          </a:xfrm>
        </p:spPr>
        <p:txBody>
          <a:bodyPr>
            <a:noAutofit/>
          </a:bodyPr>
          <a:lstStyle/>
          <a:p>
            <a:r>
              <a:rPr lang="nb-NO" sz="6000" b="0" cap="none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Bygges det nok?</a:t>
            </a:r>
            <a:br>
              <a:rPr lang="nb-NO" sz="6000" b="0" cap="none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b-NO" sz="2400" b="0" cap="none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Konjunktur- og boligrapport med prognoser til 2021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82148" y="4153549"/>
            <a:ext cx="6575895" cy="1536650"/>
          </a:xfrm>
        </p:spPr>
        <p:txBody>
          <a:bodyPr>
            <a:normAutofit/>
          </a:bodyPr>
          <a:lstStyle/>
          <a:p>
            <a:r>
              <a:rPr lang="nb-NO" dirty="0"/>
              <a:t>NEF Boligmarkedet 6. november 2018</a:t>
            </a:r>
          </a:p>
          <a:p>
            <a:endParaRPr lang="nb-NO" dirty="0"/>
          </a:p>
          <a:p>
            <a:r>
              <a:rPr lang="nb-NO" dirty="0"/>
              <a:t>Andreas Benedictow</a:t>
            </a:r>
          </a:p>
          <a:p>
            <a:pPr>
              <a:spcBef>
                <a:spcPts val="0"/>
              </a:spcBef>
            </a:pPr>
            <a:r>
              <a:rPr lang="nb-NO" dirty="0"/>
              <a:t>Samfunnsøkonomisk analyse</a:t>
            </a:r>
          </a:p>
          <a:p>
            <a:pPr>
              <a:spcBef>
                <a:spcPts val="0"/>
              </a:spcBef>
            </a:pPr>
            <a:r>
              <a:rPr lang="nb-NO" dirty="0"/>
              <a:t>andreas.benedictow@samfunnsokonomisk-analyse.no</a:t>
            </a:r>
          </a:p>
        </p:txBody>
      </p:sp>
      <p:cxnSp>
        <p:nvCxnSpPr>
          <p:cNvPr id="11" name="Rett linje 10"/>
          <p:cNvCxnSpPr/>
          <p:nvPr/>
        </p:nvCxnSpPr>
        <p:spPr>
          <a:xfrm flipV="1">
            <a:off x="601693" y="3975703"/>
            <a:ext cx="7886700" cy="1941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35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EEEEAD-1F3A-4A23-9F46-4AB17750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14" y="200097"/>
            <a:ext cx="8229600" cy="740766"/>
          </a:xfrm>
        </p:spPr>
        <p:txBody>
          <a:bodyPr>
            <a:normAutofit/>
          </a:bodyPr>
          <a:lstStyle/>
          <a:p>
            <a:r>
              <a:rPr lang="nb-NO" sz="4000" dirty="0"/>
              <a:t>Det bygges nok boliger i Norge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78EB2E-F458-40B5-AFB9-32ED4B56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29.10.2018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C550C9-2236-4336-8A92-CCFC9C565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10</a:t>
            </a:fld>
            <a:endParaRPr lang="nb-NO" noProof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742524C-359D-468F-8B70-C0B1E0E2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551" y="5907180"/>
            <a:ext cx="738379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ja-JP" sz="800" b="0" i="0" u="none" strike="noStrike" cap="none" normalizeH="0" baseline="0" dirty="0">
                <a:ln>
                  <a:noFill/>
                </a:ln>
                <a:solidFill>
                  <a:srgbClr val="20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Kilde:</a:t>
            </a:r>
            <a:r>
              <a:rPr kumimoji="0" lang="nb-NO" altLang="ja-JP" sz="1100" b="0" i="0" u="none" strike="noStrike" cap="none" normalizeH="0" baseline="0" dirty="0">
                <a:ln>
                  <a:noFill/>
                </a:ln>
                <a:solidFill>
                  <a:srgbClr val="20376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b-NO" altLang="ja-JP" sz="800" b="0" i="0" u="none" strike="noStrike" cap="none" normalizeH="0" baseline="0" dirty="0">
                <a:ln>
                  <a:noFill/>
                </a:ln>
                <a:solidFill>
                  <a:srgbClr val="20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SSB og Samfunnsøkonomisk analyse</a:t>
            </a:r>
            <a:endParaRPr kumimoji="0" lang="nb-NO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437DB3F-2F7C-4DAF-AD2E-EDDD52821208}"/>
              </a:ext>
            </a:extLst>
          </p:cNvPr>
          <p:cNvSpPr txBox="1"/>
          <p:nvPr/>
        </p:nvSpPr>
        <p:spPr>
          <a:xfrm>
            <a:off x="7078529" y="1052885"/>
            <a:ext cx="1534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Befolkningsvekst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A71B700-DE25-4432-9F94-6440DF5795AF}"/>
              </a:ext>
            </a:extLst>
          </p:cNvPr>
          <p:cNvSpPr txBox="1"/>
          <p:nvPr/>
        </p:nvSpPr>
        <p:spPr>
          <a:xfrm>
            <a:off x="905446" y="1044698"/>
            <a:ext cx="1534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Boligbygging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000000-0008-0000-14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045405"/>
              </p:ext>
            </p:extLst>
          </p:nvPr>
        </p:nvGraphicFramePr>
        <p:xfrm>
          <a:off x="1115879" y="1503163"/>
          <a:ext cx="6953066" cy="414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122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E5D57-7838-4582-BBD1-B3DAE3A3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Store regionale forskjeller i bygging og demografi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C3B-FDA7-4855-BB89-7A25C58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05.11.2018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289B47-E824-438A-A6F2-BCCFE6470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11</a:t>
            </a:fld>
            <a:endParaRPr lang="nb-NO" noProof="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86E61A-A53C-48C7-8ECD-18550009AE06}"/>
              </a:ext>
            </a:extLst>
          </p:cNvPr>
          <p:cNvSpPr txBox="1"/>
          <p:nvPr/>
        </p:nvSpPr>
        <p:spPr>
          <a:xfrm>
            <a:off x="6099036" y="5026429"/>
            <a:ext cx="530087" cy="254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916E6BA-FEE5-4AC4-8ABB-56627192A04C}"/>
              </a:ext>
            </a:extLst>
          </p:cNvPr>
          <p:cNvSpPr txBox="1"/>
          <p:nvPr/>
        </p:nvSpPr>
        <p:spPr>
          <a:xfrm>
            <a:off x="5567738" y="4729334"/>
            <a:ext cx="1062595" cy="551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EE5D401-D35D-4E98-9613-2E0A89FA1356}"/>
              </a:ext>
            </a:extLst>
          </p:cNvPr>
          <p:cNvSpPr txBox="1"/>
          <p:nvPr/>
        </p:nvSpPr>
        <p:spPr>
          <a:xfrm>
            <a:off x="0" y="1779690"/>
            <a:ext cx="1534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Boligbygging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C3437F5-89B4-45EF-93CF-A3E3BBA5819E}"/>
              </a:ext>
            </a:extLst>
          </p:cNvPr>
          <p:cNvSpPr txBox="1"/>
          <p:nvPr/>
        </p:nvSpPr>
        <p:spPr>
          <a:xfrm>
            <a:off x="2930250" y="1779690"/>
            <a:ext cx="1747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Befolkningsvekst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CC078B4-00FD-4F39-94CB-B81A5D44AE42}"/>
              </a:ext>
            </a:extLst>
          </p:cNvPr>
          <p:cNvSpPr txBox="1"/>
          <p:nvPr/>
        </p:nvSpPr>
        <p:spPr>
          <a:xfrm>
            <a:off x="1376979" y="1387741"/>
            <a:ext cx="174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OSLO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F261CBB-F23C-4825-8BD3-0CBF4DDBD01F}"/>
              </a:ext>
            </a:extLst>
          </p:cNvPr>
          <p:cNvSpPr txBox="1"/>
          <p:nvPr/>
        </p:nvSpPr>
        <p:spPr>
          <a:xfrm>
            <a:off x="5477429" y="1400287"/>
            <a:ext cx="192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SOGN OG FJORDANE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4B753FA-B1E6-4073-B21C-DD743F1809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607379"/>
              </p:ext>
            </p:extLst>
          </p:nvPr>
        </p:nvGraphicFramePr>
        <p:xfrm>
          <a:off x="336344" y="2199903"/>
          <a:ext cx="4235656" cy="3856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00000000-0008-0000-2100-000009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236782"/>
              </p:ext>
            </p:extLst>
          </p:nvPr>
        </p:nvGraphicFramePr>
        <p:xfrm>
          <a:off x="4771250" y="2180740"/>
          <a:ext cx="3755233" cy="3856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405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E5D57-7838-4582-BBD1-B3DAE3A3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Høy bygging nær Oslo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C3B-FDA7-4855-BB89-7A25C58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05.11.2018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289B47-E824-438A-A6F2-BCCFE6470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12</a:t>
            </a:fld>
            <a:endParaRPr lang="nb-NO" noProof="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86E61A-A53C-48C7-8ECD-18550009AE06}"/>
              </a:ext>
            </a:extLst>
          </p:cNvPr>
          <p:cNvSpPr txBox="1"/>
          <p:nvPr/>
        </p:nvSpPr>
        <p:spPr>
          <a:xfrm>
            <a:off x="6099036" y="5026429"/>
            <a:ext cx="530087" cy="254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916E6BA-FEE5-4AC4-8ABB-56627192A04C}"/>
              </a:ext>
            </a:extLst>
          </p:cNvPr>
          <p:cNvSpPr txBox="1"/>
          <p:nvPr/>
        </p:nvSpPr>
        <p:spPr>
          <a:xfrm>
            <a:off x="5567738" y="4729334"/>
            <a:ext cx="1062595" cy="551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EE5D401-D35D-4E98-9613-2E0A89FA1356}"/>
              </a:ext>
            </a:extLst>
          </p:cNvPr>
          <p:cNvSpPr txBox="1"/>
          <p:nvPr/>
        </p:nvSpPr>
        <p:spPr>
          <a:xfrm>
            <a:off x="0" y="1779690"/>
            <a:ext cx="1534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Boligbygging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C3437F5-89B4-45EF-93CF-A3E3BBA5819E}"/>
              </a:ext>
            </a:extLst>
          </p:cNvPr>
          <p:cNvSpPr txBox="1"/>
          <p:nvPr/>
        </p:nvSpPr>
        <p:spPr>
          <a:xfrm>
            <a:off x="2664779" y="1818665"/>
            <a:ext cx="1747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Befolkningsvekst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CC078B4-00FD-4F39-94CB-B81A5D44AE42}"/>
              </a:ext>
            </a:extLst>
          </p:cNvPr>
          <p:cNvSpPr txBox="1"/>
          <p:nvPr/>
        </p:nvSpPr>
        <p:spPr>
          <a:xfrm>
            <a:off x="5789004" y="1295505"/>
            <a:ext cx="174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ØSTFOLD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F261CBB-F23C-4825-8BD3-0CBF4DDBD01F}"/>
              </a:ext>
            </a:extLst>
          </p:cNvPr>
          <p:cNvSpPr txBox="1"/>
          <p:nvPr/>
        </p:nvSpPr>
        <p:spPr>
          <a:xfrm>
            <a:off x="1127851" y="1295505"/>
            <a:ext cx="192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AKERSHUS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0000000-0008-0000-1600-00000A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91219"/>
              </p:ext>
            </p:extLst>
          </p:nvPr>
        </p:nvGraphicFramePr>
        <p:xfrm>
          <a:off x="563148" y="2232692"/>
          <a:ext cx="3786634" cy="387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00000000-0008-0000-1500-000009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188904"/>
              </p:ext>
            </p:extLst>
          </p:nvPr>
        </p:nvGraphicFramePr>
        <p:xfrm>
          <a:off x="4677744" y="2223781"/>
          <a:ext cx="3786634" cy="387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435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E5D57-7838-4582-BBD1-B3DAE3A3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179936"/>
            <a:ext cx="8638391" cy="740766"/>
          </a:xfrm>
        </p:spPr>
        <p:txBody>
          <a:bodyPr>
            <a:noAutofit/>
          </a:bodyPr>
          <a:lstStyle/>
          <a:p>
            <a:r>
              <a:rPr lang="nb-NO" dirty="0"/>
              <a:t>Betydelig geografisk variasjon i prisutviklingen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C3B-FDA7-4855-BB89-7A25C58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29.10.2018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289B47-E824-438A-A6F2-BCCFE6470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13</a:t>
            </a:fld>
            <a:endParaRPr lang="nb-NO" noProof="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80D6CA9-67D7-492E-B31C-EEAD2FEA7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049" y="920702"/>
            <a:ext cx="4610402" cy="5937297"/>
          </a:xfrm>
          <a:prstGeom prst="rect">
            <a:avLst/>
          </a:prstGeom>
        </p:spPr>
      </p:pic>
      <p:sp>
        <p:nvSpPr>
          <p:cNvPr id="11" name="Pladsholder til indhold 6">
            <a:extLst>
              <a:ext uri="{FF2B5EF4-FFF2-40B4-BE49-F238E27FC236}">
                <a16:creationId xmlns:a16="http://schemas.microsoft.com/office/drawing/2014/main" id="{BF24F513-9F43-40CA-BB35-5C718577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11" y="1286463"/>
            <a:ext cx="4610402" cy="4098370"/>
          </a:xfrm>
        </p:spPr>
        <p:txBody>
          <a:bodyPr>
            <a:normAutofit lnSpcReduction="10000"/>
          </a:bodyPr>
          <a:lstStyle/>
          <a:p>
            <a:r>
              <a:rPr lang="nb-NO" sz="2000" dirty="0">
                <a:solidFill>
                  <a:schemeClr val="tx1"/>
                </a:solidFill>
              </a:rPr>
              <a:t>Sogn og Fjordane lavest prisvekst i Norge</a:t>
            </a: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Minkende befolkning og høy boligbygging</a:t>
            </a:r>
          </a:p>
          <a:p>
            <a:r>
              <a:rPr lang="nb-NO" sz="2000" dirty="0">
                <a:solidFill>
                  <a:schemeClr val="tx1"/>
                </a:solidFill>
              </a:rPr>
              <a:t>Oslo relativt høy prisvekst</a:t>
            </a: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 men  også kraftig prisnedgang i 2017</a:t>
            </a: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Relativt lav bygging (etterslep)</a:t>
            </a:r>
          </a:p>
          <a:p>
            <a:r>
              <a:rPr lang="nb-NO" sz="2000" dirty="0">
                <a:solidFill>
                  <a:schemeClr val="tx1"/>
                </a:solidFill>
              </a:rPr>
              <a:t>Rogaland/Stavanger</a:t>
            </a: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Nytt oljeoppsving gir økt etterspørsel</a:t>
            </a: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Lavt prisnivå</a:t>
            </a:r>
          </a:p>
          <a:p>
            <a:r>
              <a:rPr lang="nb-NO" sz="2000" dirty="0">
                <a:solidFill>
                  <a:schemeClr val="tx1"/>
                </a:solidFill>
              </a:rPr>
              <a:t>Buskerud</a:t>
            </a: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Høy prisvekst etter periode med lav boligbygging</a:t>
            </a:r>
          </a:p>
          <a:p>
            <a:r>
              <a:rPr lang="nb-NO" sz="2000" dirty="0">
                <a:solidFill>
                  <a:schemeClr val="tx1"/>
                </a:solidFill>
              </a:rPr>
              <a:t>Østfold har høy prisvekst</a:t>
            </a: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Lave priser og nærhet til Oslo</a:t>
            </a: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Fredrikstad peker seg ut</a:t>
            </a:r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27979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E5D57-7838-4582-BBD1-B3DAE3A3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65127"/>
            <a:ext cx="8229600" cy="740766"/>
          </a:xfrm>
        </p:spPr>
        <p:txBody>
          <a:bodyPr>
            <a:normAutofit/>
          </a:bodyPr>
          <a:lstStyle/>
          <a:p>
            <a:r>
              <a:rPr lang="nb-NO" sz="4000" dirty="0"/>
              <a:t>Store forskjeller mellom byene består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C3B-FDA7-4855-BB89-7A25C58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05.11.2018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289B47-E824-438A-A6F2-BCCFE6470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14</a:t>
            </a:fld>
            <a:endParaRPr lang="nb-NO" noProof="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0DBF0B-6B06-4BB6-A9B1-318EF55A8E3C}"/>
              </a:ext>
            </a:extLst>
          </p:cNvPr>
          <p:cNvSpPr txBox="1"/>
          <p:nvPr/>
        </p:nvSpPr>
        <p:spPr>
          <a:xfrm>
            <a:off x="6892412" y="2526890"/>
            <a:ext cx="1807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Prisvekst 2018-2021</a:t>
            </a:r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59D9DD31-F60D-4846-927F-539BD6218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621462"/>
              </p:ext>
            </p:extLst>
          </p:nvPr>
        </p:nvGraphicFramePr>
        <p:xfrm>
          <a:off x="6656439" y="2857007"/>
          <a:ext cx="2243184" cy="1724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1592">
                  <a:extLst>
                    <a:ext uri="{9D8B030D-6E8A-4147-A177-3AD203B41FA5}">
                      <a16:colId xmlns:a16="http://schemas.microsoft.com/office/drawing/2014/main" val="3546424731"/>
                    </a:ext>
                  </a:extLst>
                </a:gridCol>
                <a:gridCol w="1121592">
                  <a:extLst>
                    <a:ext uri="{9D8B030D-6E8A-4147-A177-3AD203B41FA5}">
                      <a16:colId xmlns:a16="http://schemas.microsoft.com/office/drawing/2014/main" val="1656642898"/>
                    </a:ext>
                  </a:extLst>
                </a:gridCol>
              </a:tblGrid>
              <a:tr h="24761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Oslo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5,5 %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29702416"/>
                  </a:ext>
                </a:extLst>
              </a:tr>
              <a:tr h="23834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Kristiansand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5,0 %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8088242"/>
                  </a:ext>
                </a:extLst>
              </a:tr>
              <a:tr h="24761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Stavanger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6,9 %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3982327"/>
                  </a:ext>
                </a:extLst>
              </a:tr>
              <a:tr h="24761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Bergen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3,3 %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0715038"/>
                  </a:ext>
                </a:extLst>
              </a:tr>
              <a:tr h="24761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Trondheim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2,3 %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9517941"/>
                  </a:ext>
                </a:extLst>
              </a:tr>
              <a:tr h="24761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Tromsø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5,1 %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8608793"/>
                  </a:ext>
                </a:extLst>
              </a:tr>
              <a:tr h="24761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Norge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3,1 %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6572402"/>
                  </a:ext>
                </a:extLst>
              </a:tr>
            </a:tbl>
          </a:graphicData>
        </a:graphic>
      </p:graphicFrame>
      <p:pic>
        <p:nvPicPr>
          <p:cNvPr id="12" name="Bilde 11">
            <a:extLst>
              <a:ext uri="{FF2B5EF4-FFF2-40B4-BE49-F238E27FC236}">
                <a16:creationId xmlns:a16="http://schemas.microsoft.com/office/drawing/2014/main" id="{D8703D69-A859-442C-A579-CFA0D64CC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78" y="1240346"/>
            <a:ext cx="6090432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9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E5D57-7838-4582-BBD1-B3DAE3A3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65127"/>
            <a:ext cx="8229600" cy="740766"/>
          </a:xfrm>
        </p:spPr>
        <p:txBody>
          <a:bodyPr>
            <a:normAutofit/>
          </a:bodyPr>
          <a:lstStyle/>
          <a:p>
            <a:r>
              <a:rPr lang="nb-NO" sz="4000" dirty="0"/>
              <a:t>Boligprisoppgangen blir svært forsiktig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C3B-FDA7-4855-BB89-7A25C58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05.11.2018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289B47-E824-438A-A6F2-BCCFE6470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15</a:t>
            </a:fld>
            <a:endParaRPr lang="nb-NO" noProof="0" dirty="0"/>
          </a:p>
        </p:txBody>
      </p:sp>
      <p:sp>
        <p:nvSpPr>
          <p:cNvPr id="11" name="Pladsholder til indhold 6">
            <a:extLst>
              <a:ext uri="{FF2B5EF4-FFF2-40B4-BE49-F238E27FC236}">
                <a16:creationId xmlns:a16="http://schemas.microsoft.com/office/drawing/2014/main" id="{BF24F513-9F43-40CA-BB35-5C718577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241" y="2177175"/>
            <a:ext cx="6691256" cy="4098370"/>
          </a:xfrm>
        </p:spPr>
        <p:txBody>
          <a:bodyPr>
            <a:normAutofit/>
          </a:bodyPr>
          <a:lstStyle/>
          <a:p>
            <a:r>
              <a:rPr lang="nb-NO" sz="2400" dirty="0"/>
              <a:t>Boligprisene er fortsatt på et høyt nivå.</a:t>
            </a:r>
          </a:p>
          <a:p>
            <a:r>
              <a:rPr lang="nb-NO" sz="2400" dirty="0"/>
              <a:t>Mange nye boliger kommer på markedet i 2018 og 2019 grunnet høyt boligsalg i 2016 og inn i 2017. </a:t>
            </a:r>
          </a:p>
          <a:p>
            <a:r>
              <a:rPr lang="nb-NO" sz="2400" dirty="0"/>
              <a:t>Befolkningsveksten har falt og demper etterspørselen</a:t>
            </a:r>
          </a:p>
          <a:p>
            <a:r>
              <a:rPr lang="nb-NO" sz="2400" dirty="0"/>
              <a:t>Boliglånsforskriften</a:t>
            </a:r>
          </a:p>
          <a:p>
            <a:r>
              <a:rPr lang="nb-NO" sz="2400" dirty="0"/>
              <a:t>Litt høyere renter</a:t>
            </a:r>
          </a:p>
          <a:p>
            <a:pPr lvl="1"/>
            <a:r>
              <a:rPr lang="nb-NO" sz="1800" dirty="0"/>
              <a:t>Husholdningene har mye gjeld</a:t>
            </a:r>
          </a:p>
          <a:p>
            <a:pPr lvl="1"/>
            <a:r>
              <a:rPr lang="nb-NO" sz="1800" dirty="0"/>
              <a:t>Selv liten renteendring vil merkes godt</a:t>
            </a:r>
          </a:p>
          <a:p>
            <a:r>
              <a:rPr lang="nb-NO" sz="2800" u="sng" dirty="0">
                <a:solidFill>
                  <a:schemeClr val="accent1">
                    <a:lumMod val="50000"/>
                  </a:schemeClr>
                </a:solidFill>
              </a:rPr>
              <a:t>Det bygges nok i Norge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F68283A-405B-4ABC-A6E7-E76073A5DE6F}"/>
              </a:ext>
            </a:extLst>
          </p:cNvPr>
          <p:cNvSpPr txBox="1"/>
          <p:nvPr/>
        </p:nvSpPr>
        <p:spPr>
          <a:xfrm>
            <a:off x="1061356" y="1105893"/>
            <a:ext cx="6259027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Boligprisene i Oslo kommer ikke tilbake på toppen fra 2017 innen prognoseperioden (</a:t>
            </a:r>
            <a:r>
              <a:rPr lang="nb-NO" dirty="0" err="1"/>
              <a:t>mnd</a:t>
            </a:r>
            <a:r>
              <a:rPr lang="nb-NO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Realprisfall i Norge og alle store byer utenom Stavanger</a:t>
            </a:r>
          </a:p>
        </p:txBody>
      </p:sp>
    </p:spTree>
    <p:extLst>
      <p:ext uri="{BB962C8B-B14F-4D97-AF65-F5344CB8AC3E}">
        <p14:creationId xmlns:p14="http://schemas.microsoft.com/office/powerpoint/2010/main" val="3445381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D80563D-D80B-4F53-B133-38C6C34C65F0}"/>
              </a:ext>
            </a:extLst>
          </p:cNvPr>
          <p:cNvSpPr/>
          <p:nvPr/>
        </p:nvSpPr>
        <p:spPr>
          <a:xfrm>
            <a:off x="110408" y="857250"/>
            <a:ext cx="894305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8" name="Bilde 7" descr="Et bilde som inneholder tekst&#10;&#10;Beskrivelse som er generert med høy visshet">
            <a:extLst>
              <a:ext uri="{FF2B5EF4-FFF2-40B4-BE49-F238E27FC236}">
                <a16:creationId xmlns:a16="http://schemas.microsoft.com/office/drawing/2014/main" id="{7112D144-D6B2-40F6-BC0A-DB959D012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327" y="1157593"/>
            <a:ext cx="4069162" cy="2840402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717157" y="3809921"/>
            <a:ext cx="458370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75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Takk for oppmerksomheten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104614" y="4368502"/>
            <a:ext cx="4931921" cy="976832"/>
          </a:xfrm>
        </p:spPr>
        <p:txBody>
          <a:bodyPr>
            <a:normAutofit lnSpcReduction="10000"/>
          </a:bodyPr>
          <a:lstStyle/>
          <a:p>
            <a:r>
              <a:rPr lang="nb-NO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Andreas Benedictow</a:t>
            </a:r>
          </a:p>
          <a:p>
            <a:endParaRPr lang="nb-NO" sz="788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105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Samfunnsøkonomisk analyse</a:t>
            </a:r>
          </a:p>
          <a:p>
            <a:pPr>
              <a:spcBef>
                <a:spcPts val="0"/>
              </a:spcBef>
            </a:pPr>
            <a:endParaRPr lang="nb-NO" sz="105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105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andreas.benedictow@samfunnsokonomisk-analyse.no</a:t>
            </a:r>
          </a:p>
        </p:txBody>
      </p:sp>
      <p:cxnSp>
        <p:nvCxnSpPr>
          <p:cNvPr id="11" name="Rett linje 10"/>
          <p:cNvCxnSpPr/>
          <p:nvPr/>
        </p:nvCxnSpPr>
        <p:spPr>
          <a:xfrm flipV="1">
            <a:off x="1612606" y="4298337"/>
            <a:ext cx="5915025" cy="14558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01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BC721B-99CB-4700-A568-3CD39587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85615"/>
            <a:ext cx="8229600" cy="740766"/>
          </a:xfrm>
        </p:spPr>
        <p:txBody>
          <a:bodyPr>
            <a:normAutofit/>
          </a:bodyPr>
          <a:lstStyle/>
          <a:p>
            <a:r>
              <a:rPr lang="nb-NO" sz="3600" dirty="0"/>
              <a:t>Et mer balansert boligmarked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8F8A2B-B56B-4D0D-8BEC-A52DEBF1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05.11.2018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62D16D-9579-4ABE-91D7-EF8272608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2</a:t>
            </a:fld>
            <a:endParaRPr lang="nb-NO" noProof="0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7ACBD25-2157-44F3-857E-1BD6DEC0351E}"/>
              </a:ext>
            </a:extLst>
          </p:cNvPr>
          <p:cNvSpPr/>
          <p:nvPr/>
        </p:nvSpPr>
        <p:spPr>
          <a:xfrm>
            <a:off x="647102" y="1186185"/>
            <a:ext cx="37097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Boligprisvekst</a:t>
            </a:r>
          </a:p>
          <a:p>
            <a:pPr algn="ctr"/>
            <a:r>
              <a:rPr lang="nb-NO" sz="140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Årsvekst i prosent</a:t>
            </a:r>
            <a:endParaRPr lang="nb-NO" sz="14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913046"/>
              </p:ext>
            </p:extLst>
          </p:nvPr>
        </p:nvGraphicFramePr>
        <p:xfrm>
          <a:off x="4787153" y="1651687"/>
          <a:ext cx="3912347" cy="402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5F120B9-CA88-4A35-87EB-60388B6302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972493"/>
              </p:ext>
            </p:extLst>
          </p:nvPr>
        </p:nvGraphicFramePr>
        <p:xfrm>
          <a:off x="308928" y="1651687"/>
          <a:ext cx="4263072" cy="402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ktangel 11">
            <a:extLst>
              <a:ext uri="{FF2B5EF4-FFF2-40B4-BE49-F238E27FC236}">
                <a16:creationId xmlns:a16="http://schemas.microsoft.com/office/drawing/2014/main" id="{BFBA72B6-1980-4982-9D04-1776A3D91AF6}"/>
              </a:ext>
            </a:extLst>
          </p:cNvPr>
          <p:cNvSpPr/>
          <p:nvPr/>
        </p:nvSpPr>
        <p:spPr>
          <a:xfrm>
            <a:off x="5666088" y="1186185"/>
            <a:ext cx="267592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BNP Fastlands-Norge</a:t>
            </a:r>
          </a:p>
          <a:p>
            <a:pPr algn="ctr"/>
            <a:r>
              <a:rPr lang="nb-NO" sz="1400" dirty="0">
                <a:solidFill>
                  <a:srgbClr val="262626"/>
                </a:solidFill>
                <a:latin typeface="Arial" panose="020B0604020202020204" pitchFamily="34" charset="0"/>
              </a:rPr>
              <a:t>Årsvekst i prosent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79694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BC721B-99CB-4700-A568-3CD39587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3" y="365127"/>
            <a:ext cx="8842917" cy="740766"/>
          </a:xfrm>
        </p:spPr>
        <p:txBody>
          <a:bodyPr>
            <a:normAutofit/>
          </a:bodyPr>
          <a:lstStyle/>
          <a:p>
            <a:r>
              <a:rPr lang="nb-NO" sz="4000" dirty="0"/>
              <a:t>Boligprisene flater ut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8F8A2B-B56B-4D0D-8BEC-A52DEBF1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05.11.2018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62D16D-9579-4ABE-91D7-EF8272608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3</a:t>
            </a:fld>
            <a:endParaRPr lang="nb-NO" noProof="0" dirty="0"/>
          </a:p>
        </p:txBody>
      </p:sp>
      <p:sp>
        <p:nvSpPr>
          <p:cNvPr id="6" name="Pladsholder til indhold 6">
            <a:extLst>
              <a:ext uri="{FF2B5EF4-FFF2-40B4-BE49-F238E27FC236}">
                <a16:creationId xmlns:a16="http://schemas.microsoft.com/office/drawing/2014/main" id="{68BEB776-927D-4F68-ABB9-BDDE633D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182" y="1868574"/>
            <a:ext cx="4579608" cy="4098370"/>
          </a:xfrm>
        </p:spPr>
        <p:txBody>
          <a:bodyPr>
            <a:normAutofit/>
          </a:bodyPr>
          <a:lstStyle/>
          <a:p>
            <a:r>
              <a:rPr lang="nb-NO" sz="2000" dirty="0"/>
              <a:t>Markert nedgang i 2017 </a:t>
            </a:r>
            <a:r>
              <a:rPr lang="nb-NO" sz="1200" dirty="0"/>
              <a:t>(kvartal, ujustert)</a:t>
            </a:r>
          </a:p>
          <a:p>
            <a:pPr lvl="1"/>
            <a:r>
              <a:rPr lang="nb-NO" sz="1600" dirty="0"/>
              <a:t>8 prosent ned i Oslo (Q1 – Q4)</a:t>
            </a:r>
          </a:p>
          <a:p>
            <a:pPr lvl="1"/>
            <a:r>
              <a:rPr lang="nb-NO" sz="1600" dirty="0"/>
              <a:t>4 prosent ned i Norge (Q2 – Q4)</a:t>
            </a:r>
          </a:p>
          <a:p>
            <a:pPr lvl="1"/>
            <a:r>
              <a:rPr lang="nb-NO" sz="1600" dirty="0"/>
              <a:t>Større nedgang enn i 2013</a:t>
            </a:r>
          </a:p>
          <a:p>
            <a:pPr lvl="1"/>
            <a:r>
              <a:rPr lang="nb-NO" sz="1600" dirty="0"/>
              <a:t>Mindre enn i 2008 </a:t>
            </a:r>
          </a:p>
          <a:p>
            <a:r>
              <a:rPr lang="nb-NO" sz="2000" dirty="0"/>
              <a:t>Opp igjen i 2018</a:t>
            </a:r>
          </a:p>
          <a:p>
            <a:pPr lvl="1"/>
            <a:r>
              <a:rPr lang="nb-NO" sz="1600" dirty="0"/>
              <a:t>Rekyl i første halvår</a:t>
            </a:r>
          </a:p>
          <a:p>
            <a:pPr lvl="1"/>
            <a:r>
              <a:rPr lang="nb-NO" sz="1600" dirty="0"/>
              <a:t>Flatet ut i Q3</a:t>
            </a:r>
          </a:p>
          <a:p>
            <a:r>
              <a:rPr lang="nb-NO" sz="2000" dirty="0"/>
              <a:t>Svak vekst framover</a:t>
            </a:r>
          </a:p>
          <a:p>
            <a:pPr lvl="1"/>
            <a:endParaRPr lang="nb-NO" sz="16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55AC054-ACF7-4F14-AC6C-C615031761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385314"/>
              </p:ext>
            </p:extLst>
          </p:nvPr>
        </p:nvGraphicFramePr>
        <p:xfrm>
          <a:off x="211873" y="1286575"/>
          <a:ext cx="4158421" cy="409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243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BC721B-99CB-4700-A568-3CD39587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dirty="0"/>
              <a:t>Husholdningenes konsum vokser moderat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8F8A2B-B56B-4D0D-8BEC-A52DEBF1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29.10.2018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62D16D-9579-4ABE-91D7-EF8272608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4</a:t>
            </a:fld>
            <a:endParaRPr lang="nb-NO" noProof="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199250F-84F5-40A6-9AAF-6F2B96314386}"/>
              </a:ext>
            </a:extLst>
          </p:cNvPr>
          <p:cNvSpPr txBox="1"/>
          <p:nvPr/>
        </p:nvSpPr>
        <p:spPr>
          <a:xfrm>
            <a:off x="5199564" y="1797784"/>
            <a:ext cx="38704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Konsumveksten øker noe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Økt reallønnsvekst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Økt sysselsetting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 dempes av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Økende renter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Svakere boligmarked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9E9B8DB-178F-43F8-AD84-9730BF1B14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933663"/>
              </p:ext>
            </p:extLst>
          </p:nvPr>
        </p:nvGraphicFramePr>
        <p:xfrm>
          <a:off x="589359" y="1302894"/>
          <a:ext cx="4469047" cy="398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563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BC721B-99CB-4700-A568-3CD39587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Bolig og olje - fra motfase til synkron nedtur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8F8A2B-B56B-4D0D-8BEC-A52DEBF1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05.11.2018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62D16D-9579-4ABE-91D7-EF8272608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5</a:t>
            </a:fld>
            <a:endParaRPr lang="nb-NO" noProof="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199250F-84F5-40A6-9AAF-6F2B96314386}"/>
              </a:ext>
            </a:extLst>
          </p:cNvPr>
          <p:cNvSpPr txBox="1"/>
          <p:nvPr/>
        </p:nvSpPr>
        <p:spPr>
          <a:xfrm>
            <a:off x="4719485" y="1905747"/>
            <a:ext cx="442451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Markert fall i boliginvesteringer i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Motsvares av oppsving i oljeinvesteringer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 2020 faller oljeinvesteringsveksten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uten at boliginvesteringene øker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Beskjeden vekst i næringsinvesteringene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DD089F1-3E19-4D06-AA1F-B4FECF418F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758449"/>
              </p:ext>
            </p:extLst>
          </p:nvPr>
        </p:nvGraphicFramePr>
        <p:xfrm>
          <a:off x="114231" y="1518712"/>
          <a:ext cx="4457769" cy="400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571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BC721B-99CB-4700-A568-3CD39587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Internasjonal etterspørsel tar seg litt opp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8F8A2B-B56B-4D0D-8BEC-A52DEBF1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29.10.2018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62D16D-9579-4ABE-91D7-EF8272608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6</a:t>
            </a:fld>
            <a:endParaRPr lang="nb-NO" noProof="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8E5C15F-65B7-447E-969D-94CCD5660330}"/>
              </a:ext>
            </a:extLst>
          </p:cNvPr>
          <p:cNvSpPr txBox="1"/>
          <p:nvPr/>
        </p:nvSpPr>
        <p:spPr>
          <a:xfrm>
            <a:off x="5152911" y="1669773"/>
            <a:ext cx="38512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Moderat vekst hos Norges handelspartnere dempes av: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Høy gjeld i husholdninger og offentlig sektor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Proteksjonisme</a:t>
            </a:r>
          </a:p>
          <a:p>
            <a:endParaRPr lang="nb-NO" sz="20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Sterkere krone demper etterspørselen mot Norge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Fortsetter å tape markedsandeler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80A575E-23D1-4C35-A3A2-EE4139662C47}"/>
              </a:ext>
            </a:extLst>
          </p:cNvPr>
          <p:cNvSpPr txBox="1"/>
          <p:nvPr/>
        </p:nvSpPr>
        <p:spPr>
          <a:xfrm>
            <a:off x="2377147" y="5406887"/>
            <a:ext cx="564836" cy="583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3B3FB42-A24D-482F-B3F1-C483B42B6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26076"/>
              </p:ext>
            </p:extLst>
          </p:nvPr>
        </p:nvGraphicFramePr>
        <p:xfrm>
          <a:off x="302131" y="1398053"/>
          <a:ext cx="4850780" cy="4401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504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BC721B-99CB-4700-A568-3CD39587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Lave renter lenge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8F8A2B-B56B-4D0D-8BEC-A52DEBF1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05.11.2018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62D16D-9579-4ABE-91D7-EF8272608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7</a:t>
            </a:fld>
            <a:endParaRPr lang="nb-NO" noProof="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8E5C15F-65B7-447E-969D-94CCD5660330}"/>
              </a:ext>
            </a:extLst>
          </p:cNvPr>
          <p:cNvSpPr txBox="1"/>
          <p:nvPr/>
        </p:nvSpPr>
        <p:spPr>
          <a:xfrm>
            <a:off x="4797911" y="1643269"/>
            <a:ext cx="406779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Pengepolitikken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Neste renteøkning til våren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Øker med til sammen ett prosentpoeng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NOK styrkes med 5 %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Kredittpolitikken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Boliglånsforskriften videreført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Finanspolitikk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Nøytral framover</a:t>
            </a:r>
          </a:p>
        </p:txBody>
      </p:sp>
      <p:graphicFrame>
        <p:nvGraphicFramePr>
          <p:cNvPr id="8" name="Chart 9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159797"/>
              </p:ext>
            </p:extLst>
          </p:nvPr>
        </p:nvGraphicFramePr>
        <p:xfrm>
          <a:off x="278296" y="1643269"/>
          <a:ext cx="4442833" cy="3662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868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BC721B-99CB-4700-A568-3CD39587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99" y="365127"/>
            <a:ext cx="8340613" cy="740766"/>
          </a:xfrm>
        </p:spPr>
        <p:txBody>
          <a:bodyPr>
            <a:normAutofit/>
          </a:bodyPr>
          <a:lstStyle/>
          <a:p>
            <a:r>
              <a:rPr lang="nb-NO" sz="3600" dirty="0"/>
              <a:t>Svak vekst gir liten nedgang i ledigheten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8F8A2B-B56B-4D0D-8BEC-A52DEBF1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29.10.2018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62D16D-9579-4ABE-91D7-EF8272608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8</a:t>
            </a:fld>
            <a:endParaRPr lang="nb-NO" noProof="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8476B8A-DF90-4867-B609-AFCEC3F0659A}"/>
              </a:ext>
            </a:extLst>
          </p:cNvPr>
          <p:cNvSpPr txBox="1"/>
          <p:nvPr/>
        </p:nvSpPr>
        <p:spPr>
          <a:xfrm>
            <a:off x="4270785" y="5327371"/>
            <a:ext cx="435607" cy="477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743629C-EA50-46B7-B557-5A2A94D1DBD3}"/>
              </a:ext>
            </a:extLst>
          </p:cNvPr>
          <p:cNvSpPr txBox="1"/>
          <p:nvPr/>
        </p:nvSpPr>
        <p:spPr>
          <a:xfrm>
            <a:off x="7865110" y="5398356"/>
            <a:ext cx="715618" cy="477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E4BD1C7-081C-4C24-96EA-FBF5E76C90A2}"/>
              </a:ext>
            </a:extLst>
          </p:cNvPr>
          <p:cNvSpPr txBox="1"/>
          <p:nvPr/>
        </p:nvSpPr>
        <p:spPr>
          <a:xfrm>
            <a:off x="6374296" y="5398356"/>
            <a:ext cx="437321" cy="406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12F8636-2707-4AB5-B572-88C6B79D7FAF}"/>
              </a:ext>
            </a:extLst>
          </p:cNvPr>
          <p:cNvSpPr txBox="1"/>
          <p:nvPr/>
        </p:nvSpPr>
        <p:spPr>
          <a:xfrm>
            <a:off x="5045336" y="2041303"/>
            <a:ext cx="40986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Ledigheten flater ut på relativt høyt nivå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Moderat økonomisk vekst</a:t>
            </a:r>
          </a:p>
          <a:p>
            <a:pPr lvl="1"/>
            <a:endParaRPr lang="nb-NO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Lønnsveksten tar seg opp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Inflasjon opp mot to prosent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Reallønnsvekst øker til 1,9 prosent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20D24B3-EC93-4151-B2CC-D2F81629BC29}"/>
              </a:ext>
            </a:extLst>
          </p:cNvPr>
          <p:cNvSpPr txBox="1"/>
          <p:nvPr/>
        </p:nvSpPr>
        <p:spPr>
          <a:xfrm>
            <a:off x="2602880" y="5327371"/>
            <a:ext cx="452291" cy="477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70868"/>
              </p:ext>
            </p:extLst>
          </p:nvPr>
        </p:nvGraphicFramePr>
        <p:xfrm>
          <a:off x="622037" y="2041302"/>
          <a:ext cx="4313033" cy="383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152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E5D57-7838-4582-BBD1-B3DAE3A3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Stor nedgang i innvandringen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C3B-FDA7-4855-BB89-7A25C58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05.11.2018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289B47-E824-438A-A6F2-BCCFE6470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9</a:t>
            </a:fld>
            <a:endParaRPr lang="nb-NO" noProof="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86E61A-A53C-48C7-8ECD-18550009AE06}"/>
              </a:ext>
            </a:extLst>
          </p:cNvPr>
          <p:cNvSpPr txBox="1"/>
          <p:nvPr/>
        </p:nvSpPr>
        <p:spPr>
          <a:xfrm>
            <a:off x="6099036" y="5026429"/>
            <a:ext cx="530087" cy="254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916E6BA-FEE5-4AC4-8ABB-56627192A04C}"/>
              </a:ext>
            </a:extLst>
          </p:cNvPr>
          <p:cNvSpPr txBox="1"/>
          <p:nvPr/>
        </p:nvSpPr>
        <p:spPr>
          <a:xfrm>
            <a:off x="5567738" y="4729334"/>
            <a:ext cx="1062595" cy="551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9268C4E-9DCE-4808-BE88-C73969528745}"/>
              </a:ext>
            </a:extLst>
          </p:cNvPr>
          <p:cNvGraphicFramePr/>
          <p:nvPr/>
        </p:nvGraphicFramePr>
        <p:xfrm>
          <a:off x="1089211" y="1223683"/>
          <a:ext cx="6548717" cy="481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8388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amfunnsøkonomisk analyse">
      <a:dk1>
        <a:sysClr val="windowText" lastClr="000000"/>
      </a:dk1>
      <a:lt1>
        <a:sysClr val="window" lastClr="FFFFFF"/>
      </a:lt1>
      <a:dk2>
        <a:srgbClr val="203763"/>
      </a:dk2>
      <a:lt2>
        <a:srgbClr val="E4E3AE"/>
      </a:lt2>
      <a:accent1>
        <a:srgbClr val="B6B43C"/>
      </a:accent1>
      <a:accent2>
        <a:srgbClr val="5B5A1D"/>
      </a:accent2>
      <a:accent3>
        <a:srgbClr val="7F7F7F"/>
      </a:accent3>
      <a:accent4>
        <a:srgbClr val="000000"/>
      </a:accent4>
      <a:accent5>
        <a:srgbClr val="CC6600"/>
      </a:accent5>
      <a:accent6>
        <a:srgbClr val="CC0000"/>
      </a:accent6>
      <a:hlink>
        <a:srgbClr val="B4C6E7"/>
      </a:hlink>
      <a:folHlink>
        <a:srgbClr val="4571C3"/>
      </a:folHlink>
    </a:clrScheme>
    <a:fontScheme name="DAMVAD_FONT_v.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smal 2017" id="{58FEF144-21E5-4825-8BBB-06B7EA215D98}" vid="{91269B57-A11A-4A57-87C6-51BF684F5B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2017</Template>
  <TotalTime>27536</TotalTime>
  <Words>546</Words>
  <Application>Microsoft Office PowerPoint</Application>
  <PresentationFormat>Skjermfremvisning (4:3)</PresentationFormat>
  <Paragraphs>178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Bygges det nok? Konjunktur- og boligrapport med prognoser til 2021</vt:lpstr>
      <vt:lpstr>Et mer balansert boligmarked</vt:lpstr>
      <vt:lpstr>Boligprisene flater ut</vt:lpstr>
      <vt:lpstr>Husholdningenes konsum vokser moderat</vt:lpstr>
      <vt:lpstr>Bolig og olje - fra motfase til synkron nedtur</vt:lpstr>
      <vt:lpstr>Internasjonal etterspørsel tar seg litt opp</vt:lpstr>
      <vt:lpstr>Lave renter lenge</vt:lpstr>
      <vt:lpstr>Svak vekst gir liten nedgang i ledigheten</vt:lpstr>
      <vt:lpstr>Stor nedgang i innvandringen</vt:lpstr>
      <vt:lpstr>Det bygges nok boliger i Norge</vt:lpstr>
      <vt:lpstr>Store regionale forskjeller i bygging og demografi</vt:lpstr>
      <vt:lpstr>Høy bygging nær Oslo</vt:lpstr>
      <vt:lpstr>Betydelig geografisk variasjon i prisutviklingen</vt:lpstr>
      <vt:lpstr>Store forskjeller mellom byene består</vt:lpstr>
      <vt:lpstr>Boligprisoppgangen blir svært forsiktig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Andreas Benedictow</dc:creator>
  <cp:lastModifiedBy>Andreas Benedictow</cp:lastModifiedBy>
  <cp:revision>337</cp:revision>
  <cp:lastPrinted>2018-11-05T22:27:29Z</cp:lastPrinted>
  <dcterms:created xsi:type="dcterms:W3CDTF">2017-09-12T17:53:15Z</dcterms:created>
  <dcterms:modified xsi:type="dcterms:W3CDTF">2018-11-06T07:13:28Z</dcterms:modified>
</cp:coreProperties>
</file>