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39"/>
  </p:notesMasterIdLst>
  <p:sldIdLst>
    <p:sldId id="316" r:id="rId7"/>
    <p:sldId id="317" r:id="rId8"/>
    <p:sldId id="318" r:id="rId9"/>
    <p:sldId id="323" r:id="rId10"/>
    <p:sldId id="324" r:id="rId11"/>
    <p:sldId id="320" r:id="rId12"/>
    <p:sldId id="321" r:id="rId13"/>
    <p:sldId id="266" r:id="rId14"/>
    <p:sldId id="288" r:id="rId15"/>
    <p:sldId id="289" r:id="rId16"/>
    <p:sldId id="290" r:id="rId17"/>
    <p:sldId id="291" r:id="rId18"/>
    <p:sldId id="292" r:id="rId19"/>
    <p:sldId id="293" r:id="rId20"/>
    <p:sldId id="296" r:id="rId21"/>
    <p:sldId id="297" r:id="rId22"/>
    <p:sldId id="300" r:id="rId23"/>
    <p:sldId id="299" r:id="rId24"/>
    <p:sldId id="298" r:id="rId25"/>
    <p:sldId id="311" r:id="rId26"/>
    <p:sldId id="312" r:id="rId27"/>
    <p:sldId id="313" r:id="rId28"/>
    <p:sldId id="322" r:id="rId29"/>
    <p:sldId id="301" r:id="rId30"/>
    <p:sldId id="302" r:id="rId31"/>
    <p:sldId id="303" r:id="rId32"/>
    <p:sldId id="305" r:id="rId33"/>
    <p:sldId id="306" r:id="rId34"/>
    <p:sldId id="310" r:id="rId35"/>
    <p:sldId id="309" r:id="rId36"/>
    <p:sldId id="315" r:id="rId37"/>
    <p:sldId id="295" r:id="rId38"/>
  </p:sldIdLst>
  <p:sldSz cx="12192000" cy="6858000"/>
  <p:notesSz cx="6794500" cy="9906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20" userDrawn="1">
          <p15:clr>
            <a:srgbClr val="A4A3A4"/>
          </p15:clr>
        </p15:guide>
        <p15:guide id="2" pos="214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harina Bramslev" initials="KTB" lastIdx="4" clrIdx="0"/>
  <p:cmAuthor id="1" name="Arne Førland-Larsen" initials="AF" lastIdx="2"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92D050"/>
    <a:srgbClr val="FFC000"/>
    <a:srgbClr val="00B1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69923" autoAdjust="0"/>
  </p:normalViewPr>
  <p:slideViewPr>
    <p:cSldViewPr snapToGrid="0" showGuides="1">
      <p:cViewPr varScale="1">
        <p:scale>
          <a:sx n="78" d="100"/>
          <a:sy n="78" d="100"/>
        </p:scale>
        <p:origin x="1818" y="96"/>
      </p:cViewPr>
      <p:guideLst>
        <p:guide orient="horz" pos="2160"/>
        <p:guide pos="3840"/>
      </p:guideLst>
    </p:cSldViewPr>
  </p:slideViewPr>
  <p:outlineViewPr>
    <p:cViewPr>
      <p:scale>
        <a:sx n="33" d="100"/>
        <a:sy n="33" d="100"/>
      </p:scale>
      <p:origin x="0" y="-11526"/>
    </p:cViewPr>
  </p:outlineViewPr>
  <p:notesTextViewPr>
    <p:cViewPr>
      <p:scale>
        <a:sx n="1" d="1"/>
        <a:sy n="1" d="1"/>
      </p:scale>
      <p:origin x="0" y="0"/>
    </p:cViewPr>
  </p:notesTextViewPr>
  <p:notesViewPr>
    <p:cSldViewPr snapToGrid="0" showGuides="1">
      <p:cViewPr varScale="1">
        <p:scale>
          <a:sx n="86" d="100"/>
          <a:sy n="86" d="100"/>
        </p:scale>
        <p:origin x="2706" y="78"/>
      </p:cViewPr>
      <p:guideLst>
        <p:guide orient="horz" pos="3120"/>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commentAuthors" Target="commentAuthor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1" y="0"/>
            <a:ext cx="2944283" cy="497021"/>
          </a:xfrm>
          <a:prstGeom prst="rect">
            <a:avLst/>
          </a:prstGeom>
        </p:spPr>
        <p:txBody>
          <a:bodyPr vert="horz" lIns="91303" tIns="45651" rIns="91303" bIns="45651" rtlCol="0"/>
          <a:lstStyle>
            <a:lvl1pPr algn="l">
              <a:defRPr sz="1200"/>
            </a:lvl1pPr>
          </a:lstStyle>
          <a:p>
            <a:endParaRPr lang="nb-NO"/>
          </a:p>
        </p:txBody>
      </p:sp>
      <p:sp>
        <p:nvSpPr>
          <p:cNvPr id="3" name="Plassholder for dato 2"/>
          <p:cNvSpPr>
            <a:spLocks noGrp="1"/>
          </p:cNvSpPr>
          <p:nvPr>
            <p:ph type="dt" idx="1"/>
          </p:nvPr>
        </p:nvSpPr>
        <p:spPr>
          <a:xfrm>
            <a:off x="3848645" y="0"/>
            <a:ext cx="2944283" cy="497021"/>
          </a:xfrm>
          <a:prstGeom prst="rect">
            <a:avLst/>
          </a:prstGeom>
        </p:spPr>
        <p:txBody>
          <a:bodyPr vert="horz" lIns="91303" tIns="45651" rIns="91303" bIns="45651" rtlCol="0"/>
          <a:lstStyle>
            <a:lvl1pPr algn="r">
              <a:defRPr sz="1200"/>
            </a:lvl1pPr>
          </a:lstStyle>
          <a:p>
            <a:fld id="{0961223A-88DF-43C9-964F-731492FF369C}" type="datetimeFigureOut">
              <a:rPr lang="nb-NO" smtClean="0"/>
              <a:t>11.10.2016</a:t>
            </a:fld>
            <a:endParaRPr lang="nb-NO"/>
          </a:p>
        </p:txBody>
      </p:sp>
      <p:sp>
        <p:nvSpPr>
          <p:cNvPr id="4" name="Plassholder for lysbilde 3"/>
          <p:cNvSpPr>
            <a:spLocks noGrp="1" noRot="1" noChangeAspect="1"/>
          </p:cNvSpPr>
          <p:nvPr>
            <p:ph type="sldImg" idx="2"/>
          </p:nvPr>
        </p:nvSpPr>
        <p:spPr>
          <a:xfrm>
            <a:off x="425450" y="1238250"/>
            <a:ext cx="5943600" cy="3343275"/>
          </a:xfrm>
          <a:prstGeom prst="rect">
            <a:avLst/>
          </a:prstGeom>
          <a:noFill/>
          <a:ln w="12700">
            <a:solidFill>
              <a:prstClr val="black"/>
            </a:solidFill>
          </a:ln>
        </p:spPr>
        <p:txBody>
          <a:bodyPr vert="horz" lIns="91303" tIns="45651" rIns="91303" bIns="45651" rtlCol="0" anchor="ctr"/>
          <a:lstStyle/>
          <a:p>
            <a:endParaRPr lang="nb-NO"/>
          </a:p>
        </p:txBody>
      </p:sp>
      <p:sp>
        <p:nvSpPr>
          <p:cNvPr id="5" name="Plassholder for notater 4"/>
          <p:cNvSpPr>
            <a:spLocks noGrp="1"/>
          </p:cNvSpPr>
          <p:nvPr>
            <p:ph type="body" sz="quarter" idx="3"/>
          </p:nvPr>
        </p:nvSpPr>
        <p:spPr>
          <a:xfrm>
            <a:off x="679450" y="4767262"/>
            <a:ext cx="5435600" cy="3900488"/>
          </a:xfrm>
          <a:prstGeom prst="rect">
            <a:avLst/>
          </a:prstGeom>
        </p:spPr>
        <p:txBody>
          <a:bodyPr vert="horz" lIns="91303" tIns="45651" rIns="91303" bIns="45651"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1" y="9408982"/>
            <a:ext cx="2944283" cy="497020"/>
          </a:xfrm>
          <a:prstGeom prst="rect">
            <a:avLst/>
          </a:prstGeom>
        </p:spPr>
        <p:txBody>
          <a:bodyPr vert="horz" lIns="91303" tIns="45651" rIns="91303" bIns="45651" rtlCol="0" anchor="b"/>
          <a:lstStyle>
            <a:lvl1pPr algn="l">
              <a:defRPr sz="1200"/>
            </a:lvl1pPr>
          </a:lstStyle>
          <a:p>
            <a:endParaRPr lang="nb-NO"/>
          </a:p>
        </p:txBody>
      </p:sp>
      <p:sp>
        <p:nvSpPr>
          <p:cNvPr id="7" name="Plassholder for lysbildenummer 6"/>
          <p:cNvSpPr>
            <a:spLocks noGrp="1"/>
          </p:cNvSpPr>
          <p:nvPr>
            <p:ph type="sldNum" sz="quarter" idx="5"/>
          </p:nvPr>
        </p:nvSpPr>
        <p:spPr>
          <a:xfrm>
            <a:off x="3848645" y="9408982"/>
            <a:ext cx="2944283" cy="497020"/>
          </a:xfrm>
          <a:prstGeom prst="rect">
            <a:avLst/>
          </a:prstGeom>
        </p:spPr>
        <p:txBody>
          <a:bodyPr vert="horz" lIns="91303" tIns="45651" rIns="91303" bIns="45651" rtlCol="0" anchor="b"/>
          <a:lstStyle>
            <a:lvl1pPr algn="r">
              <a:defRPr sz="1200"/>
            </a:lvl1pPr>
          </a:lstStyle>
          <a:p>
            <a:fld id="{5A5CC940-6E59-4185-A5AD-4DBD98FED5E8}" type="slidenum">
              <a:rPr lang="nb-NO" smtClean="0"/>
              <a:t>‹#›</a:t>
            </a:fld>
            <a:endParaRPr lang="nb-NO"/>
          </a:p>
        </p:txBody>
      </p:sp>
    </p:spTree>
    <p:extLst>
      <p:ext uri="{BB962C8B-B14F-4D97-AF65-F5344CB8AC3E}">
        <p14:creationId xmlns:p14="http://schemas.microsoft.com/office/powerpoint/2010/main" val="3301611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standard.no/no/Sok-og-kjop/produktkatalogen/Produktpresentasjon/?ProductID=380223" TargetMode="External"/><Relationship Id="rId2" Type="http://schemas.openxmlformats.org/officeDocument/2006/relationships/slide" Target="../slides/slide8.xml"/><Relationship Id="rId1" Type="http://schemas.openxmlformats.org/officeDocument/2006/relationships/notesMaster" Target="../notesMasters/notesMaster1.xml"/><Relationship Id="rId5" Type="http://schemas.openxmlformats.org/officeDocument/2006/relationships/hyperlink" Target="http://bks.byggforsk.no/DocumentView.aspx?documentId=3450" TargetMode="External"/><Relationship Id="rId4" Type="http://schemas.openxmlformats.org/officeDocument/2006/relationships/hyperlink" Target="http://www.standard.no/no/Sok-og-kjop/Standardsamlinger/?ProdCat=5637145834"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Denne kravspesifikasjonen gis nå ut i versjon 1 </a:t>
            </a:r>
            <a:r>
              <a:rPr lang="nb-NO" baseline="0" dirty="0" smtClean="0"/>
              <a:t>som et innspill til utprøving. Versjon 2 vil komme ut primo 2017.</a:t>
            </a:r>
          </a:p>
          <a:p>
            <a:r>
              <a:rPr lang="nb-NO" baseline="0" dirty="0" smtClean="0"/>
              <a:t>I den mellomliggende perioden oppfordres brukere til å komme med forslag til suppleringer, endringer, korreksjoner og generelle kommentarer til dokumentet.</a:t>
            </a:r>
          </a:p>
          <a:p>
            <a:endParaRPr lang="nb-NO" baseline="0" dirty="0" smtClean="0"/>
          </a:p>
          <a:p>
            <a:r>
              <a:rPr lang="nb-NO" baseline="0" dirty="0" smtClean="0"/>
              <a:t>Tilbakemeldinger kan sendes til </a:t>
            </a:r>
            <a:r>
              <a:rPr lang="nb-NO" baseline="0" dirty="0" err="1" smtClean="0"/>
              <a:t>post@byggalliansen.no</a:t>
            </a:r>
            <a:r>
              <a:rPr lang="nb-NO" baseline="0" dirty="0" smtClean="0"/>
              <a:t> </a:t>
            </a:r>
            <a:endParaRPr lang="nb-NO" dirty="0" smtClean="0"/>
          </a:p>
        </p:txBody>
      </p:sp>
      <p:sp>
        <p:nvSpPr>
          <p:cNvPr id="4" name="Plassholder for lysbildenummer 3"/>
          <p:cNvSpPr>
            <a:spLocks noGrp="1"/>
          </p:cNvSpPr>
          <p:nvPr>
            <p:ph type="sldNum" sz="quarter" idx="10"/>
          </p:nvPr>
        </p:nvSpPr>
        <p:spPr/>
        <p:txBody>
          <a:bodyPr/>
          <a:lstStyle/>
          <a:p>
            <a:fld id="{5A5CC940-6E59-4185-A5AD-4DBD98FED5E8}" type="slidenum">
              <a:rPr lang="nb-NO" smtClean="0"/>
              <a:t>1</a:t>
            </a:fld>
            <a:endParaRPr lang="nb-NO"/>
          </a:p>
        </p:txBody>
      </p:sp>
    </p:spTree>
    <p:extLst>
      <p:ext uri="{BB962C8B-B14F-4D97-AF65-F5344CB8AC3E}">
        <p14:creationId xmlns:p14="http://schemas.microsoft.com/office/powerpoint/2010/main" val="19875749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Direkte solstråling på arbeidsplasser vil oftest gi anledning til ubehag.</a:t>
            </a:r>
            <a:r>
              <a:rPr lang="nb-NO" baseline="0" dirty="0" smtClean="0"/>
              <a:t> Direkte og uønsket solstråling kan føles som behagelig når du sitter ute en kald dag, men medføre termisk ubehag når du er på arbeidsplassen. Direkte solstråling på arbeidsplassen og brukeren, øker derfor risiko for klager over dårligt inneklima. </a:t>
            </a:r>
          </a:p>
          <a:p>
            <a:r>
              <a:rPr lang="nb-NO" baseline="0" dirty="0" smtClean="0"/>
              <a:t>Det bør derfor alltid monteres en mulighet for avskjerming av vindu, og det bør så langt det er mulig ha manuell overstyring på solskjermingen.</a:t>
            </a:r>
          </a:p>
          <a:p>
            <a:endParaRPr lang="nb-NO"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sz="1200" kern="1200" dirty="0" smtClean="0">
                <a:solidFill>
                  <a:schemeClr val="dk1"/>
                </a:solidFill>
                <a:latin typeface="AU Passata Light"/>
                <a:ea typeface="+mn-ea"/>
                <a:cs typeface="+mn-cs"/>
              </a:rPr>
              <a:t>I</a:t>
            </a:r>
            <a:r>
              <a:rPr lang="nb-NO" sz="1200" kern="1200" baseline="0" dirty="0" smtClean="0">
                <a:solidFill>
                  <a:schemeClr val="dk1"/>
                </a:solidFill>
                <a:latin typeface="AU Passata Light"/>
                <a:ea typeface="+mn-ea"/>
                <a:cs typeface="+mn-cs"/>
              </a:rPr>
              <a:t> mange bygg er aktiv bruk av solavskjerming avgjørende for å nå et tilfredsstillende inneklima med lavest mulig energibruk.  Det er imidlertid ikke alltid innlysende for brukeren hva optimal bruk er. Det bør derfor som hovedregel </a:t>
            </a:r>
            <a:r>
              <a:rPr lang="nb-NO" sz="1200" kern="1200" dirty="0" smtClean="0">
                <a:solidFill>
                  <a:schemeClr val="dk1"/>
                </a:solidFill>
                <a:latin typeface="AU Passata Light"/>
                <a:ea typeface="+mn-ea"/>
                <a:cs typeface="+mn-cs"/>
              </a:rPr>
              <a:t>foreligge en brukerveileder som instruerer brukeren i optimal bruk og drift</a:t>
            </a:r>
            <a:r>
              <a:rPr lang="nb-NO" sz="1200" kern="1200" baseline="0" dirty="0" smtClean="0">
                <a:solidFill>
                  <a:schemeClr val="dk1"/>
                </a:solidFill>
                <a:latin typeface="AU Passata Light"/>
                <a:ea typeface="+mn-ea"/>
                <a:cs typeface="+mn-cs"/>
              </a:rPr>
              <a:t> av solavskjermingen. Brukerveileder skal være skrevet i ikke-teknisk språk, og skal være målrettet en ikke-teknisk bruker. </a:t>
            </a:r>
            <a:endParaRPr lang="nb-NO" sz="1200" kern="1200" dirty="0" smtClean="0">
              <a:solidFill>
                <a:schemeClr val="dk1"/>
              </a:solidFill>
              <a:latin typeface="AU Passata Light"/>
              <a:ea typeface="+mn-ea"/>
              <a:cs typeface="+mn-cs"/>
            </a:endParaRPr>
          </a:p>
        </p:txBody>
      </p:sp>
      <p:sp>
        <p:nvSpPr>
          <p:cNvPr id="4" name="Plassholder for lysbildenummer 3"/>
          <p:cNvSpPr>
            <a:spLocks noGrp="1"/>
          </p:cNvSpPr>
          <p:nvPr>
            <p:ph type="sldNum" sz="quarter" idx="10"/>
          </p:nvPr>
        </p:nvSpPr>
        <p:spPr/>
        <p:txBody>
          <a:bodyPr/>
          <a:lstStyle/>
          <a:p>
            <a:fld id="{5A5CC940-6E59-4185-A5AD-4DBD98FED5E8}" type="slidenum">
              <a:rPr lang="nb-NO" smtClean="0"/>
              <a:t>10</a:t>
            </a:fld>
            <a:endParaRPr lang="nb-NO"/>
          </a:p>
        </p:txBody>
      </p:sp>
    </p:spTree>
    <p:extLst>
      <p:ext uri="{BB962C8B-B14F-4D97-AF65-F5344CB8AC3E}">
        <p14:creationId xmlns:p14="http://schemas.microsoft.com/office/powerpoint/2010/main" val="15405094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Godt</a:t>
            </a:r>
            <a:r>
              <a:rPr lang="nb-NO" baseline="0" dirty="0" smtClean="0"/>
              <a:t> ambisjonsnivå tilsvarer kravet i teknisk forskrift. Ofte velges det «Høyt ambisjonsnivå» for å skjerpe kravet til støy fra tekniske installasjoner, fra lydklasse C til B.</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11</a:t>
            </a:fld>
            <a:endParaRPr lang="nb-NO"/>
          </a:p>
        </p:txBody>
      </p:sp>
    </p:spTree>
    <p:extLst>
      <p:ext uri="{BB962C8B-B14F-4D97-AF65-F5344CB8AC3E}">
        <p14:creationId xmlns:p14="http://schemas.microsoft.com/office/powerpoint/2010/main" val="31434541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Forskning</a:t>
            </a:r>
            <a:r>
              <a:rPr lang="nb-NO" baseline="0" dirty="0" smtClean="0"/>
              <a:t> og praksis viser at brukeren generelt er mer fornøyd med inneklima i bygg hvor brukeren har mulighet for å påvirke egne omgivelser gjennom aktiv brukerstyring. Muligheten for brukerstyring bør derfor tilstrebes så langt det er mulig. </a:t>
            </a:r>
          </a:p>
          <a:p>
            <a:endParaRPr lang="nb-NO" baseline="0" dirty="0" smtClean="0"/>
          </a:p>
          <a:p>
            <a:r>
              <a:rPr lang="nb-NO" baseline="0" dirty="0" smtClean="0"/>
              <a:t>Brukeren bør veiledes i optimal bruk, for å sikre at brukerstyringen ikke får en uønsket effekt og gir anledning til dårligt inneklima eller høyt energibruk. Bygget eller de leide arealene skal derfor ha en brukerveileder som er målrettet vanlige brukerne uten tekniske fagkunnskaper.  </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12</a:t>
            </a:fld>
            <a:endParaRPr lang="nb-NO"/>
          </a:p>
        </p:txBody>
      </p:sp>
    </p:spTree>
    <p:extLst>
      <p:ext uri="{BB962C8B-B14F-4D97-AF65-F5344CB8AC3E}">
        <p14:creationId xmlns:p14="http://schemas.microsoft.com/office/powerpoint/2010/main" val="39660339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Det skal avtales</a:t>
            </a:r>
            <a:r>
              <a:rPr lang="nb-NO" baseline="0" dirty="0" smtClean="0"/>
              <a:t> en maksimal årlig energikostnad, og det skal avtales et maksimalt årlig energibruk for det leide arealet. </a:t>
            </a:r>
          </a:p>
          <a:p>
            <a:endParaRPr lang="nb-NO" baseline="0" dirty="0" smtClean="0"/>
          </a:p>
          <a:p>
            <a:r>
              <a:rPr lang="nb-NO" baseline="0" dirty="0" smtClean="0"/>
              <a:t>Årlig energibruk vil variere avhengig av uteklima og brukerens bruk av lokalene, brukstider, ønskede innetemperatur nivåer, luftmengder mm.</a:t>
            </a:r>
          </a:p>
          <a:p>
            <a:r>
              <a:rPr lang="nb-NO" baseline="0" dirty="0" smtClean="0"/>
              <a:t>Det anbefales derfor at avtalen baseres på en sannsynlig verdi for årlig energibruk, og at den sannsynlige verdi har et tillatt variasjonsintervall som aksepteres som normalt energibruk uten avvik.</a:t>
            </a:r>
          </a:p>
          <a:p>
            <a:r>
              <a:rPr lang="nb-NO" baseline="0" dirty="0" smtClean="0"/>
              <a:t>Videre anbefales det at det avtales hvilke </a:t>
            </a:r>
            <a:r>
              <a:rPr lang="nb-NO" sz="1200" kern="1200" baseline="0" dirty="0" smtClean="0">
                <a:solidFill>
                  <a:schemeClr val="dk1"/>
                </a:solidFill>
                <a:effectLst/>
                <a:latin typeface="AU Passata Light" panose="020B0303030902030804"/>
                <a:ea typeface="+mn-ea"/>
                <a:cs typeface="+mn-cs"/>
              </a:rPr>
              <a:t>forutsetninger for driftstider, romtemperaturer og møbleringstetthet som ligger til grunn for energibruken. Avtales det ikke forutsetninger for den budsjetterte energibruken, er det svært vanskelig å plassere et ansvar når det er sprik mellom budsjett og bruk.</a:t>
            </a:r>
          </a:p>
          <a:p>
            <a:endParaRPr lang="nb-NO" sz="1200" kern="1200" baseline="0" dirty="0" smtClean="0">
              <a:solidFill>
                <a:schemeClr val="dk1"/>
              </a:solidFill>
              <a:effectLst/>
              <a:latin typeface="AU Passata Light" panose="020B0303030902030804"/>
              <a:ea typeface="+mn-ea"/>
              <a:cs typeface="+mn-cs"/>
            </a:endParaRPr>
          </a:p>
          <a:p>
            <a:r>
              <a:rPr lang="nb-NO" sz="1200" kern="1200" baseline="0" dirty="0" smtClean="0">
                <a:solidFill>
                  <a:schemeClr val="dk1"/>
                </a:solidFill>
                <a:effectLst/>
                <a:latin typeface="AU Passata Light" panose="020B0303030902030804"/>
                <a:ea typeface="+mn-ea"/>
                <a:cs typeface="+mn-cs"/>
              </a:rPr>
              <a:t>Der bygget ikke har delmåling av energibruk for alle arealer, kan det vurderes systemer for fordeling av samlet energibruk på ulike leietakere.</a:t>
            </a:r>
          </a:p>
          <a:p>
            <a:r>
              <a:rPr lang="nb-NO" sz="1200" kern="1200" baseline="0" dirty="0" smtClean="0">
                <a:solidFill>
                  <a:schemeClr val="dk1"/>
                </a:solidFill>
                <a:effectLst/>
                <a:latin typeface="AU Passata Light" panose="020B0303030902030804"/>
                <a:ea typeface="+mn-ea"/>
                <a:cs typeface="+mn-cs"/>
              </a:rPr>
              <a:t>Bruken av lokalene kan dokumenteres gjennom logg fra SD anlegg, men det finnes også en rekke </a:t>
            </a:r>
            <a:r>
              <a:rPr lang="nb-NO" sz="1200" kern="1200" baseline="0" dirty="0" err="1" smtClean="0">
                <a:solidFill>
                  <a:schemeClr val="dk1"/>
                </a:solidFill>
                <a:effectLst/>
                <a:latin typeface="AU Passata Light" panose="020B0303030902030804"/>
                <a:ea typeface="+mn-ea"/>
                <a:cs typeface="+mn-cs"/>
              </a:rPr>
              <a:t>webbaserte</a:t>
            </a:r>
            <a:r>
              <a:rPr lang="nb-NO" sz="1200" kern="1200" baseline="0" dirty="0" smtClean="0">
                <a:solidFill>
                  <a:schemeClr val="dk1"/>
                </a:solidFill>
                <a:effectLst/>
                <a:latin typeface="AU Passata Light" panose="020B0303030902030804"/>
                <a:ea typeface="+mn-ea"/>
                <a:cs typeface="+mn-cs"/>
              </a:rPr>
              <a:t> løsninger som måler sentrale inneklimaparametere, temperatur, fuktighet, CO2-nivå mm. Data fra målingene oppsamles i «Skyen» og kan brukes til å dokumentere bruken av lokalene og fastlegge eventuelle avvik. Eksempler på avvik er lavere / høyere romtemperaturer på sommer og vinter, og driftstider for lokalene. </a:t>
            </a:r>
          </a:p>
          <a:p>
            <a:r>
              <a:rPr lang="nb-NO" sz="1200" kern="1200" baseline="0" dirty="0" smtClean="0">
                <a:solidFill>
                  <a:schemeClr val="dk1"/>
                </a:solidFill>
                <a:effectLst/>
                <a:latin typeface="AU Passata Light" panose="020B0303030902030804"/>
                <a:ea typeface="+mn-ea"/>
                <a:cs typeface="+mn-cs"/>
              </a:rPr>
              <a:t>Slike løsninger er effektive verktøy til å dokumentere brukernes bruk av lokalene. Systemet kan også brukes til en løpende optimering av driften som del av avtaler i «Miljøavtale» eller tilsvarende ordninger. Løsningen kan brukes til en fordeling av energibruken mellom ulike leietakere. Prinsippet er da at forbruket fordeles etter krav til temperaturer, driftstider mm. for hver enkelt leietaker.</a:t>
            </a:r>
          </a:p>
        </p:txBody>
      </p:sp>
      <p:sp>
        <p:nvSpPr>
          <p:cNvPr id="4" name="Plassholder for lysbildenummer 3"/>
          <p:cNvSpPr>
            <a:spLocks noGrp="1"/>
          </p:cNvSpPr>
          <p:nvPr>
            <p:ph type="sldNum" sz="quarter" idx="10"/>
          </p:nvPr>
        </p:nvSpPr>
        <p:spPr/>
        <p:txBody>
          <a:bodyPr/>
          <a:lstStyle/>
          <a:p>
            <a:fld id="{5A5CC940-6E59-4185-A5AD-4DBD98FED5E8}" type="slidenum">
              <a:rPr lang="nb-NO" smtClean="0"/>
              <a:t>13</a:t>
            </a:fld>
            <a:endParaRPr lang="nb-NO"/>
          </a:p>
        </p:txBody>
      </p:sp>
    </p:spTree>
    <p:extLst>
      <p:ext uri="{BB962C8B-B14F-4D97-AF65-F5344CB8AC3E}">
        <p14:creationId xmlns:p14="http://schemas.microsoft.com/office/powerpoint/2010/main" val="22688326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Energimåling og særlig løpende kontroll og systematisk oppfølging er svært effektive verktøy til å nå en reelt lavt energibruk. En bør derfor så langt det er mulig,</a:t>
            </a:r>
            <a:r>
              <a:rPr lang="nb-NO" baseline="0" dirty="0" smtClean="0"/>
              <a:t> kostnadsmessig og i praksis, etablere en mulighet for energimåling i kombinasjon med et system for løpende energioppfølging (se notat under Energibruk og kostnader foran).</a:t>
            </a:r>
          </a:p>
          <a:p>
            <a:r>
              <a:rPr lang="nb-NO" baseline="0" dirty="0" smtClean="0"/>
              <a:t>Det er videre svært viktig å velge riktig nivå/detaljering, for å ikke investere i et stort antall delmålere som ikke blir fulgt opp i praksis. </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14</a:t>
            </a:fld>
            <a:endParaRPr lang="nb-NO"/>
          </a:p>
        </p:txBody>
      </p:sp>
    </p:spTree>
    <p:extLst>
      <p:ext uri="{BB962C8B-B14F-4D97-AF65-F5344CB8AC3E}">
        <p14:creationId xmlns:p14="http://schemas.microsoft.com/office/powerpoint/2010/main" val="1399532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I</a:t>
            </a:r>
            <a:r>
              <a:rPr lang="nb-NO" baseline="0" dirty="0" smtClean="0"/>
              <a:t> moderne bygg er en stor del av energibruken knyttet til ventilasjon og kjøling, og det bør derfor stilles krav til energieffektiviteten på disse systemene. </a:t>
            </a:r>
          </a:p>
          <a:p>
            <a:endParaRPr lang="nb-NO" baseline="0" dirty="0" smtClean="0"/>
          </a:p>
          <a:p>
            <a:r>
              <a:rPr lang="nb-NO" baseline="0" dirty="0" smtClean="0"/>
              <a:t>Belastningen i bygget varierer over året, varierer over dagen, varierer fra en del av bygget til en annen og varierer for ulike funksjoner og leietakere. </a:t>
            </a:r>
          </a:p>
          <a:p>
            <a:r>
              <a:rPr lang="nb-NO" baseline="0" dirty="0" smtClean="0"/>
              <a:t>I mange bygg varierer tilstedeværelse i arealene mye over dagen og ofte er lokalene aldri i bruk med 100% belastning. </a:t>
            </a:r>
          </a:p>
          <a:p>
            <a:endParaRPr lang="nb-NO" baseline="0" dirty="0" smtClean="0"/>
          </a:p>
          <a:p>
            <a:r>
              <a:rPr lang="nb-NO" baseline="0" dirty="0" smtClean="0"/>
              <a:t>De tekniske installasjonene er imidlertid ofte (alltid) dimensjonert og optimert for 100% belastning (kanskje 120%). Konsekvensen er at systemene ofte er overdimensjonerte (i forhold til reell belastning). Dette medfører ofte et unødvendig høyt energibruk som en følge av at systemene ikke er energieffektive på </a:t>
            </a:r>
            <a:r>
              <a:rPr lang="nb-NO" baseline="0" dirty="0" err="1" smtClean="0"/>
              <a:t>dellast</a:t>
            </a:r>
            <a:r>
              <a:rPr lang="nb-NO" baseline="0" dirty="0" smtClean="0"/>
              <a:t> (mellom 10% og 100% belastning).</a:t>
            </a:r>
          </a:p>
          <a:p>
            <a:endParaRPr lang="nb-NO" baseline="0" dirty="0" smtClean="0"/>
          </a:p>
          <a:p>
            <a:r>
              <a:rPr lang="nb-NO" baseline="0" dirty="0" smtClean="0"/>
              <a:t>For å optimere energibruken i reell drift, skal de tekniske systemene så langt det er mulig kunne tilpasse seg ulike driftssituasjoner, og det bør stilles krav til denne tilpasningen. Tilpasningen kan nås med aktive tekniske systemer, men det kan også nås ved bruk av bufrende designstrategier hvor bygget i sig selv er buffer. Et eksempel på en bufrende strategi er å designe med eksponert termisk masse.</a:t>
            </a:r>
          </a:p>
          <a:p>
            <a:endParaRPr lang="nb-NO" baseline="0" dirty="0" smtClean="0"/>
          </a:p>
          <a:p>
            <a:r>
              <a:rPr lang="nb-NO" baseline="0" dirty="0" smtClean="0"/>
              <a:t>Høyt ambisjonsnivå og forbildenivå krever relativt komplekse tekniske systemer og reguleringsutstyr. Dette kan være i konflikt med å nå reell lav driftskostnad, da kompliserte tekniske systemer er kostnadskrevende å vedlikeholde. Kompliserte systemer har også økt risiko for feil, som vil gi dårligt inneklima og misfornøyde brukere.</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15</a:t>
            </a:fld>
            <a:endParaRPr lang="nb-NO"/>
          </a:p>
        </p:txBody>
      </p:sp>
    </p:spTree>
    <p:extLst>
      <p:ext uri="{BB962C8B-B14F-4D97-AF65-F5344CB8AC3E}">
        <p14:creationId xmlns:p14="http://schemas.microsoft.com/office/powerpoint/2010/main" val="17102144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smtClean="0">
                <a:solidFill>
                  <a:schemeClr val="tx1"/>
                </a:solidFill>
                <a:effectLst/>
                <a:latin typeface="+mn-lt"/>
                <a:ea typeface="+mn-ea"/>
                <a:cs typeface="+mn-cs"/>
              </a:rPr>
              <a:t>Det kan oppnås vesentlige energireduksjoner ved sette krav til belysningsanlegg i yrkesbygg.</a:t>
            </a:r>
            <a:endParaRPr lang="nb-NO" dirty="0" smtClean="0">
              <a:effectLst/>
            </a:endParaRPr>
          </a:p>
          <a:p>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Det er veldig stor variasjon i lønnsomheten for ulike bygninger. Nåverdien varierer fra -15 kr/m</a:t>
            </a:r>
            <a:r>
              <a:rPr lang="nb-NO" sz="1200" kern="1200" baseline="30000" dirty="0" smtClean="0">
                <a:solidFill>
                  <a:schemeClr val="tx1"/>
                </a:solidFill>
                <a:effectLst/>
                <a:latin typeface="+mn-lt"/>
                <a:ea typeface="+mn-ea"/>
                <a:cs typeface="+mn-cs"/>
              </a:rPr>
              <a:t>2</a:t>
            </a:r>
            <a:r>
              <a:rPr lang="nb-NO" sz="1200" kern="1200" dirty="0" smtClean="0">
                <a:solidFill>
                  <a:schemeClr val="tx1"/>
                </a:solidFill>
                <a:effectLst/>
                <a:latin typeface="+mn-lt"/>
                <a:ea typeface="+mn-ea"/>
                <a:cs typeface="+mn-cs"/>
              </a:rPr>
              <a:t> til 1130 kr/m</a:t>
            </a:r>
            <a:r>
              <a:rPr lang="nb-NO" sz="1200" kern="1200" baseline="30000" dirty="0" smtClean="0">
                <a:solidFill>
                  <a:schemeClr val="tx1"/>
                </a:solidFill>
                <a:effectLst/>
                <a:latin typeface="+mn-lt"/>
                <a:ea typeface="+mn-ea"/>
                <a:cs typeface="+mn-cs"/>
              </a:rPr>
              <a:t>2</a:t>
            </a:r>
            <a:r>
              <a:rPr lang="nb-NO" sz="1200" kern="1200" dirty="0" smtClean="0">
                <a:solidFill>
                  <a:schemeClr val="tx1"/>
                </a:solidFill>
                <a:effectLst/>
                <a:latin typeface="+mn-lt"/>
                <a:ea typeface="+mn-ea"/>
                <a:cs typeface="+mn-cs"/>
              </a:rPr>
              <a:t>, og er som</a:t>
            </a:r>
            <a:r>
              <a:rPr lang="nb-NO" sz="1200" kern="1200" baseline="0" dirty="0" smtClean="0">
                <a:solidFill>
                  <a:schemeClr val="tx1"/>
                </a:solidFill>
                <a:effectLst/>
                <a:latin typeface="+mn-lt"/>
                <a:ea typeface="+mn-ea"/>
                <a:cs typeface="+mn-cs"/>
              </a:rPr>
              <a:t> regel</a:t>
            </a:r>
            <a:r>
              <a:rPr lang="nb-NO" sz="1200" kern="1200" dirty="0" smtClean="0">
                <a:solidFill>
                  <a:schemeClr val="tx1"/>
                </a:solidFill>
                <a:effectLst/>
                <a:latin typeface="+mn-lt"/>
                <a:ea typeface="+mn-ea"/>
                <a:cs typeface="+mn-cs"/>
              </a:rPr>
              <a:t> lønnsomt</a:t>
            </a:r>
            <a:r>
              <a:rPr lang="nb-NO" sz="1200" kern="1200" baseline="0" dirty="0" smtClean="0">
                <a:solidFill>
                  <a:schemeClr val="tx1"/>
                </a:solidFill>
                <a:effectLst/>
                <a:latin typeface="+mn-lt"/>
                <a:ea typeface="+mn-ea"/>
                <a:cs typeface="+mn-cs"/>
              </a:rPr>
              <a:t> /KRD Rapport </a:t>
            </a:r>
            <a:r>
              <a:rPr lang="nb-NO" sz="1200" kern="1200" dirty="0" smtClean="0">
                <a:solidFill>
                  <a:schemeClr val="tx1"/>
                </a:solidFill>
                <a:effectLst/>
                <a:latin typeface="+mn-lt"/>
                <a:ea typeface="+mn-ea"/>
                <a:cs typeface="+mn-cs"/>
              </a:rPr>
              <a:t>Utredning av mulige komponentkrav ved rehabilitering av bygg/. </a:t>
            </a:r>
            <a:endParaRPr lang="nb-NO" dirty="0" smtClean="0">
              <a:effectLst/>
            </a:endParaRPr>
          </a:p>
          <a:p>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Den vesentlige årsakene til variasjonen er byggets isoleringsstand. Dårlig isolerte bygg (typisk eldre bygg) gir lavere energireduksjon da en vesentlig andel av energibruken nyttiggjøres til oppvarming. Dette vil ikke gjelde for godt isolerte nyere bygg. Der det er gjort </a:t>
            </a:r>
            <a:r>
              <a:rPr lang="nb-NO" sz="1200" kern="1200" dirty="0" err="1" smtClean="0">
                <a:solidFill>
                  <a:schemeClr val="tx1"/>
                </a:solidFill>
                <a:effectLst/>
                <a:latin typeface="+mn-lt"/>
                <a:ea typeface="+mn-ea"/>
                <a:cs typeface="+mn-cs"/>
              </a:rPr>
              <a:t>etterisolering</a:t>
            </a:r>
            <a:r>
              <a:rPr lang="nb-NO" sz="1200" kern="1200" dirty="0" smtClean="0">
                <a:solidFill>
                  <a:schemeClr val="tx1"/>
                </a:solidFill>
                <a:effectLst/>
                <a:latin typeface="+mn-lt"/>
                <a:ea typeface="+mn-ea"/>
                <a:cs typeface="+mn-cs"/>
              </a:rPr>
              <a:t> av bygget vil tiltaket vanligvis ha en positiv nåverdi.</a:t>
            </a:r>
          </a:p>
          <a:p>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Utskifting</a:t>
            </a:r>
            <a:r>
              <a:rPr lang="nb-NO" sz="1200" kern="1200" baseline="0" dirty="0" smtClean="0">
                <a:solidFill>
                  <a:schemeClr val="tx1"/>
                </a:solidFill>
                <a:effectLst/>
                <a:latin typeface="+mn-lt"/>
                <a:ea typeface="+mn-ea"/>
                <a:cs typeface="+mn-cs"/>
              </a:rPr>
              <a:t> eller oppgradering av belysning til et energieffektivt system, er mulig i det fleste kontorbyggerier, og dette er baggrunden for at det relativt krevende krav selv på minimumsnivå.</a:t>
            </a:r>
            <a:endParaRPr lang="nb-NO" sz="1200" kern="1200" dirty="0" smtClean="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16</a:t>
            </a:fld>
            <a:endParaRPr lang="nb-NO"/>
          </a:p>
        </p:txBody>
      </p:sp>
    </p:spTree>
    <p:extLst>
      <p:ext uri="{BB962C8B-B14F-4D97-AF65-F5344CB8AC3E}">
        <p14:creationId xmlns:p14="http://schemas.microsoft.com/office/powerpoint/2010/main" val="332715400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defTabSz="913028">
              <a:defRPr/>
            </a:pPr>
            <a:r>
              <a:rPr lang="nb-NO" i="0" dirty="0" smtClean="0"/>
              <a:t>En bevisst fokus på valg av</a:t>
            </a:r>
            <a:r>
              <a:rPr lang="nb-NO" i="0" baseline="0" dirty="0" smtClean="0"/>
              <a:t> energieffektivt utstyr er avgjørende for å lykkes med fleksible energieffektive bygg med godt inneklima og lav reelt energibruk.</a:t>
            </a:r>
          </a:p>
          <a:p>
            <a:pPr defTabSz="913028">
              <a:defRPr/>
            </a:pPr>
            <a:endParaRPr lang="nb-NO" i="0" baseline="0" dirty="0" smtClean="0"/>
          </a:p>
          <a:p>
            <a:pPr defTabSz="913028">
              <a:defRPr/>
            </a:pPr>
            <a:r>
              <a:rPr lang="nb-NO" i="0" dirty="0" smtClean="0"/>
              <a:t>Velges </a:t>
            </a:r>
            <a:r>
              <a:rPr lang="nb-NO" i="0" dirty="0"/>
              <a:t>det </a:t>
            </a:r>
            <a:r>
              <a:rPr lang="nb-NO" i="0" dirty="0" smtClean="0"/>
              <a:t>en høy </a:t>
            </a:r>
            <a:r>
              <a:rPr lang="nb-NO" i="0" dirty="0"/>
              <a:t>ambisjon </a:t>
            </a:r>
            <a:r>
              <a:rPr lang="nb-NO" i="0" dirty="0" smtClean="0"/>
              <a:t>(Forbildenivå eller Høyt ambisjonsnivå) på </a:t>
            </a:r>
            <a:r>
              <a:rPr lang="nb-NO" i="0" dirty="0"/>
              <a:t>energieffektivt </a:t>
            </a:r>
            <a:r>
              <a:rPr lang="nb-NO" i="0" dirty="0" smtClean="0"/>
              <a:t>utstyr, </a:t>
            </a:r>
            <a:r>
              <a:rPr lang="nb-NO" i="0" dirty="0"/>
              <a:t>vil det styrke fleksibiliteten i arealene. Med lave </a:t>
            </a:r>
            <a:r>
              <a:rPr lang="nb-NO" i="0" dirty="0" smtClean="0"/>
              <a:t>internbelastninger </a:t>
            </a:r>
            <a:r>
              <a:rPr lang="nb-NO" i="0" dirty="0"/>
              <a:t>er det enklere å øke eller redusere persontettheten, uten at det </a:t>
            </a:r>
            <a:r>
              <a:rPr lang="nb-NO" i="0" dirty="0" smtClean="0"/>
              <a:t>er</a:t>
            </a:r>
            <a:r>
              <a:rPr lang="nb-NO" i="0" baseline="0" dirty="0" smtClean="0"/>
              <a:t> nødvendig med</a:t>
            </a:r>
            <a:r>
              <a:rPr lang="nb-NO" i="0" dirty="0" smtClean="0"/>
              <a:t> </a:t>
            </a:r>
            <a:r>
              <a:rPr lang="nb-NO" i="0" dirty="0"/>
              <a:t>ombygninger/justeringer på de tekniske systemer (ventilasjon og kjøling). Ønskes maksimal fleksibilitet bør </a:t>
            </a:r>
            <a:r>
              <a:rPr lang="nb-NO" i="0" dirty="0" smtClean="0"/>
              <a:t>en </a:t>
            </a:r>
            <a:r>
              <a:rPr lang="nb-NO" i="0" dirty="0"/>
              <a:t>derfor velge </a:t>
            </a:r>
            <a:r>
              <a:rPr lang="nb-NO" i="0" dirty="0" smtClean="0"/>
              <a:t>høy </a:t>
            </a:r>
            <a:r>
              <a:rPr lang="nb-NO" i="0" dirty="0"/>
              <a:t>ambisjon på energieffektivt utstyr</a:t>
            </a:r>
            <a:r>
              <a:rPr lang="nb-NO" i="0" dirty="0" smtClean="0"/>
              <a:t>. Høy</a:t>
            </a:r>
            <a:r>
              <a:rPr lang="nb-NO" i="0" baseline="0" dirty="0" smtClean="0"/>
              <a:t> ambisjon vil dessuten redusere kravet til tekniske systemers reguleringsevne (konferer energieffektiv ventilasjon).</a:t>
            </a:r>
            <a:endParaRPr lang="nb-NO" i="0" dirty="0"/>
          </a:p>
          <a:p>
            <a:pPr defTabSz="913028">
              <a:defRPr/>
            </a:pPr>
            <a:endParaRPr lang="nb-NO" i="0" dirty="0"/>
          </a:p>
          <a:p>
            <a:pPr defTabSz="913028">
              <a:defRPr/>
            </a:pPr>
            <a:r>
              <a:rPr lang="nb-NO" i="0" dirty="0"/>
              <a:t>Det anbefales </a:t>
            </a:r>
            <a:r>
              <a:rPr lang="nb-NO" i="0" dirty="0" smtClean="0"/>
              <a:t>at</a:t>
            </a:r>
            <a:r>
              <a:rPr lang="nb-NO" i="0" baseline="0" dirty="0" smtClean="0"/>
              <a:t> </a:t>
            </a:r>
            <a:r>
              <a:rPr lang="nb-NO" i="0" dirty="0" smtClean="0"/>
              <a:t>utleier (eller andre fagmiljøer) </a:t>
            </a:r>
            <a:r>
              <a:rPr lang="nb-NO" i="0" dirty="0"/>
              <a:t>støtter leietaker i forbindelse med kjøp av utstyr. Mange av disse valgene </a:t>
            </a:r>
            <a:r>
              <a:rPr lang="nb-NO" i="0" dirty="0" smtClean="0"/>
              <a:t>vil ikke kun </a:t>
            </a:r>
            <a:r>
              <a:rPr lang="nb-NO" i="0" dirty="0"/>
              <a:t>påvirke </a:t>
            </a:r>
            <a:r>
              <a:rPr lang="nb-NO" i="0" dirty="0" smtClean="0"/>
              <a:t>energibruk,</a:t>
            </a:r>
            <a:r>
              <a:rPr lang="nb-NO" i="0" baseline="0" dirty="0" smtClean="0"/>
              <a:t> men også inneklima. Om det velges inventar og utstyr med høye emisjoner vil det gi dårligt inneklima, det vil øke kravene til ventilasjonsluftmengder, og med det vil energibruken i bygget økes.</a:t>
            </a:r>
            <a:r>
              <a:rPr lang="nb-NO" i="0" dirty="0" smtClean="0"/>
              <a:t> </a:t>
            </a:r>
          </a:p>
          <a:p>
            <a:pPr defTabSz="913028">
              <a:defRPr/>
            </a:pPr>
            <a:endParaRPr lang="nb-NO" i="0" dirty="0" smtClean="0"/>
          </a:p>
          <a:p>
            <a:pPr defTabSz="913028">
              <a:defRPr/>
            </a:pPr>
            <a:r>
              <a:rPr lang="nb-NO" i="0" dirty="0" smtClean="0"/>
              <a:t>Bevisst innkjøp av utstyr,</a:t>
            </a:r>
            <a:r>
              <a:rPr lang="nb-NO" i="0" baseline="0" dirty="0" smtClean="0"/>
              <a:t> og bevisste kvalifiserte krav til emisjoner til inneklima og energibruk er avgjørende. </a:t>
            </a:r>
            <a:r>
              <a:rPr lang="nb-NO" i="0" dirty="0" smtClean="0"/>
              <a:t>I </a:t>
            </a:r>
            <a:r>
              <a:rPr lang="nb-NO" i="0" dirty="0"/>
              <a:t>motsatt fall risikerer man å fylle et miljøriktig bygg med energisløsende utstyr, eller </a:t>
            </a:r>
            <a:r>
              <a:rPr lang="nb-NO" i="0" dirty="0" smtClean="0"/>
              <a:t>man </a:t>
            </a:r>
            <a:r>
              <a:rPr lang="nb-NO" i="0" dirty="0"/>
              <a:t>bygger inn komponenter og materialer som er miljøskadelige eller gir et dårlig inneklima.</a:t>
            </a:r>
          </a:p>
          <a:p>
            <a:pPr defTabSz="913028">
              <a:defRPr/>
            </a:pPr>
            <a:endParaRPr lang="nb-NO" i="0" dirty="0"/>
          </a:p>
          <a:p>
            <a:pPr defTabSz="913028">
              <a:defRPr/>
            </a:pPr>
            <a:r>
              <a:rPr lang="nb-NO" i="0" dirty="0"/>
              <a:t>Verdier over er </a:t>
            </a:r>
            <a:r>
              <a:rPr lang="nb-NO" i="0" dirty="0" smtClean="0"/>
              <a:t>for belastninger i Watt,</a:t>
            </a:r>
            <a:r>
              <a:rPr lang="nb-NO" i="0" baseline="0" dirty="0" smtClean="0"/>
              <a:t> og belastningen er </a:t>
            </a:r>
            <a:r>
              <a:rPr lang="nb-NO" i="0" dirty="0" smtClean="0"/>
              <a:t>oppgitt som snittverdier over det samlede</a:t>
            </a:r>
            <a:r>
              <a:rPr lang="nb-NO" i="0" baseline="0" dirty="0" smtClean="0"/>
              <a:t> arbeidsareal. Effektene k</a:t>
            </a:r>
            <a:r>
              <a:rPr lang="nb-NO" i="0" dirty="0" smtClean="0"/>
              <a:t>an </a:t>
            </a:r>
            <a:r>
              <a:rPr lang="nb-NO" i="0" dirty="0"/>
              <a:t>beregnes som utstyrets </a:t>
            </a:r>
            <a:r>
              <a:rPr lang="nb-NO" i="0" dirty="0" smtClean="0"/>
              <a:t>snitteffekt (varierer for </a:t>
            </a:r>
            <a:r>
              <a:rPr lang="nb-NO" i="0" baseline="0" dirty="0" smtClean="0"/>
              <a:t>av/på/dvale)</a:t>
            </a:r>
            <a:r>
              <a:rPr lang="nb-NO" i="0" dirty="0" smtClean="0"/>
              <a:t> </a:t>
            </a:r>
            <a:r>
              <a:rPr lang="nb-NO" i="0" dirty="0"/>
              <a:t>i brukstiden multiplisert med en samtidighet.</a:t>
            </a:r>
          </a:p>
          <a:p>
            <a:pPr defTabSz="913028">
              <a:defRPr/>
            </a:pPr>
            <a:r>
              <a:rPr lang="nb-NO" i="0" dirty="0"/>
              <a:t>Samtidighet er et uttrykk for hvor mange </a:t>
            </a:r>
            <a:r>
              <a:rPr lang="nb-NO" i="0" dirty="0" smtClean="0"/>
              <a:t>personer i kontorarealet </a:t>
            </a:r>
            <a:r>
              <a:rPr lang="nb-NO" i="0" dirty="0"/>
              <a:t>som er på plassen sin </a:t>
            </a:r>
            <a:r>
              <a:rPr lang="nb-NO" i="0" dirty="0" smtClean="0"/>
              <a:t>samtidig,</a:t>
            </a:r>
            <a:r>
              <a:rPr lang="nb-NO" i="0" baseline="0" dirty="0" smtClean="0"/>
              <a:t> det vil sige </a:t>
            </a:r>
            <a:r>
              <a:rPr lang="nb-NO" i="0" dirty="0" smtClean="0"/>
              <a:t>ikke </a:t>
            </a:r>
            <a:r>
              <a:rPr lang="nb-NO" i="0" dirty="0"/>
              <a:t>jobber hjemme, er syke, er på møter, </a:t>
            </a:r>
            <a:r>
              <a:rPr lang="nb-NO" i="0" dirty="0" smtClean="0"/>
              <a:t>er i </a:t>
            </a:r>
            <a:r>
              <a:rPr lang="nb-NO" i="0" dirty="0"/>
              <a:t>kantina eller andre steder. Samtidighet kan være vanskelig å fastlegge som en generell størrelse. Men med mindre det er snakk om meget spesielle kontorfunksjoner, </a:t>
            </a:r>
            <a:r>
              <a:rPr lang="nb-NO" i="0" dirty="0" smtClean="0"/>
              <a:t>megleravdelinger </a:t>
            </a:r>
            <a:r>
              <a:rPr lang="nb-NO" i="0" dirty="0"/>
              <a:t>i banker, </a:t>
            </a:r>
            <a:r>
              <a:rPr lang="nb-NO" i="0" dirty="0" err="1"/>
              <a:t>call-centre</a:t>
            </a:r>
            <a:r>
              <a:rPr lang="nb-NO" i="0" dirty="0"/>
              <a:t> eller lignende, vil samtidigheten sjelden være høyere enn 70 %, og i mange situasjoner mye lavere. </a:t>
            </a:r>
            <a:endParaRPr lang="nb-NO" i="0" dirty="0" smtClean="0"/>
          </a:p>
          <a:p>
            <a:pPr defTabSz="913028">
              <a:defRPr/>
            </a:pPr>
            <a:endParaRPr lang="nb-NO" i="0" dirty="0" smtClean="0"/>
          </a:p>
          <a:p>
            <a:pPr defTabSz="913028">
              <a:defRPr/>
            </a:pPr>
            <a:r>
              <a:rPr lang="nb-NO" i="0" dirty="0" smtClean="0"/>
              <a:t>Forskning </a:t>
            </a:r>
            <a:r>
              <a:rPr lang="nb-NO" i="0" dirty="0"/>
              <a:t>viser at en </a:t>
            </a:r>
            <a:r>
              <a:rPr lang="nb-NO" i="0" dirty="0" smtClean="0"/>
              <a:t>gjennomsnitts</a:t>
            </a:r>
            <a:r>
              <a:rPr lang="nb-NO" i="0" baseline="0" dirty="0" smtClean="0"/>
              <a:t> </a:t>
            </a:r>
            <a:r>
              <a:rPr lang="nb-NO" i="0" dirty="0" smtClean="0"/>
              <a:t>arbeidsplass ofte har </a:t>
            </a:r>
            <a:r>
              <a:rPr lang="nb-NO" i="0" dirty="0"/>
              <a:t>samtidighet på 50 %. Noen opererer med </a:t>
            </a:r>
            <a:r>
              <a:rPr lang="nb-NO" i="0" dirty="0" smtClean="0"/>
              <a:t>80 </a:t>
            </a:r>
            <a:r>
              <a:rPr lang="nb-NO" i="0" dirty="0"/>
              <a:t>% i sine </a:t>
            </a:r>
            <a:r>
              <a:rPr lang="nb-NO" i="0" dirty="0" smtClean="0"/>
              <a:t>kravspesifikasjoner, andre med høyre verdier. Samtidigheten betyder</a:t>
            </a:r>
            <a:r>
              <a:rPr lang="nb-NO" i="0" baseline="0" dirty="0" smtClean="0"/>
              <a:t> </a:t>
            </a:r>
            <a:r>
              <a:rPr lang="nb-NO" i="0" dirty="0" smtClean="0"/>
              <a:t>mye </a:t>
            </a:r>
            <a:r>
              <a:rPr lang="nb-NO" i="0" dirty="0"/>
              <a:t>for </a:t>
            </a:r>
            <a:r>
              <a:rPr lang="nb-NO" i="0" dirty="0" smtClean="0"/>
              <a:t>dimensjoneringen</a:t>
            </a:r>
            <a:r>
              <a:rPr lang="nb-NO" i="0" baseline="0" dirty="0" smtClean="0"/>
              <a:t> av de tekniske systemene, og det er viktig at den fastlegges så kvalifisert som mulig, og at det settes av tid til å bestemme det rette nivå. </a:t>
            </a:r>
          </a:p>
          <a:p>
            <a:pPr defTabSz="913028">
              <a:defRPr/>
            </a:pPr>
            <a:endParaRPr lang="nb-NO" i="0" baseline="0" dirty="0" smtClean="0"/>
          </a:p>
          <a:p>
            <a:pPr defTabSz="913028">
              <a:defRPr/>
            </a:pPr>
            <a:r>
              <a:rPr lang="nb-NO" i="0" baseline="0" dirty="0" smtClean="0"/>
              <a:t>Det er et utbredt misforståelse at høye krav til interne belastninger, og samtidig krav til 100% samtidighet er lik kvalitet, som  gir velfungerende tekniske systemer og godt inneklima, dette er lang fra den praktiske virkelighet. Tvert om gir det ofte overdimensjonerte systemer som fungerer svert dårlig på </a:t>
            </a:r>
            <a:r>
              <a:rPr lang="nb-NO" i="0" baseline="0" dirty="0" err="1" smtClean="0"/>
              <a:t>dellast</a:t>
            </a:r>
            <a:r>
              <a:rPr lang="nb-NO" i="0" baseline="0" dirty="0" smtClean="0"/>
              <a:t>, som er den mest vanlig driftsituasjon. Enn bør derfor vurdere nøye om det er det som ønskes.</a:t>
            </a:r>
          </a:p>
          <a:p>
            <a:pPr defTabSz="913028">
              <a:defRPr/>
            </a:pPr>
            <a:endParaRPr lang="nb-NO" i="0" baseline="0" dirty="0" smtClean="0"/>
          </a:p>
          <a:p>
            <a:pPr defTabSz="913028">
              <a:defRPr/>
            </a:pPr>
            <a:r>
              <a:rPr lang="nb-NO" i="0" dirty="0" smtClean="0"/>
              <a:t>Å </a:t>
            </a:r>
            <a:r>
              <a:rPr lang="nb-NO" i="0" dirty="0"/>
              <a:t>dimensjonere for en samtidighet på 1,0 (100 </a:t>
            </a:r>
            <a:r>
              <a:rPr lang="nb-NO" i="0" dirty="0" smtClean="0"/>
              <a:t>%) kan</a:t>
            </a:r>
            <a:r>
              <a:rPr lang="nb-NO" i="0" baseline="0" dirty="0" smtClean="0"/>
              <a:t> være </a:t>
            </a:r>
            <a:r>
              <a:rPr lang="nb-NO" i="0" dirty="0" smtClean="0"/>
              <a:t>unødig energidrivende, der enn ikke samtidig er kritisk til dimensjoneringsforutsetningene.</a:t>
            </a:r>
            <a:r>
              <a:rPr lang="nb-NO" i="0" baseline="0" dirty="0" smtClean="0"/>
              <a:t> Et eksempel er å dimensjonere hele byggets areal for meglerbord eller møterom. Gjøres det vil systemet ha en stor overkapasitet, og systemet vil ha dårlig regulering om arealet brukes til cellekontor eller landskaps kontor. Dimensjoneres det for 100% belastning må det brukes tid på nøye å bestemme de reelle dimisjonerings forutsetningene, og ønskes det sikkerhet for større kapasitet kan dette gjennomføres med å legg frem isvannsledninger eller tilsvarende i loddrette sjakter. </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17</a:t>
            </a:fld>
            <a:endParaRPr lang="nb-NO"/>
          </a:p>
        </p:txBody>
      </p:sp>
    </p:spTree>
    <p:extLst>
      <p:ext uri="{BB962C8B-B14F-4D97-AF65-F5344CB8AC3E}">
        <p14:creationId xmlns:p14="http://schemas.microsoft.com/office/powerpoint/2010/main" val="20818819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3028" rtl="0" eaLnBrk="1" fontAlgn="auto" latinLnBrk="0" hangingPunct="1">
              <a:lnSpc>
                <a:spcPct val="100000"/>
              </a:lnSpc>
              <a:spcBef>
                <a:spcPts val="0"/>
              </a:spcBef>
              <a:spcAft>
                <a:spcPts val="0"/>
              </a:spcAft>
              <a:buClrTx/>
              <a:buSzTx/>
              <a:buFontTx/>
              <a:buNone/>
              <a:tabLst/>
              <a:defRPr/>
            </a:pPr>
            <a:r>
              <a:rPr lang="nb-NO" sz="1200" kern="1200" dirty="0" smtClean="0">
                <a:solidFill>
                  <a:schemeClr val="dk1"/>
                </a:solidFill>
                <a:effectLst/>
                <a:latin typeface="AU Passata Light" panose="020B0303030902030804"/>
                <a:ea typeface="+mn-ea"/>
                <a:cs typeface="+mn-cs"/>
              </a:rPr>
              <a:t>Rengjøringskostnad</a:t>
            </a:r>
            <a:r>
              <a:rPr lang="nb-NO" sz="1200" kern="1200" baseline="0" dirty="0" smtClean="0">
                <a:solidFill>
                  <a:schemeClr val="dk1"/>
                </a:solidFill>
                <a:effectLst/>
                <a:latin typeface="AU Passata Light" panose="020B0303030902030804"/>
                <a:ea typeface="+mn-ea"/>
                <a:cs typeface="+mn-cs"/>
              </a:rPr>
              <a:t> skal være spesifisert, og det skal spesifiseres om områder eller overflater har særlige kostnadsdrivende krav til rengjøring. Er det materialer, overflater, utstyr som krever særlig rengjøring eller vedlikehold bør dette opplyses for leietaker.</a:t>
            </a:r>
          </a:p>
          <a:p>
            <a:pPr defTabSz="913028">
              <a:defRPr/>
            </a:pP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18</a:t>
            </a:fld>
            <a:endParaRPr lang="nb-NO"/>
          </a:p>
        </p:txBody>
      </p:sp>
    </p:spTree>
    <p:extLst>
      <p:ext uri="{BB962C8B-B14F-4D97-AF65-F5344CB8AC3E}">
        <p14:creationId xmlns:p14="http://schemas.microsoft.com/office/powerpoint/2010/main" val="32636073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noProof="0"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19</a:t>
            </a:fld>
            <a:endParaRPr lang="nb-NO"/>
          </a:p>
        </p:txBody>
      </p:sp>
    </p:spTree>
    <p:extLst>
      <p:ext uri="{BB962C8B-B14F-4D97-AF65-F5344CB8AC3E}">
        <p14:creationId xmlns:p14="http://schemas.microsoft.com/office/powerpoint/2010/main" val="697249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2</a:t>
            </a:fld>
            <a:endParaRPr lang="nb-NO"/>
          </a:p>
        </p:txBody>
      </p:sp>
    </p:spTree>
    <p:extLst>
      <p:ext uri="{BB962C8B-B14F-4D97-AF65-F5344CB8AC3E}">
        <p14:creationId xmlns:p14="http://schemas.microsoft.com/office/powerpoint/2010/main" val="1248261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Energimerket beskriver byggets energikvalitet med</a:t>
            </a:r>
            <a:r>
              <a:rPr lang="nb-NO" baseline="0" dirty="0" smtClean="0"/>
              <a:t> forutsatte faste driftsbetingelser og det tilsvarende normtall for energibruken for en bil. Men som for biler, gjelder også for bygg at et godt normtall med lav energibruk er ikke noen garanti for en lav reell energibruk. Et godt energimerke er derfor ikke noen garanti for en lav reell energibruk. Lav reell energibruk er svært avhengig av måten bygget driftes og brukes på.</a:t>
            </a:r>
          </a:p>
          <a:p>
            <a:endParaRPr lang="nb-NO" baseline="0" dirty="0" smtClean="0"/>
          </a:p>
          <a:p>
            <a:r>
              <a:rPr lang="nb-NO" baseline="0" dirty="0" smtClean="0"/>
              <a:t>Likevel kan et godt energimerke øke sjansene for at nå en lav reell energibruk.  </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20</a:t>
            </a:fld>
            <a:endParaRPr lang="nb-NO"/>
          </a:p>
        </p:txBody>
      </p:sp>
    </p:spTree>
    <p:extLst>
      <p:ext uri="{BB962C8B-B14F-4D97-AF65-F5344CB8AC3E}">
        <p14:creationId xmlns:p14="http://schemas.microsoft.com/office/powerpoint/2010/main" val="7706116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Målet med kvalitetsområdet er å stimulere til å se kvalitetene</a:t>
            </a:r>
            <a:r>
              <a:rPr lang="nb-NO" baseline="0" dirty="0" smtClean="0"/>
              <a:t> i gode varige materialer.</a:t>
            </a:r>
          </a:p>
          <a:p>
            <a:endParaRPr lang="nb-NO" baseline="0" dirty="0" smtClean="0"/>
          </a:p>
          <a:p>
            <a:r>
              <a:rPr lang="nb-NO" baseline="0" dirty="0" smtClean="0"/>
              <a:t>Kommende krav fra EU til sirkulær økonomi og erkjennelse av at verdens resurser ikke er utømmelige, setter krav til bærekraftig adferd, og et oppgjør med bruk og kast adferden.  </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21</a:t>
            </a:fld>
            <a:endParaRPr lang="nb-NO"/>
          </a:p>
        </p:txBody>
      </p:sp>
    </p:spTree>
    <p:extLst>
      <p:ext uri="{BB962C8B-B14F-4D97-AF65-F5344CB8AC3E}">
        <p14:creationId xmlns:p14="http://schemas.microsoft.com/office/powerpoint/2010/main" val="23090826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dirty="0" smtClean="0">
              <a:latin typeface="Arial" charset="0"/>
              <a:ea typeface="ＭＳ Ｐゴシック" charset="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dirty="0" err="1" smtClean="0"/>
              <a:t>Produktkontrolloven</a:t>
            </a:r>
            <a:r>
              <a:rPr lang="nb-NO" dirty="0" smtClean="0"/>
              <a:t> § 3a Substitusjonsplikten sier at </a:t>
            </a:r>
            <a:r>
              <a:rPr lang="ja-JP" altLang="nb-NO" sz="1200" dirty="0" smtClean="0">
                <a:latin typeface="Arial" charset="0"/>
                <a:ea typeface="ＭＳ Ｐゴシック" charset="0"/>
                <a:cs typeface="Arial" charset="0"/>
              </a:rPr>
              <a:t>”</a:t>
            </a:r>
            <a:r>
              <a:rPr lang="nb-NO" sz="1200" dirty="0" smtClean="0">
                <a:latin typeface="Arial" charset="0"/>
                <a:ea typeface="ＭＳ Ｐゴシック" charset="0"/>
                <a:cs typeface="Arial" charset="0"/>
              </a:rPr>
              <a:t>Virksomhet som bruker produkt med innhold av kjemisk stoff som kan medføre virkning som nevnt i </a:t>
            </a:r>
            <a:r>
              <a:rPr lang="nb-NO" sz="1200" dirty="0" err="1" smtClean="0">
                <a:latin typeface="Arial" charset="0"/>
                <a:ea typeface="ＭＳ Ｐゴシック" charset="0"/>
                <a:cs typeface="Arial" charset="0"/>
              </a:rPr>
              <a:t>produktkontrolloven</a:t>
            </a:r>
            <a:r>
              <a:rPr lang="nb-NO" sz="1200" dirty="0" smtClean="0">
                <a:latin typeface="Arial" charset="0"/>
                <a:ea typeface="ＭＳ Ｐゴシック" charset="0"/>
                <a:cs typeface="Arial" charset="0"/>
              </a:rPr>
              <a:t> §1 skal vurdere om det finnes alternativ som medfører mindre risiko for slik virkning. Virksomheten skal i så fall velge dette alternativet, hvis det kan skje uten urimelig kostnad eller ulempe.</a:t>
            </a:r>
            <a:r>
              <a:rPr lang="ja-JP" altLang="nb-NO" sz="1200" dirty="0" smtClean="0">
                <a:latin typeface="Arial" charset="0"/>
                <a:ea typeface="ＭＳ Ｐゴシック" charset="0"/>
                <a:cs typeface="Arial" charset="0"/>
              </a:rPr>
              <a:t>”</a:t>
            </a:r>
            <a:r>
              <a:rPr lang="nb-NO" altLang="ja-JP" sz="1200" dirty="0" smtClean="0">
                <a:latin typeface="Arial" charset="0"/>
                <a:ea typeface="ＭＳ Ｐゴシック" charset="0"/>
                <a:cs typeface="Arial" charset="0"/>
              </a:rPr>
              <a:t> Denne loven gjelder også for bruk</a:t>
            </a:r>
            <a:r>
              <a:rPr lang="nb-NO" altLang="ja-JP" sz="1200" baseline="0" dirty="0" smtClean="0">
                <a:latin typeface="Arial" charset="0"/>
                <a:ea typeface="ＭＳ Ｐゴシック" charset="0"/>
                <a:cs typeface="Arial" charset="0"/>
              </a:rPr>
              <a:t> av produkter i eksisterende bygg.</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baseline="0" dirty="0" smtClean="0">
              <a:latin typeface="Arial" charset="0"/>
              <a:ea typeface="ＭＳ Ｐゴシック" charset="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baseline="0" dirty="0" smtClean="0">
                <a:latin typeface="Arial" charset="0"/>
                <a:ea typeface="ＭＳ Ｐゴシック" charset="0"/>
                <a:cs typeface="Arial" charset="0"/>
              </a:rPr>
              <a:t>Utsjekk mot myndighetenes liste over Prioriterte stoffer gjelder derfor for ethvert innkjøp av materiale eller kjemisk produkt. A20 listen i BREEAM-NOR er en enkel måte å får oversikt over stoffer på Prioritetslisten.</a:t>
            </a:r>
            <a:endParaRPr lang="nb-NO" sz="1200" dirty="0" smtClean="0">
              <a:latin typeface="Arial" charset="0"/>
              <a:ea typeface="ＭＳ Ｐゴシック" charset="0"/>
              <a:cs typeface="Arial"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dirty="0" smtClean="0"/>
              <a:t>Teknisk</a:t>
            </a:r>
            <a:r>
              <a:rPr lang="nb-NO" baseline="0" dirty="0" smtClean="0"/>
              <a:t> forskrift (TEK) sier at:</a:t>
            </a:r>
            <a:endParaRPr lang="nb-NO"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nb-NO" sz="1200" dirty="0" smtClean="0">
                <a:latin typeface="Arial" charset="0"/>
                <a:ea typeface="ＭＳ Ｐゴシック" charset="0"/>
                <a:cs typeface="Arial" charset="0"/>
              </a:rPr>
              <a:t>”Det skal velges produkter til byggverk uten, eller med lavt, innhold av helse- eller miljøskadelige stoffer</a:t>
            </a:r>
            <a:r>
              <a:rPr lang="nb-NO" dirty="0" smtClean="0">
                <a:latin typeface="Arial" charset="0"/>
                <a:ea typeface="ＭＳ Ｐゴシック" charset="0"/>
                <a:cs typeface="Arial" charset="0"/>
              </a:rPr>
              <a:t>. </a:t>
            </a:r>
            <a:r>
              <a:rPr lang="nb-NO" sz="900" dirty="0" smtClean="0">
                <a:latin typeface="Arial" charset="0"/>
                <a:ea typeface="ＭＳ Ｐゴシック" charset="0"/>
                <a:cs typeface="Arial" charset="0"/>
              </a:rPr>
              <a:t>.</a:t>
            </a:r>
            <a:r>
              <a:rPr lang="ja-JP" altLang="nb-NO" sz="900" dirty="0" smtClean="0">
                <a:latin typeface="Arial" charset="0"/>
                <a:ea typeface="ＭＳ Ｐゴシック" charset="0"/>
                <a:cs typeface="Arial" charset="0"/>
              </a:rPr>
              <a:t>”</a:t>
            </a:r>
            <a:r>
              <a:rPr lang="nb-NO" sz="900" dirty="0" smtClean="0">
                <a:latin typeface="Arial" charset="0"/>
                <a:ea typeface="ＭＳ Ｐゴシック" charset="0"/>
                <a:cs typeface="Arial" charset="0"/>
              </a:rPr>
              <a:t>(§ 9-2 Helse- og miljøskadelige stoffer)” og gjelder alle nybygg og totalrehabiliteringer.</a:t>
            </a:r>
          </a:p>
          <a:p>
            <a:endParaRPr lang="nb-NO" dirty="0" smtClean="0"/>
          </a:p>
        </p:txBody>
      </p:sp>
      <p:sp>
        <p:nvSpPr>
          <p:cNvPr id="4" name="Plassholder for lysbildenummer 3"/>
          <p:cNvSpPr>
            <a:spLocks noGrp="1"/>
          </p:cNvSpPr>
          <p:nvPr>
            <p:ph type="sldNum" sz="quarter" idx="10"/>
          </p:nvPr>
        </p:nvSpPr>
        <p:spPr/>
        <p:txBody>
          <a:bodyPr/>
          <a:lstStyle/>
          <a:p>
            <a:fld id="{5A5CC940-6E59-4185-A5AD-4DBD98FED5E8}" type="slidenum">
              <a:rPr lang="nb-NO" smtClean="0"/>
              <a:t>22</a:t>
            </a:fld>
            <a:endParaRPr lang="nb-NO"/>
          </a:p>
        </p:txBody>
      </p:sp>
    </p:spTree>
    <p:extLst>
      <p:ext uri="{BB962C8B-B14F-4D97-AF65-F5344CB8AC3E}">
        <p14:creationId xmlns:p14="http://schemas.microsoft.com/office/powerpoint/2010/main" val="41469136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23</a:t>
            </a:fld>
            <a:endParaRPr lang="nb-NO"/>
          </a:p>
        </p:txBody>
      </p:sp>
    </p:spTree>
    <p:extLst>
      <p:ext uri="{BB962C8B-B14F-4D97-AF65-F5344CB8AC3E}">
        <p14:creationId xmlns:p14="http://schemas.microsoft.com/office/powerpoint/2010/main" val="6972493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200" b="0" kern="1200" dirty="0" smtClean="0">
                <a:solidFill>
                  <a:schemeClr val="lt1"/>
                </a:solidFill>
                <a:latin typeface="AU Passata Light" panose="020B0303030902030804"/>
                <a:ea typeface="+mn-ea"/>
                <a:cs typeface="+mn-cs"/>
              </a:rPr>
              <a:t>Kortvarig behov for økte </a:t>
            </a:r>
            <a:r>
              <a:rPr lang="nb-NO" sz="1200" b="0" kern="1200" dirty="0" err="1" smtClean="0">
                <a:solidFill>
                  <a:schemeClr val="lt1"/>
                </a:solidFill>
                <a:latin typeface="AU Passata Light" panose="020B0303030902030804"/>
                <a:ea typeface="+mn-ea"/>
                <a:cs typeface="+mn-cs"/>
              </a:rPr>
              <a:t>møteromsfasiliteter</a:t>
            </a:r>
            <a:r>
              <a:rPr lang="nb-NO" sz="1200" b="0" kern="1200" dirty="0" smtClean="0">
                <a:solidFill>
                  <a:schemeClr val="lt1"/>
                </a:solidFill>
                <a:latin typeface="AU Passata Light" panose="020B0303030902030804"/>
                <a:ea typeface="+mn-ea"/>
                <a:cs typeface="+mn-cs"/>
              </a:rPr>
              <a:t> kan absorberes i fellesområder, med muligheter for uformelle møter i kantiner og felles arealer.</a:t>
            </a:r>
          </a:p>
          <a:p>
            <a:r>
              <a:rPr lang="nb-NO" sz="1200" kern="1200" dirty="0" smtClean="0">
                <a:solidFill>
                  <a:schemeClr val="dk1"/>
                </a:solidFill>
                <a:effectLst/>
                <a:latin typeface="AU Passata Light" panose="020B0303030902030804"/>
                <a:ea typeface="+mn-ea"/>
                <a:cs typeface="+mn-cs"/>
              </a:rPr>
              <a:t>Større kontorbygg har ofte store arealer</a:t>
            </a:r>
            <a:r>
              <a:rPr lang="nb-NO" sz="1200" kern="1200" baseline="0" dirty="0" smtClean="0">
                <a:solidFill>
                  <a:schemeClr val="dk1"/>
                </a:solidFill>
                <a:effectLst/>
                <a:latin typeface="AU Passata Light" panose="020B0303030902030804"/>
                <a:ea typeface="+mn-ea"/>
                <a:cs typeface="+mn-cs"/>
              </a:rPr>
              <a:t> som har svært liten benyttelsestid, for eksempel kantiner, glassgårder og andre fellesarealer. Det vil øke byggets arealeffektivitet om disse arealene brukes i en større del av dagen. Ofte vil de tekniske systemene kunne klare dette uten at det går på bekostning av inneklima og økt energibruk.  </a:t>
            </a:r>
          </a:p>
          <a:p>
            <a:endParaRPr lang="nb-NO" sz="1200" kern="1200" baseline="0" dirty="0" smtClean="0">
              <a:solidFill>
                <a:schemeClr val="dk1"/>
              </a:solidFill>
              <a:effectLst/>
              <a:latin typeface="AU Passata Light" panose="020B0303030902030804"/>
              <a:ea typeface="+mn-ea"/>
              <a:cs typeface="+mn-cs"/>
            </a:endParaRPr>
          </a:p>
          <a:p>
            <a:r>
              <a:rPr lang="nb-NO" sz="1200" kern="1200" baseline="0" dirty="0" smtClean="0">
                <a:solidFill>
                  <a:schemeClr val="dk1"/>
                </a:solidFill>
                <a:effectLst/>
                <a:latin typeface="AU Passata Light" panose="020B0303030902030804"/>
                <a:ea typeface="+mn-ea"/>
                <a:cs typeface="+mn-cs"/>
              </a:rPr>
              <a:t>Det skal derfor stimuleres til at dette skjer, og det er utgangspunktet for kravene beskrevet over. </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24</a:t>
            </a:fld>
            <a:endParaRPr lang="nb-NO"/>
          </a:p>
        </p:txBody>
      </p:sp>
    </p:spTree>
    <p:extLst>
      <p:ext uri="{BB962C8B-B14F-4D97-AF65-F5344CB8AC3E}">
        <p14:creationId xmlns:p14="http://schemas.microsoft.com/office/powerpoint/2010/main" val="1278494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0" kern="1200" dirty="0" smtClean="0">
                <a:solidFill>
                  <a:schemeClr val="lt1"/>
                </a:solidFill>
                <a:effectLst/>
                <a:latin typeface="AU Passata Light" panose="020B0303030902030804"/>
                <a:ea typeface="+mn-ea"/>
                <a:cs typeface="+mn-cs"/>
              </a:rPr>
              <a:t>Mer permanente økinger i arealkrav kan tilbys som reserverte arealer i bygget eller nærliggende bygg.</a:t>
            </a:r>
          </a:p>
          <a:p>
            <a:r>
              <a:rPr lang="nb-NO" dirty="0" smtClean="0"/>
              <a:t>Det er</a:t>
            </a:r>
            <a:r>
              <a:rPr lang="nb-NO" baseline="0" dirty="0" smtClean="0"/>
              <a:t> kostnadsdrivende for både leietaker og utleier å flytte fra en lokalitet / leieareal til et annet. Videre vil det ofte kreve ombygninger når leietakerne flytter fra et areal til et annet, og ombygninger medfører ofte krav til utskifting av materialer og overflater som ikke er utslitt og ikke har nådd maksimal levetid. Lengst mulig leieperiode med samme leietaker er som hovedregel mere ressurseffektivt / bærekraftig sammenlignet med korte leieperioder med hyppige utskiftninger. I dagens leiemarked ses det utskiftningsfrekvenser ned til 5 år.</a:t>
            </a:r>
          </a:p>
          <a:p>
            <a:endParaRPr lang="nb-NO" baseline="0" dirty="0" smtClean="0"/>
          </a:p>
          <a:p>
            <a:r>
              <a:rPr lang="nb-NO" baseline="0" dirty="0" smtClean="0"/>
              <a:t>Et virkemiddel for å strekke periodene for leieavtaler og sikre at leieavtaler fornyes for en ny periode, er å gi leietaker mulighet for vokse og krympe i det leide arealet. </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25</a:t>
            </a:fld>
            <a:endParaRPr lang="nb-NO"/>
          </a:p>
        </p:txBody>
      </p:sp>
    </p:spTree>
    <p:extLst>
      <p:ext uri="{BB962C8B-B14F-4D97-AF65-F5344CB8AC3E}">
        <p14:creationId xmlns:p14="http://schemas.microsoft.com/office/powerpoint/2010/main" val="22935007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0" kern="1200" dirty="0" smtClean="0">
                <a:solidFill>
                  <a:schemeClr val="lt1"/>
                </a:solidFill>
                <a:latin typeface="AU Passata Light" panose="020B0303030902030804"/>
                <a:ea typeface="+mn-ea"/>
                <a:cs typeface="+mn-cs"/>
              </a:rPr>
              <a:t>Muligheter for fordeling av areal mellom cellekontor,</a:t>
            </a:r>
            <a:r>
              <a:rPr lang="nb-NO" sz="1200" b="0" kern="1200" baseline="0" dirty="0" smtClean="0">
                <a:solidFill>
                  <a:schemeClr val="lt1"/>
                </a:solidFill>
                <a:latin typeface="AU Passata Light" panose="020B0303030902030804"/>
                <a:ea typeface="+mn-ea"/>
                <a:cs typeface="+mn-cs"/>
              </a:rPr>
              <a:t> </a:t>
            </a:r>
            <a:r>
              <a:rPr lang="nb-NO" sz="1200" b="0" kern="1200" dirty="0" smtClean="0">
                <a:solidFill>
                  <a:schemeClr val="lt1"/>
                </a:solidFill>
                <a:latin typeface="AU Passata Light" panose="020B0303030902030804"/>
                <a:ea typeface="+mn-ea"/>
                <a:cs typeface="+mn-cs"/>
              </a:rPr>
              <a:t>landskap og møterom</a:t>
            </a:r>
            <a:r>
              <a:rPr lang="nb-NO" sz="1200" b="0" kern="1200" baseline="0" dirty="0" smtClean="0">
                <a:solidFill>
                  <a:schemeClr val="lt1"/>
                </a:solidFill>
                <a:latin typeface="AU Passata Light" panose="020B0303030902030804"/>
                <a:ea typeface="+mn-ea"/>
                <a:cs typeface="+mn-cs"/>
              </a:rPr>
              <a:t> </a:t>
            </a:r>
            <a:r>
              <a:rPr lang="nb-NO" sz="1200" b="0" kern="1200" dirty="0" smtClean="0">
                <a:solidFill>
                  <a:schemeClr val="lt1"/>
                </a:solidFill>
                <a:latin typeface="AU Passata Light" panose="020B0303030902030804"/>
                <a:ea typeface="+mn-ea"/>
                <a:cs typeface="+mn-cs"/>
              </a:rPr>
              <a:t>kan være fleksible løsninger. </a:t>
            </a:r>
          </a:p>
          <a:p>
            <a:r>
              <a:rPr lang="nb-NO" dirty="0" smtClean="0"/>
              <a:t>Det er</a:t>
            </a:r>
            <a:r>
              <a:rPr lang="nb-NO" baseline="0" dirty="0" smtClean="0"/>
              <a:t> trolig ikke optimalt å planlegge for at alle arealer har mulighet for plassering av møterom vilkårlig. En optimal strategi er at planlegge soner som:</a:t>
            </a:r>
          </a:p>
          <a:p>
            <a:pPr marL="171193" indent="-171193">
              <a:buFont typeface="Arial" panose="020B0604020202020204" pitchFamily="34" charset="0"/>
              <a:buChar char="•"/>
            </a:pPr>
            <a:r>
              <a:rPr lang="nb-NO" baseline="0" dirty="0" smtClean="0"/>
              <a:t>Er egnet for møterom, med persontetthet ned til 2 m</a:t>
            </a:r>
            <a:r>
              <a:rPr lang="nb-NO" baseline="30000" dirty="0" smtClean="0"/>
              <a:t>2</a:t>
            </a:r>
            <a:r>
              <a:rPr lang="nb-NO" baseline="0" dirty="0" smtClean="0"/>
              <a:t> pr person</a:t>
            </a:r>
          </a:p>
          <a:p>
            <a:pPr marL="171193" indent="-171193">
              <a:buFont typeface="Arial" panose="020B0604020202020204" pitchFamily="34" charset="0"/>
              <a:buChar char="•"/>
            </a:pPr>
            <a:r>
              <a:rPr lang="nb-NO" baseline="0" dirty="0" smtClean="0"/>
              <a:t>Er egnet for kontorlandskap eller cellekontor med persontetthet ned til 6 m</a:t>
            </a:r>
            <a:r>
              <a:rPr lang="nb-NO" baseline="30000" dirty="0" smtClean="0"/>
              <a:t>2</a:t>
            </a:r>
            <a:r>
              <a:rPr lang="nb-NO" baseline="0" dirty="0" smtClean="0"/>
              <a:t> pr person (6 m</a:t>
            </a:r>
            <a:r>
              <a:rPr lang="nb-NO" baseline="30000" dirty="0" smtClean="0"/>
              <a:t>2</a:t>
            </a:r>
            <a:r>
              <a:rPr lang="nb-NO" baseline="0" dirty="0" smtClean="0"/>
              <a:t> minimum tillat areal for arbeidsplasser).</a:t>
            </a:r>
          </a:p>
          <a:p>
            <a:pPr marL="171193" indent="-171193">
              <a:buFont typeface="Arial" panose="020B0604020202020204" pitchFamily="34" charset="0"/>
              <a:buChar char="•"/>
            </a:pPr>
            <a:endParaRPr lang="nb-NO" baseline="0" dirty="0" smtClean="0"/>
          </a:p>
          <a:p>
            <a:r>
              <a:rPr lang="nb-NO" baseline="0" dirty="0" smtClean="0"/>
              <a:t>Forbildenivå med full fleksibilitet mellom cellekontor og landskap er kostnadsdrivende og det må vurderes om dette skal kreves, da det kan være i konflikt med lave driftskostnader (stor fleksibilitet gir mer komplekse tekniske systemer, større krav til skillevegger mm). Men omvendt kan det trolig sikre en leietakers vekslende behov, og dermed sikre at leietaker fastholdes i arealet i lengre periode – som igjen vil gi lavere kostnad og ressursbruk.</a:t>
            </a:r>
          </a:p>
          <a:p>
            <a:pPr marL="171193" indent="-171193">
              <a:buFont typeface="Arial" panose="020B0604020202020204" pitchFamily="34" charset="0"/>
              <a:buChar char="•"/>
            </a:pP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26</a:t>
            </a:fld>
            <a:endParaRPr lang="nb-NO"/>
          </a:p>
        </p:txBody>
      </p:sp>
    </p:spTree>
    <p:extLst>
      <p:ext uri="{BB962C8B-B14F-4D97-AF65-F5344CB8AC3E}">
        <p14:creationId xmlns:p14="http://schemas.microsoft.com/office/powerpoint/2010/main" val="8451311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dirty="0" smtClean="0">
                <a:latin typeface="AU Passata Light"/>
              </a:rPr>
              <a:t>Det skal stilles krav til en beskrivelse</a:t>
            </a:r>
            <a:r>
              <a:rPr lang="nb-NO" sz="1200" baseline="0" dirty="0" smtClean="0">
                <a:latin typeface="AU Passata Light"/>
              </a:rPr>
              <a:t> av </a:t>
            </a:r>
            <a:r>
              <a:rPr lang="nb-NO" sz="1200" dirty="0" smtClean="0">
                <a:latin typeface="AU Passata Light"/>
              </a:rPr>
              <a:t> fleksibiliteten</a:t>
            </a:r>
            <a:r>
              <a:rPr lang="nb-NO" sz="1200" baseline="0" dirty="0" smtClean="0">
                <a:latin typeface="AU Passata Light"/>
              </a:rPr>
              <a:t> i det leide arealet. Fleksibiliteten er avgjørende for løpende tilpasning av arealet til leietakerens vekslende behov for fordeling mellom fellesområder, landskapskontorer og cellekontorer.</a:t>
            </a:r>
          </a:p>
          <a:p>
            <a:endParaRPr lang="nb-NO" sz="1200" baseline="0" dirty="0" smtClean="0">
              <a:latin typeface="AU Passata Light"/>
            </a:endParaRPr>
          </a:p>
          <a:p>
            <a:r>
              <a:rPr lang="nb-NO" sz="1200" baseline="0" dirty="0" smtClean="0">
                <a:latin typeface="AU Passata Light"/>
              </a:rPr>
              <a:t>Høyt ambisjonsnivå og Forbildenivå skal utfordre løsninger og design til å vise nye innovative løsninger for skillevegger, gulvoppbygning/belegg og himling for å sikre fleksibilitet. Fleksibilitet er ikke et mål i seg selv. Fleksibiliteten skal stimulere til lavere ombygningskostnader og lavere ressursforbruk ved å vise til løsninger og systemer som raskt og effektivt transformerer kontorarealer fra en funksjon til en ny, uten eller med minimal bruk av nye materialressurser. </a:t>
            </a:r>
          </a:p>
          <a:p>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27</a:t>
            </a:fld>
            <a:endParaRPr lang="nb-NO"/>
          </a:p>
        </p:txBody>
      </p:sp>
    </p:spTree>
    <p:extLst>
      <p:ext uri="{BB962C8B-B14F-4D97-AF65-F5344CB8AC3E}">
        <p14:creationId xmlns:p14="http://schemas.microsoft.com/office/powerpoint/2010/main" val="40472406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Arealeffektiviteten er viktig for at få kostnadsoptimale arealer, og utleier</a:t>
            </a:r>
            <a:r>
              <a:rPr lang="nb-NO" baseline="0" dirty="0" smtClean="0"/>
              <a:t> skal derfor opplyse maksimal mulig antall arbeidsplasser for det leide arealet. Med utgangpunkt i dette og det samlede leide arealet kan arealeffektiviteten enkelt beregnes.</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28</a:t>
            </a:fld>
            <a:endParaRPr lang="nb-NO"/>
          </a:p>
        </p:txBody>
      </p:sp>
    </p:spTree>
    <p:extLst>
      <p:ext uri="{BB962C8B-B14F-4D97-AF65-F5344CB8AC3E}">
        <p14:creationId xmlns:p14="http://schemas.microsoft.com/office/powerpoint/2010/main" val="22757247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kern="1200" dirty="0" smtClean="0">
                <a:solidFill>
                  <a:schemeClr val="tx1"/>
                </a:solidFill>
                <a:effectLst/>
                <a:latin typeface="+mn-lt"/>
                <a:ea typeface="+mn-ea"/>
                <a:cs typeface="+mn-cs"/>
              </a:rPr>
              <a:t>Minimumsnivå </a:t>
            </a:r>
            <a:r>
              <a:rPr lang="nb-NO" sz="1200" kern="1200" dirty="0" err="1" smtClean="0">
                <a:solidFill>
                  <a:schemeClr val="tx1"/>
                </a:solidFill>
                <a:effectLst/>
                <a:latin typeface="+mn-lt"/>
                <a:ea typeface="+mn-ea"/>
                <a:cs typeface="+mn-cs"/>
              </a:rPr>
              <a:t>iht</a:t>
            </a:r>
            <a:r>
              <a:rPr lang="nb-NO" sz="1200" kern="1200" dirty="0" smtClean="0">
                <a:solidFill>
                  <a:schemeClr val="tx1"/>
                </a:solidFill>
                <a:effectLst/>
                <a:latin typeface="+mn-lt"/>
                <a:ea typeface="+mn-ea"/>
                <a:cs typeface="+mn-cs"/>
              </a:rPr>
              <a:t> lovkrav vil ikke alltid være hensiktsmessig nivå når det gjelder universell utforming i eksisterende bygg (eks dersom en heis har en størrelse noe under kravet må behovet for utskifting vurderes i hvert tilfelle, det samme gjelder behov for flytting av betjeningspanel som står få cm for høyt).</a:t>
            </a:r>
          </a:p>
          <a:p>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Det</a:t>
            </a:r>
            <a:r>
              <a:rPr lang="nb-NO" sz="1200" kern="1200" baseline="0" dirty="0" smtClean="0">
                <a:solidFill>
                  <a:schemeClr val="tx1"/>
                </a:solidFill>
                <a:effectLst/>
                <a:latin typeface="+mn-lt"/>
                <a:ea typeface="+mn-ea"/>
                <a:cs typeface="+mn-cs"/>
              </a:rPr>
              <a:t> skal stilles krav til </a:t>
            </a:r>
            <a:r>
              <a:rPr lang="nb-NO" sz="1200" kern="1200" dirty="0" smtClean="0">
                <a:solidFill>
                  <a:schemeClr val="tx1"/>
                </a:solidFill>
                <a:effectLst/>
                <a:latin typeface="+mn-lt"/>
                <a:ea typeface="+mn-ea"/>
                <a:cs typeface="+mn-cs"/>
              </a:rPr>
              <a:t>publikumsarealene ved minimumsnivå</a:t>
            </a:r>
            <a:r>
              <a:rPr lang="nb-NO" sz="1200" kern="1200" baseline="0" dirty="0" smtClean="0">
                <a:solidFill>
                  <a:schemeClr val="tx1"/>
                </a:solidFill>
                <a:effectLst/>
                <a:latin typeface="+mn-lt"/>
                <a:ea typeface="+mn-ea"/>
                <a:cs typeface="+mn-cs"/>
              </a:rPr>
              <a:t> for å sikre at adkomst til møter i bygget for personer med nedsatt bevegelsesevne.</a:t>
            </a:r>
            <a:r>
              <a:rPr lang="nb-NO" sz="1200" kern="1200" dirty="0" smtClean="0">
                <a:solidFill>
                  <a:schemeClr val="tx1"/>
                </a:solidFill>
                <a:effectLst/>
                <a:latin typeface="+mn-lt"/>
                <a:ea typeface="+mn-ea"/>
                <a:cs typeface="+mn-cs"/>
              </a:rPr>
              <a:t> Kravet</a:t>
            </a:r>
            <a:r>
              <a:rPr lang="nb-NO" sz="1200" kern="1200" baseline="0" dirty="0" smtClean="0">
                <a:solidFill>
                  <a:schemeClr val="tx1"/>
                </a:solidFill>
                <a:effectLst/>
                <a:latin typeface="+mn-lt"/>
                <a:ea typeface="+mn-ea"/>
                <a:cs typeface="+mn-cs"/>
              </a:rPr>
              <a:t> </a:t>
            </a:r>
            <a:r>
              <a:rPr lang="nb-NO" sz="1200" kern="1200" dirty="0" smtClean="0">
                <a:solidFill>
                  <a:schemeClr val="tx1"/>
                </a:solidFill>
                <a:effectLst/>
                <a:latin typeface="+mn-lt"/>
                <a:ea typeface="+mn-ea"/>
                <a:cs typeface="+mn-cs"/>
              </a:rPr>
              <a:t>stilles til publikumsarealer som atkomst til bygget, inngangsparti, resepsjon, møterom, kantine, </a:t>
            </a:r>
            <a:r>
              <a:rPr lang="nb-NO" sz="1200" kern="1200" dirty="0" err="1" smtClean="0">
                <a:solidFill>
                  <a:schemeClr val="tx1"/>
                </a:solidFill>
                <a:effectLst/>
                <a:latin typeface="+mn-lt"/>
                <a:ea typeface="+mn-ea"/>
                <a:cs typeface="+mn-cs"/>
              </a:rPr>
              <a:t>hc</a:t>
            </a:r>
            <a:r>
              <a:rPr lang="nb-NO" sz="1200" kern="1200" dirty="0" smtClean="0">
                <a:solidFill>
                  <a:schemeClr val="tx1"/>
                </a:solidFill>
                <a:effectLst/>
                <a:latin typeface="+mn-lt"/>
                <a:ea typeface="+mn-ea"/>
                <a:cs typeface="+mn-cs"/>
              </a:rPr>
              <a:t>-toalett og tilgjengelighet mellom disse. </a:t>
            </a:r>
          </a:p>
          <a:p>
            <a:endParaRPr lang="nb-NO" sz="1200" kern="1200" dirty="0" smtClean="0">
              <a:solidFill>
                <a:schemeClr val="tx1"/>
              </a:solidFill>
              <a:effectLst/>
              <a:latin typeface="+mn-lt"/>
              <a:ea typeface="+mn-ea"/>
              <a:cs typeface="+mn-cs"/>
            </a:endParaRPr>
          </a:p>
          <a:p>
            <a:r>
              <a:rPr lang="nb-NO" sz="1200" kern="1200" dirty="0" smtClean="0">
                <a:solidFill>
                  <a:schemeClr val="tx1"/>
                </a:solidFill>
                <a:effectLst/>
                <a:latin typeface="+mn-lt"/>
                <a:ea typeface="+mn-ea"/>
                <a:cs typeface="+mn-cs"/>
              </a:rPr>
              <a:t>Det er viktig å bemerke,</a:t>
            </a:r>
            <a:r>
              <a:rPr lang="nb-NO" sz="1200" kern="1200" baseline="0" dirty="0" smtClean="0">
                <a:solidFill>
                  <a:schemeClr val="tx1"/>
                </a:solidFill>
                <a:effectLst/>
                <a:latin typeface="+mn-lt"/>
                <a:ea typeface="+mn-ea"/>
                <a:cs typeface="+mn-cs"/>
              </a:rPr>
              <a:t> at der en arbeidsgiver har en ansatt som får særlige behov er arbeidsgiver i henhold til arbeidsmiljøloven pliktig til at tilrettelegge arbeidsplassen for den ansatte.</a:t>
            </a:r>
            <a:endParaRPr lang="nb-NO" sz="1200" kern="1200" dirty="0" smtClean="0">
              <a:solidFill>
                <a:schemeClr val="tx1"/>
              </a:solidFill>
              <a:effectLst/>
              <a:latin typeface="+mn-lt"/>
              <a:ea typeface="+mn-ea"/>
              <a:cs typeface="+mn-cs"/>
            </a:endParaRPr>
          </a:p>
          <a:p>
            <a:endParaRPr lang="nb-NO" sz="1200" kern="1200" dirty="0" smtClean="0">
              <a:solidFill>
                <a:schemeClr val="tx1"/>
              </a:solidFill>
              <a:effectLst/>
              <a:latin typeface="+mn-lt"/>
              <a:ea typeface="+mn-ea"/>
              <a:cs typeface="+mn-cs"/>
            </a:endParaRPr>
          </a:p>
          <a:p>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29</a:t>
            </a:fld>
            <a:endParaRPr lang="nb-NO"/>
          </a:p>
        </p:txBody>
      </p:sp>
    </p:spTree>
    <p:extLst>
      <p:ext uri="{BB962C8B-B14F-4D97-AF65-F5344CB8AC3E}">
        <p14:creationId xmlns:p14="http://schemas.microsoft.com/office/powerpoint/2010/main" val="39603001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5A5CC940-6E59-4185-A5AD-4DBD98FED5E8}" type="slidenum">
              <a:rPr lang="nb-NO" smtClean="0"/>
              <a:t>3</a:t>
            </a:fld>
            <a:endParaRPr lang="nb-NO"/>
          </a:p>
        </p:txBody>
      </p:sp>
    </p:spTree>
    <p:extLst>
      <p:ext uri="{BB962C8B-B14F-4D97-AF65-F5344CB8AC3E}">
        <p14:creationId xmlns:p14="http://schemas.microsoft.com/office/powerpoint/2010/main" val="102369375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sz="1200" b="0" i="0" u="none" strike="noStrike" kern="1200" baseline="0" dirty="0" smtClean="0">
                <a:solidFill>
                  <a:schemeClr val="tx1"/>
                </a:solidFill>
                <a:latin typeface="+mn-lt"/>
                <a:ea typeface="+mn-ea"/>
                <a:cs typeface="+mn-cs"/>
              </a:rPr>
              <a:t>En miljøavtale er en avtale mellom utleier og leietaker. Målet med avtalen er at partnerne skal samarbeide om å heve og videreutvikle leieobjektets miljøstandard i leieperioden. Med hevet miljøstandard menes økt energieffektivitet, bedre ressursutnyttelse og redusert utslipp/avfall i forbindelse med eiendommens og leieobjektets drift og vedlikehold. </a:t>
            </a:r>
          </a:p>
          <a:p>
            <a:endParaRPr lang="nb-NO" sz="1200" b="0" i="0" u="none" strike="noStrike" kern="1200" baseline="0" dirty="0" smtClean="0">
              <a:solidFill>
                <a:schemeClr val="tx1"/>
              </a:solidFill>
              <a:latin typeface="+mn-lt"/>
              <a:ea typeface="+mn-ea"/>
              <a:cs typeface="+mn-cs"/>
            </a:endParaRPr>
          </a:p>
          <a:p>
            <a:r>
              <a:rPr lang="nb-NO" sz="1200" b="0" i="0" u="none" strike="noStrike" kern="1200" baseline="0" dirty="0" smtClean="0">
                <a:solidFill>
                  <a:schemeClr val="tx1"/>
                </a:solidFill>
                <a:latin typeface="+mn-lt"/>
                <a:ea typeface="+mn-ea"/>
                <a:cs typeface="+mn-cs"/>
              </a:rPr>
              <a:t>For å heve miljøstandarden skal partene vurdere muligheten for å gjennomføre energibesparende tiltak («Energitiltak»). Partene skal også i leieperioden vurdere mulighetene for å gjennomføre andre tiltak som kan heve eiendommens og leieobjektets miljøstandard («Miljøtiltak»), for eksempel bygningsmessige endringer, innarbeiding av nye tekniske installasjoner eller endring av drifts- og bruksrutiner for eiendommen og leieobjektet. </a:t>
            </a:r>
          </a:p>
          <a:p>
            <a:endParaRPr lang="nb-NO" sz="1200" b="0" i="0" u="none" strike="noStrike" kern="1200" baseline="0" dirty="0" smtClean="0">
              <a:solidFill>
                <a:schemeClr val="tx1"/>
              </a:solidFill>
              <a:latin typeface="+mn-lt"/>
              <a:ea typeface="+mn-ea"/>
              <a:cs typeface="+mn-cs"/>
            </a:endParaRPr>
          </a:p>
          <a:p>
            <a:r>
              <a:rPr lang="nb-NO" sz="1200" b="0" i="0" u="none" strike="noStrike" kern="1200" baseline="0" dirty="0" smtClean="0">
                <a:solidFill>
                  <a:schemeClr val="tx1"/>
                </a:solidFill>
                <a:latin typeface="+mn-lt"/>
                <a:ea typeface="+mn-ea"/>
                <a:cs typeface="+mn-cs"/>
              </a:rPr>
              <a:t>Der partene blir enige om å gjennomføre Energitiltak og/eller Miljøtiltak, skal disse beskrives i en tiltaksplan («Tiltaksplan»). Tiltaksplanen skal også inneholde en prosjektbeskrivelse og en fremdriftsplan, samt en beregning av leietakers bidrag og besparelsen som følge av Energitiltaket. </a:t>
            </a:r>
            <a:endParaRPr lang="nb-NO" b="0"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30</a:t>
            </a:fld>
            <a:endParaRPr lang="nb-NO"/>
          </a:p>
        </p:txBody>
      </p:sp>
    </p:spTree>
    <p:extLst>
      <p:ext uri="{BB962C8B-B14F-4D97-AF65-F5344CB8AC3E}">
        <p14:creationId xmlns:p14="http://schemas.microsoft.com/office/powerpoint/2010/main" val="33152886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31</a:t>
            </a:fld>
            <a:endParaRPr lang="nb-NO"/>
          </a:p>
        </p:txBody>
      </p:sp>
    </p:spTree>
    <p:extLst>
      <p:ext uri="{BB962C8B-B14F-4D97-AF65-F5344CB8AC3E}">
        <p14:creationId xmlns:p14="http://schemas.microsoft.com/office/powerpoint/2010/main" val="12859708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32</a:t>
            </a:fld>
            <a:endParaRPr lang="nb-NO"/>
          </a:p>
        </p:txBody>
      </p:sp>
    </p:spTree>
    <p:extLst>
      <p:ext uri="{BB962C8B-B14F-4D97-AF65-F5344CB8AC3E}">
        <p14:creationId xmlns:p14="http://schemas.microsoft.com/office/powerpoint/2010/main" val="32452278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4</a:t>
            </a:fld>
            <a:endParaRPr lang="nb-NO"/>
          </a:p>
        </p:txBody>
      </p:sp>
    </p:spTree>
    <p:extLst>
      <p:ext uri="{BB962C8B-B14F-4D97-AF65-F5344CB8AC3E}">
        <p14:creationId xmlns:p14="http://schemas.microsoft.com/office/powerpoint/2010/main" val="4223055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5</a:t>
            </a:fld>
            <a:endParaRPr lang="nb-NO"/>
          </a:p>
        </p:txBody>
      </p:sp>
    </p:spTree>
    <p:extLst>
      <p:ext uri="{BB962C8B-B14F-4D97-AF65-F5344CB8AC3E}">
        <p14:creationId xmlns:p14="http://schemas.microsoft.com/office/powerpoint/2010/main" val="526075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smtClean="0"/>
              <a:t>Det er mulig å velge ulike ambisjonsnivåer for ulike kvalitetsområder.</a:t>
            </a:r>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6</a:t>
            </a:fld>
            <a:endParaRPr lang="nb-NO"/>
          </a:p>
        </p:txBody>
      </p:sp>
    </p:spTree>
    <p:extLst>
      <p:ext uri="{BB962C8B-B14F-4D97-AF65-F5344CB8AC3E}">
        <p14:creationId xmlns:p14="http://schemas.microsoft.com/office/powerpoint/2010/main" val="18654790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200" b="0" i="0" kern="1200" dirty="0" smtClean="0">
                <a:solidFill>
                  <a:schemeClr val="dk1"/>
                </a:solidFill>
                <a:effectLst/>
                <a:latin typeface="AU Passata Light" panose="020B0303030902030804"/>
                <a:ea typeface="+mn-ea"/>
                <a:cs typeface="+mn-cs"/>
              </a:rPr>
              <a:t>For nybygg</a:t>
            </a:r>
            <a:r>
              <a:rPr lang="nb-NO" sz="1200" b="0" i="0" kern="1200" baseline="0" dirty="0" smtClean="0">
                <a:solidFill>
                  <a:schemeClr val="dk1"/>
                </a:solidFill>
                <a:effectLst/>
                <a:latin typeface="AU Passata Light" panose="020B0303030902030804"/>
                <a:ea typeface="+mn-ea"/>
                <a:cs typeface="+mn-cs"/>
              </a:rPr>
              <a:t> og vesentlig rehabilitering må leieobjektet sertifiseres for å sikre at kvaliteten ivaretas og leveres. Man kan da henvise til sertifiseringsnivå i kontrakt – noe som sikrer at kvaliteten leveres ved overtakelse.</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200" b="0" i="0" kern="1200" baseline="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200" b="0" i="0" kern="1200" baseline="0" dirty="0" smtClean="0">
                <a:solidFill>
                  <a:schemeClr val="dk1"/>
                </a:solidFill>
                <a:effectLst/>
                <a:latin typeface="AU Passata Light" panose="020B0303030902030804"/>
                <a:ea typeface="+mn-ea"/>
                <a:cs typeface="+mn-cs"/>
              </a:rPr>
              <a:t>For mindre rehabilitering/oppussing kan man benytte </a:t>
            </a:r>
            <a:r>
              <a:rPr lang="nb-NO" sz="1200" b="0" i="0" kern="1200" baseline="0" dirty="0" err="1" smtClean="0">
                <a:solidFill>
                  <a:schemeClr val="dk1"/>
                </a:solidFill>
                <a:effectLst/>
                <a:latin typeface="AU Passata Light" panose="020B0303030902030804"/>
                <a:ea typeface="+mn-ea"/>
                <a:cs typeface="+mn-cs"/>
              </a:rPr>
              <a:t>Breeam</a:t>
            </a:r>
            <a:r>
              <a:rPr lang="nb-NO" sz="1200" b="0" i="0" kern="1200" baseline="0" dirty="0" smtClean="0">
                <a:solidFill>
                  <a:schemeClr val="dk1"/>
                </a:solidFill>
                <a:effectLst/>
                <a:latin typeface="AU Passata Light" panose="020B0303030902030804"/>
                <a:ea typeface="+mn-ea"/>
                <a:cs typeface="+mn-cs"/>
              </a:rPr>
              <a:t>-nor for å sette et  ambisjonsnivå og henvise til spesifikke emner i  forespørsler.  Dokumentasjon på iboende kvaliteter må da avtales mellom partene i hvert tilfelle. </a:t>
            </a:r>
            <a:endParaRPr lang="nb-NO" sz="1200" b="0" i="0" kern="1200" dirty="0">
              <a:solidFill>
                <a:schemeClr val="dk1"/>
              </a:solidFill>
              <a:latin typeface="AU Passata Light"/>
              <a:ea typeface="+mn-ea"/>
              <a:cs typeface="+mn-cs"/>
            </a:endParaRPr>
          </a:p>
        </p:txBody>
      </p:sp>
      <p:sp>
        <p:nvSpPr>
          <p:cNvPr id="4" name="Plassholder for lysbildenummer 3"/>
          <p:cNvSpPr>
            <a:spLocks noGrp="1"/>
          </p:cNvSpPr>
          <p:nvPr>
            <p:ph type="sldNum" sz="quarter" idx="10"/>
          </p:nvPr>
        </p:nvSpPr>
        <p:spPr/>
        <p:txBody>
          <a:bodyPr/>
          <a:lstStyle/>
          <a:p>
            <a:fld id="{5A5CC940-6E59-4185-A5AD-4DBD98FED5E8}" type="slidenum">
              <a:rPr lang="nb-NO" smtClean="0"/>
              <a:t>7</a:t>
            </a:fld>
            <a:endParaRPr lang="nb-NO"/>
          </a:p>
        </p:txBody>
      </p:sp>
    </p:spTree>
    <p:extLst>
      <p:ext uri="{BB962C8B-B14F-4D97-AF65-F5344CB8AC3E}">
        <p14:creationId xmlns:p14="http://schemas.microsoft.com/office/powerpoint/2010/main" val="1185875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b="1" i="0" noProof="0" dirty="0"/>
              <a:t>Helse og innemiljø / inneklima</a:t>
            </a:r>
          </a:p>
          <a:p>
            <a:pPr hangingPunct="0"/>
            <a:r>
              <a:rPr lang="nb-NO" i="0" noProof="0" dirty="0">
                <a:solidFill>
                  <a:srgbClr val="FF0000"/>
                </a:solidFill>
              </a:rPr>
              <a:t>Krav til termisk kvalitet er i hovedsak regulert av gjeldende teknisk forskrift, med henvisning til:</a:t>
            </a:r>
            <a:endParaRPr lang="nb-NO" sz="1800" i="0" noProof="0" dirty="0">
              <a:solidFill>
                <a:srgbClr val="FF0000"/>
              </a:solidFill>
            </a:endParaRPr>
          </a:p>
          <a:p>
            <a:pPr lvl="0"/>
            <a:r>
              <a:rPr lang="nb-NO" i="0" noProof="0" dirty="0">
                <a:solidFill>
                  <a:srgbClr val="FF0000"/>
                </a:solidFill>
                <a:hlinkClick r:id="rId3"/>
              </a:rPr>
              <a:t>NS-EN 15251 Inneklimaparametere for dimensjonering og vurdering av bygningers </a:t>
            </a:r>
            <a:r>
              <a:rPr lang="nb-NO" i="0" noProof="0" dirty="0" err="1">
                <a:solidFill>
                  <a:srgbClr val="FF0000"/>
                </a:solidFill>
                <a:hlinkClick r:id="rId3"/>
              </a:rPr>
              <a:t>energiytelse</a:t>
            </a:r>
            <a:r>
              <a:rPr lang="nb-NO" i="0" noProof="0" dirty="0">
                <a:solidFill>
                  <a:srgbClr val="FF0000"/>
                </a:solidFill>
                <a:hlinkClick r:id="rId3"/>
              </a:rPr>
              <a:t> inkludert inneluftkvalitet, termisk miljø, belysning og akustikk</a:t>
            </a:r>
            <a:endParaRPr lang="nb-NO" sz="1600" i="0" noProof="0" dirty="0">
              <a:solidFill>
                <a:srgbClr val="FF0000"/>
              </a:solidFill>
            </a:endParaRPr>
          </a:p>
          <a:p>
            <a:pPr lvl="0"/>
            <a:r>
              <a:rPr lang="nb-NO" i="0" noProof="0" dirty="0">
                <a:solidFill>
                  <a:srgbClr val="FF0000"/>
                </a:solidFill>
                <a:hlinkClick r:id="rId4"/>
              </a:rPr>
              <a:t>Utvalg av referansestandarder fra Standard Norge</a:t>
            </a:r>
            <a:endParaRPr lang="nb-NO" sz="1600" i="0" noProof="0" dirty="0">
              <a:solidFill>
                <a:srgbClr val="FF0000"/>
              </a:solidFill>
            </a:endParaRPr>
          </a:p>
          <a:p>
            <a:pPr lvl="0"/>
            <a:r>
              <a:rPr lang="nb-NO" i="0" noProof="0" dirty="0">
                <a:solidFill>
                  <a:srgbClr val="FF0000"/>
                </a:solidFill>
                <a:hlinkClick r:id="rId5"/>
              </a:rPr>
              <a:t>Anvisninger i </a:t>
            </a:r>
            <a:r>
              <a:rPr lang="nb-NO" i="0" noProof="0" dirty="0" err="1">
                <a:solidFill>
                  <a:srgbClr val="FF0000"/>
                </a:solidFill>
                <a:hlinkClick r:id="rId5"/>
              </a:rPr>
              <a:t>Byggforskserien</a:t>
            </a:r>
            <a:r>
              <a:rPr lang="nb-NO" i="0" noProof="0" dirty="0">
                <a:solidFill>
                  <a:srgbClr val="FF0000"/>
                </a:solidFill>
                <a:hlinkClick r:id="rId5"/>
              </a:rPr>
              <a:t> fra SINTEF </a:t>
            </a:r>
            <a:r>
              <a:rPr lang="nb-NO" i="0" noProof="0" dirty="0" err="1">
                <a:solidFill>
                  <a:srgbClr val="FF0000"/>
                </a:solidFill>
                <a:hlinkClick r:id="rId5"/>
              </a:rPr>
              <a:t>Byggforsk</a:t>
            </a:r>
            <a:endParaRPr lang="nb-NO" sz="1600" i="0" noProof="0" dirty="0">
              <a:solidFill>
                <a:srgbClr val="FF0000"/>
              </a:solidFill>
            </a:endParaRPr>
          </a:p>
          <a:p>
            <a:pPr hangingPunct="0"/>
            <a:r>
              <a:rPr lang="nb-NO" i="0" noProof="0" dirty="0">
                <a:solidFill>
                  <a:srgbClr val="FF0000"/>
                </a:solidFill>
              </a:rPr>
              <a:t>Krav er relatert til ny norsk </a:t>
            </a:r>
            <a:r>
              <a:rPr lang="nb-NO" i="0" noProof="0" dirty="0" smtClean="0">
                <a:solidFill>
                  <a:srgbClr val="FF0000"/>
                </a:solidFill>
              </a:rPr>
              <a:t>inneklimastandard </a:t>
            </a:r>
            <a:r>
              <a:rPr lang="nb-NO" i="0" noProof="0" dirty="0">
                <a:solidFill>
                  <a:srgbClr val="FF0000"/>
                </a:solidFill>
              </a:rPr>
              <a:t>NS-EN 15251, supplert med krav i NS-EN ISO 7730 (krav til lokalt termisk ubehag).</a:t>
            </a:r>
            <a:endParaRPr lang="nb-NO" sz="1800" i="0" noProof="0" dirty="0">
              <a:solidFill>
                <a:srgbClr val="FF0000"/>
              </a:solidFill>
            </a:endParaRPr>
          </a:p>
          <a:p>
            <a:pPr hangingPunct="0"/>
            <a:r>
              <a:rPr lang="nb-NO" i="0" noProof="0" dirty="0">
                <a:solidFill>
                  <a:srgbClr val="FF0000"/>
                </a:solidFill>
              </a:rPr>
              <a:t> </a:t>
            </a:r>
            <a:endParaRPr lang="nb-NO" sz="1800" i="0" noProof="0" dirty="0">
              <a:solidFill>
                <a:srgbClr val="FF0000"/>
              </a:solidFill>
            </a:endParaRPr>
          </a:p>
          <a:p>
            <a:pPr hangingPunct="0"/>
            <a:r>
              <a:rPr lang="nb-NO" i="0" noProof="0" dirty="0">
                <a:solidFill>
                  <a:srgbClr val="FF0000"/>
                </a:solidFill>
              </a:rPr>
              <a:t>Norsk </a:t>
            </a:r>
            <a:r>
              <a:rPr lang="nb-NO" i="0" noProof="0" dirty="0" smtClean="0">
                <a:solidFill>
                  <a:srgbClr val="FF0000"/>
                </a:solidFill>
              </a:rPr>
              <a:t>inneklimastandard  NS-EN 15251</a:t>
            </a:r>
            <a:r>
              <a:rPr lang="nb-NO" i="0" noProof="0" dirty="0">
                <a:solidFill>
                  <a:srgbClr val="FF0000"/>
                </a:solidFill>
              </a:rPr>
              <a:t>, definerer 4 ulike </a:t>
            </a:r>
            <a:r>
              <a:rPr lang="nb-NO" i="0" noProof="0" dirty="0" smtClean="0">
                <a:solidFill>
                  <a:srgbClr val="FF0000"/>
                </a:solidFill>
              </a:rPr>
              <a:t>inneklimakvaliteter</a:t>
            </a:r>
            <a:r>
              <a:rPr lang="nb-NO" i="0" noProof="0" dirty="0">
                <a:solidFill>
                  <a:srgbClr val="FF0000"/>
                </a:solidFill>
              </a:rPr>
              <a:t>, og det anbefales at disse benyttes som grunnlag for </a:t>
            </a:r>
            <a:r>
              <a:rPr lang="nb-NO" i="0" noProof="0" dirty="0" smtClean="0">
                <a:solidFill>
                  <a:srgbClr val="FF0000"/>
                </a:solidFill>
              </a:rPr>
              <a:t>kvalitetskrav </a:t>
            </a:r>
            <a:r>
              <a:rPr lang="nb-NO" i="0" noProof="0" dirty="0">
                <a:solidFill>
                  <a:srgbClr val="FF0000"/>
                </a:solidFill>
              </a:rPr>
              <a:t>i kravspesifikasjoner mellom leietaker og utleier/ gårdeier</a:t>
            </a:r>
            <a:r>
              <a:rPr lang="nb-NO" sz="1800" i="0" noProof="0" dirty="0">
                <a:solidFill>
                  <a:srgbClr val="FF0000"/>
                </a:solidFill>
              </a:rPr>
              <a:t>. </a:t>
            </a:r>
          </a:p>
          <a:p>
            <a:pPr hangingPunct="0"/>
            <a:endParaRPr lang="nb-NO" sz="1800" i="0" noProof="0" dirty="0">
              <a:solidFill>
                <a:srgbClr val="FF0000"/>
              </a:solidFill>
            </a:endParaRPr>
          </a:p>
          <a:p>
            <a:pPr hangingPunct="0"/>
            <a:r>
              <a:rPr lang="nb-NO" i="0" noProof="0" dirty="0">
                <a:solidFill>
                  <a:srgbClr val="FF0000"/>
                </a:solidFill>
              </a:rPr>
              <a:t>Det er mulig å velge ulike klimaklasser for forskjellige deler av bygningen, eksempelvis </a:t>
            </a:r>
            <a:r>
              <a:rPr lang="nb-NO" i="0" noProof="0" dirty="0" smtClean="0">
                <a:solidFill>
                  <a:srgbClr val="FF0000"/>
                </a:solidFill>
              </a:rPr>
              <a:t>strengere krav i </a:t>
            </a:r>
            <a:r>
              <a:rPr lang="nb-NO" i="0" noProof="0" dirty="0">
                <a:solidFill>
                  <a:srgbClr val="FF0000"/>
                </a:solidFill>
              </a:rPr>
              <a:t>møterom, som stiller store krav til inneklima.</a:t>
            </a:r>
            <a:endParaRPr lang="nb-NO" sz="1800" i="0" noProof="0" dirty="0">
              <a:solidFill>
                <a:srgbClr val="FF0000"/>
              </a:solidFill>
            </a:endParaRPr>
          </a:p>
          <a:p>
            <a:pPr hangingPunct="0"/>
            <a:endParaRPr lang="nb-NO" i="0" noProof="0" dirty="0" smtClean="0">
              <a:solidFill>
                <a:srgbClr val="FF0000"/>
              </a:solidFill>
            </a:endParaRPr>
          </a:p>
          <a:p>
            <a:pPr hangingPunct="0"/>
            <a:r>
              <a:rPr lang="nb-NO" i="1" noProof="0" dirty="0" smtClean="0">
                <a:solidFill>
                  <a:srgbClr val="FF0000"/>
                </a:solidFill>
              </a:rPr>
              <a:t>Kategori 1</a:t>
            </a:r>
            <a:endParaRPr lang="nb-NO" sz="1800" i="1" noProof="0" dirty="0">
              <a:solidFill>
                <a:srgbClr val="FF0000"/>
              </a:solidFill>
            </a:endParaRPr>
          </a:p>
          <a:p>
            <a:pPr hangingPunct="0"/>
            <a:r>
              <a:rPr lang="nb-NO" i="0" noProof="0" dirty="0">
                <a:solidFill>
                  <a:srgbClr val="FF0000"/>
                </a:solidFill>
              </a:rPr>
              <a:t>Der en leietaker krever inneklima i kategori 1, må </a:t>
            </a:r>
            <a:r>
              <a:rPr lang="nb-NO" i="0" noProof="0" dirty="0" smtClean="0">
                <a:solidFill>
                  <a:srgbClr val="FF0000"/>
                </a:solidFill>
              </a:rPr>
              <a:t>det </a:t>
            </a:r>
            <a:r>
              <a:rPr lang="nb-NO" i="0" noProof="0" dirty="0">
                <a:solidFill>
                  <a:srgbClr val="FF0000"/>
                </a:solidFill>
              </a:rPr>
              <a:t>gjøres en vurdering av om bygget klarer å tilfredsstille dette </a:t>
            </a:r>
            <a:r>
              <a:rPr lang="nb-NO" i="0" noProof="0" dirty="0" smtClean="0">
                <a:solidFill>
                  <a:srgbClr val="FF0000"/>
                </a:solidFill>
              </a:rPr>
              <a:t>kravet.</a:t>
            </a:r>
            <a:endParaRPr lang="nb-NO" sz="1800" i="0" noProof="0" dirty="0">
              <a:solidFill>
                <a:srgbClr val="FF0000"/>
              </a:solidFill>
            </a:endParaRPr>
          </a:p>
          <a:p>
            <a:pPr hangingPunct="0"/>
            <a:r>
              <a:rPr lang="nb-NO" i="0" noProof="0" dirty="0">
                <a:solidFill>
                  <a:srgbClr val="FF0000"/>
                </a:solidFill>
              </a:rPr>
              <a:t> </a:t>
            </a:r>
            <a:endParaRPr lang="nb-NO" sz="1800" i="0" noProof="0" dirty="0">
              <a:solidFill>
                <a:srgbClr val="FF0000"/>
              </a:solidFill>
            </a:endParaRPr>
          </a:p>
          <a:p>
            <a:pPr hangingPunct="0"/>
            <a:r>
              <a:rPr lang="nb-NO" i="1" noProof="0" dirty="0">
                <a:solidFill>
                  <a:srgbClr val="FF0000"/>
                </a:solidFill>
              </a:rPr>
              <a:t>Kategori </a:t>
            </a:r>
            <a:r>
              <a:rPr lang="nb-NO" i="1" noProof="0" dirty="0" smtClean="0">
                <a:solidFill>
                  <a:srgbClr val="FF0000"/>
                </a:solidFill>
              </a:rPr>
              <a:t>2</a:t>
            </a:r>
            <a:endParaRPr lang="nb-NO" sz="1800" i="1" noProof="0" dirty="0">
              <a:solidFill>
                <a:srgbClr val="FF0000"/>
              </a:solidFill>
            </a:endParaRPr>
          </a:p>
          <a:p>
            <a:pPr hangingPunct="0"/>
            <a:r>
              <a:rPr lang="nb-NO" i="0" noProof="0" dirty="0">
                <a:solidFill>
                  <a:srgbClr val="FF0000"/>
                </a:solidFill>
              </a:rPr>
              <a:t>Kategori 2 kan vanligvis tilfredsstilles i de fleste bygg med vanlig ventilasjon med kjøling, gode vindu med U-verdi på maksimalt 1,6 W/m2, med mulighet for solavskjerming, manuell eller automatisk, og med moderate interne </a:t>
            </a:r>
            <a:r>
              <a:rPr lang="nb-NO" i="0" noProof="0" dirty="0" smtClean="0">
                <a:solidFill>
                  <a:srgbClr val="FF0000"/>
                </a:solidFill>
              </a:rPr>
              <a:t>belastninger, </a:t>
            </a:r>
            <a:r>
              <a:rPr lang="nb-NO" i="0" noProof="0" dirty="0">
                <a:solidFill>
                  <a:srgbClr val="FF0000"/>
                </a:solidFill>
              </a:rPr>
              <a:t>se senere avsnitt. Forenklede tekniske systemer vil normalt også kunne tilfredsstille kravene i denne </a:t>
            </a:r>
            <a:r>
              <a:rPr lang="nb-NO" i="0" noProof="0" dirty="0" smtClean="0">
                <a:solidFill>
                  <a:srgbClr val="FF0000"/>
                </a:solidFill>
              </a:rPr>
              <a:t>kategorien.</a:t>
            </a:r>
            <a:endParaRPr lang="nb-NO" sz="1800" i="0" noProof="0" dirty="0">
              <a:solidFill>
                <a:srgbClr val="FF0000"/>
              </a:solidFill>
            </a:endParaRPr>
          </a:p>
          <a:p>
            <a:pPr hangingPunct="0"/>
            <a:r>
              <a:rPr lang="nb-NO" i="0" noProof="0" dirty="0">
                <a:solidFill>
                  <a:srgbClr val="FF0000"/>
                </a:solidFill>
              </a:rPr>
              <a:t> </a:t>
            </a:r>
            <a:endParaRPr lang="nb-NO" sz="1800" i="0" noProof="0" dirty="0">
              <a:solidFill>
                <a:srgbClr val="FF0000"/>
              </a:solidFill>
            </a:endParaRPr>
          </a:p>
          <a:p>
            <a:pPr hangingPunct="0"/>
            <a:r>
              <a:rPr lang="nb-NO" i="1" noProof="0" dirty="0">
                <a:solidFill>
                  <a:srgbClr val="FF0000"/>
                </a:solidFill>
              </a:rPr>
              <a:t>Kategori </a:t>
            </a:r>
            <a:r>
              <a:rPr lang="nb-NO" i="1" noProof="0" dirty="0" smtClean="0">
                <a:solidFill>
                  <a:srgbClr val="FF0000"/>
                </a:solidFill>
              </a:rPr>
              <a:t>3</a:t>
            </a:r>
            <a:endParaRPr lang="nb-NO" sz="1800" i="1" noProof="0" dirty="0">
              <a:solidFill>
                <a:srgbClr val="FF0000"/>
              </a:solidFill>
            </a:endParaRPr>
          </a:p>
          <a:p>
            <a:pPr hangingPunct="0"/>
            <a:r>
              <a:rPr lang="nb-NO" i="0" noProof="0" dirty="0">
                <a:solidFill>
                  <a:srgbClr val="FF0000"/>
                </a:solidFill>
              </a:rPr>
              <a:t>Kategori 3 kan brukes for eksisterende bygg der bygget generelt ikke er </a:t>
            </a:r>
            <a:r>
              <a:rPr lang="nb-NO" i="0" noProof="0" dirty="0" smtClean="0">
                <a:solidFill>
                  <a:srgbClr val="FF0000"/>
                </a:solidFill>
              </a:rPr>
              <a:t>i tidssvarende stand. </a:t>
            </a:r>
            <a:r>
              <a:rPr lang="nb-NO" i="0" noProof="0" dirty="0">
                <a:solidFill>
                  <a:srgbClr val="FF0000"/>
                </a:solidFill>
              </a:rPr>
              <a:t>D</a:t>
            </a:r>
            <a:r>
              <a:rPr lang="nb-NO" i="0" noProof="0" dirty="0" smtClean="0">
                <a:solidFill>
                  <a:srgbClr val="FF0000"/>
                </a:solidFill>
              </a:rPr>
              <a:t>et </a:t>
            </a:r>
            <a:r>
              <a:rPr lang="nb-NO" i="0" noProof="0" dirty="0">
                <a:solidFill>
                  <a:srgbClr val="FF0000"/>
                </a:solidFill>
              </a:rPr>
              <a:t>kan være utilstrekkelig </a:t>
            </a:r>
            <a:r>
              <a:rPr lang="nb-NO" i="0" noProof="0" dirty="0" smtClean="0">
                <a:solidFill>
                  <a:srgbClr val="FF0000"/>
                </a:solidFill>
              </a:rPr>
              <a:t>ventilasjon </a:t>
            </a:r>
            <a:r>
              <a:rPr lang="nb-NO" i="0" noProof="0" dirty="0">
                <a:solidFill>
                  <a:srgbClr val="FF0000"/>
                </a:solidFill>
              </a:rPr>
              <a:t>eller manglende mulighet for brukerstyringer. </a:t>
            </a:r>
            <a:endParaRPr lang="nb-NO" i="0" noProof="0" dirty="0" smtClean="0">
              <a:solidFill>
                <a:srgbClr val="FF0000"/>
              </a:solidFill>
            </a:endParaRPr>
          </a:p>
          <a:p>
            <a:pPr hangingPunct="0"/>
            <a:endParaRPr lang="nb-NO" sz="1800" i="0" noProof="0" dirty="0" smtClean="0">
              <a:solidFill>
                <a:srgbClr val="FF0000"/>
              </a:solidFill>
            </a:endParaRPr>
          </a:p>
          <a:p>
            <a:pPr hangingPunct="0"/>
            <a:r>
              <a:rPr lang="nb-NO" sz="1800" i="1" noProof="0" dirty="0" smtClean="0">
                <a:solidFill>
                  <a:srgbClr val="FF0000"/>
                </a:solidFill>
              </a:rPr>
              <a:t>Kategori 4</a:t>
            </a:r>
          </a:p>
          <a:p>
            <a:pPr hangingPunct="0"/>
            <a:r>
              <a:rPr lang="nb-NO" sz="1800" i="0" noProof="0" dirty="0" smtClean="0">
                <a:solidFill>
                  <a:srgbClr val="FF0000"/>
                </a:solidFill>
              </a:rPr>
              <a:t>Kategori 4 bør kun aksepteres i kortvarige perioder, og det må foreligger brukerveiledninger og instrukser</a:t>
            </a:r>
            <a:r>
              <a:rPr lang="nb-NO" sz="1800" i="0" baseline="0" noProof="0" dirty="0" smtClean="0">
                <a:solidFill>
                  <a:srgbClr val="FF0000"/>
                </a:solidFill>
              </a:rPr>
              <a:t> for kompenserende tiltak i disse periodene.</a:t>
            </a:r>
            <a:endParaRPr lang="nb-NO" sz="1800" i="0" noProof="0" dirty="0">
              <a:solidFill>
                <a:srgbClr val="FF0000"/>
              </a:solidFill>
            </a:endParaRPr>
          </a:p>
          <a:p>
            <a:pPr hangingPunct="0"/>
            <a:r>
              <a:rPr lang="nb-NO" i="0" noProof="0" dirty="0">
                <a:solidFill>
                  <a:srgbClr val="FF0000"/>
                </a:solidFill>
              </a:rPr>
              <a:t> </a:t>
            </a:r>
            <a:endParaRPr lang="nb-NO" i="0" noProof="0" dirty="0" smtClean="0">
              <a:solidFill>
                <a:srgbClr val="FF0000"/>
              </a:solidFill>
            </a:endParaRPr>
          </a:p>
          <a:p>
            <a:pPr hangingPunct="0"/>
            <a:r>
              <a:rPr lang="nb-NO" sz="1800" i="0" noProof="0" dirty="0" smtClean="0">
                <a:solidFill>
                  <a:srgbClr val="FF0000"/>
                </a:solidFill>
              </a:rPr>
              <a:t>Kategori 3 og 4 oppfyller ikke veiledning til teknisk forskrift, og det anbefales derfor som hovedregel ikke at de benyttes som krav for rehabiliterte og nye bygg.</a:t>
            </a:r>
          </a:p>
          <a:p>
            <a:pPr hangingPunct="0"/>
            <a:endParaRPr lang="nb-NO" sz="1800" i="0" noProof="0" dirty="0">
              <a:solidFill>
                <a:srgbClr val="FF0000"/>
              </a:solidFill>
            </a:endParaRPr>
          </a:p>
          <a:p>
            <a:pPr hangingPunct="0"/>
            <a:r>
              <a:rPr lang="nb-NO" i="0" noProof="0" dirty="0">
                <a:solidFill>
                  <a:srgbClr val="FF0000"/>
                </a:solidFill>
              </a:rPr>
              <a:t>Brukerens vurdering av </a:t>
            </a:r>
            <a:r>
              <a:rPr lang="nb-NO" i="0" noProof="0" dirty="0" smtClean="0">
                <a:solidFill>
                  <a:srgbClr val="FF0000"/>
                </a:solidFill>
              </a:rPr>
              <a:t>inneklima </a:t>
            </a:r>
            <a:r>
              <a:rPr lang="nb-NO" i="0" noProof="0" dirty="0">
                <a:solidFill>
                  <a:srgbClr val="FF0000"/>
                </a:solidFill>
              </a:rPr>
              <a:t>er subjektiv </a:t>
            </a:r>
            <a:r>
              <a:rPr lang="nb-NO" i="0" noProof="0" dirty="0" smtClean="0">
                <a:solidFill>
                  <a:srgbClr val="FF0000"/>
                </a:solidFill>
              </a:rPr>
              <a:t>vurdering. Det </a:t>
            </a:r>
            <a:r>
              <a:rPr lang="nb-NO" i="0" noProof="0" dirty="0">
                <a:solidFill>
                  <a:srgbClr val="FF0000"/>
                </a:solidFill>
              </a:rPr>
              <a:t>vil avhenge av mange faktorer. Mulighet for brukermedvirkning og styring, åpning av vinduer, tilpasning av avskjermning mm, kan i </a:t>
            </a:r>
            <a:r>
              <a:rPr lang="nb-NO" i="0" noProof="0" dirty="0" smtClean="0">
                <a:solidFill>
                  <a:srgbClr val="FF0000"/>
                </a:solidFill>
              </a:rPr>
              <a:t>noen </a:t>
            </a:r>
            <a:r>
              <a:rPr lang="nb-NO" i="0" noProof="0" dirty="0">
                <a:solidFill>
                  <a:srgbClr val="FF0000"/>
                </a:solidFill>
              </a:rPr>
              <a:t>grad kompensere for mindre kapasitet på tekniske systemer.</a:t>
            </a:r>
            <a:r>
              <a:rPr lang="nb-NO" sz="1800" i="0" noProof="0" dirty="0">
                <a:solidFill>
                  <a:srgbClr val="FF0000"/>
                </a:solidFill>
              </a:rPr>
              <a:t> </a:t>
            </a:r>
            <a:r>
              <a:rPr lang="nb-NO" i="0" noProof="0" dirty="0">
                <a:solidFill>
                  <a:srgbClr val="FF0000"/>
                </a:solidFill>
              </a:rPr>
              <a:t>Dette er innarbeidet i krav til romtemperaturer i </a:t>
            </a:r>
            <a:r>
              <a:rPr lang="nb-NO" i="0" noProof="0" dirty="0" smtClean="0">
                <a:solidFill>
                  <a:srgbClr val="FF0000"/>
                </a:solidFill>
              </a:rPr>
              <a:t>NS 15251 (norsk inneklimastandard).</a:t>
            </a:r>
            <a:endParaRPr lang="nb-NO" sz="1800" i="0" noProof="0" dirty="0">
              <a:solidFill>
                <a:srgbClr val="FF0000"/>
              </a:solidFill>
            </a:endParaRPr>
          </a:p>
          <a:p>
            <a:pPr hangingPunct="0"/>
            <a:r>
              <a:rPr lang="nb-NO" i="0" noProof="0" dirty="0">
                <a:solidFill>
                  <a:srgbClr val="FF0000"/>
                </a:solidFill>
              </a:rPr>
              <a:t> </a:t>
            </a:r>
            <a:endParaRPr lang="nb-NO" sz="1800" i="0" noProof="0" dirty="0">
              <a:solidFill>
                <a:srgbClr val="FF0000"/>
              </a:solidFill>
            </a:endParaRPr>
          </a:p>
          <a:p>
            <a:pPr hangingPunct="0"/>
            <a:r>
              <a:rPr lang="nb-NO" i="0" noProof="0" dirty="0">
                <a:solidFill>
                  <a:srgbClr val="FF0000"/>
                </a:solidFill>
              </a:rPr>
              <a:t>Norsk inneklimastandard krever at inneklima dokumenteres ved </a:t>
            </a:r>
            <a:r>
              <a:rPr lang="nb-NO" i="0" noProof="0" dirty="0" smtClean="0">
                <a:solidFill>
                  <a:srgbClr val="FF0000"/>
                </a:solidFill>
              </a:rPr>
              <a:t>beregninger, </a:t>
            </a:r>
            <a:r>
              <a:rPr lang="nb-NO" i="0" noProof="0" dirty="0">
                <a:solidFill>
                  <a:srgbClr val="FF0000"/>
                </a:solidFill>
              </a:rPr>
              <a:t>alternativt ved måling eller spørreundersøkelser.</a:t>
            </a:r>
            <a:endParaRPr lang="nb-NO" sz="1800" i="0" noProof="0" dirty="0">
              <a:solidFill>
                <a:srgbClr val="FF0000"/>
              </a:solidFill>
            </a:endParaRPr>
          </a:p>
          <a:p>
            <a:pPr hangingPunct="0"/>
            <a:r>
              <a:rPr lang="nb-NO" i="0" noProof="0" dirty="0">
                <a:solidFill>
                  <a:srgbClr val="FF0000"/>
                </a:solidFill>
              </a:rPr>
              <a:t>  </a:t>
            </a:r>
          </a:p>
          <a:p>
            <a:r>
              <a:rPr lang="nb-NO" b="1" i="0" noProof="0" dirty="0">
                <a:solidFill>
                  <a:srgbClr val="FF0000"/>
                </a:solidFill>
              </a:rPr>
              <a:t>Luftkvalitet</a:t>
            </a:r>
          </a:p>
          <a:p>
            <a:pPr hangingPunct="0"/>
            <a:r>
              <a:rPr lang="nb-NO" b="1" i="0" noProof="0" dirty="0">
                <a:solidFill>
                  <a:srgbClr val="FF0000"/>
                </a:solidFill>
              </a:rPr>
              <a:t> </a:t>
            </a:r>
            <a:endParaRPr lang="nb-NO" i="0" noProof="0" dirty="0">
              <a:solidFill>
                <a:srgbClr val="FF0000"/>
              </a:solidFill>
            </a:endParaRPr>
          </a:p>
          <a:p>
            <a:pPr hangingPunct="0"/>
            <a:r>
              <a:rPr lang="nb-NO" i="0" noProof="0" dirty="0">
                <a:solidFill>
                  <a:srgbClr val="FF0000"/>
                </a:solidFill>
              </a:rPr>
              <a:t>Dimensjonerende luftmengder i bygget dimensjoneres utfra krav til </a:t>
            </a:r>
            <a:r>
              <a:rPr lang="nb-NO" i="0" noProof="0" dirty="0" smtClean="0">
                <a:solidFill>
                  <a:srgbClr val="FF0000"/>
                </a:solidFill>
              </a:rPr>
              <a:t>ventilering </a:t>
            </a:r>
            <a:r>
              <a:rPr lang="nb-NO" i="0" noProof="0" dirty="0">
                <a:solidFill>
                  <a:srgbClr val="FF0000"/>
                </a:solidFill>
              </a:rPr>
              <a:t>av forurensninger fra </a:t>
            </a:r>
            <a:r>
              <a:rPr lang="nb-NO" i="0" noProof="0" dirty="0" smtClean="0">
                <a:solidFill>
                  <a:srgbClr val="FF0000"/>
                </a:solidFill>
              </a:rPr>
              <a:t>personer, </a:t>
            </a:r>
            <a:r>
              <a:rPr lang="nb-NO" i="0" noProof="0" dirty="0">
                <a:solidFill>
                  <a:srgbClr val="FF0000"/>
                </a:solidFill>
              </a:rPr>
              <a:t>materialer, inventar mm, og slik at inneluften oppfattes som frisk og behagelig.</a:t>
            </a:r>
          </a:p>
          <a:p>
            <a:pPr hangingPunct="0"/>
            <a:r>
              <a:rPr lang="nb-NO" i="0" noProof="0" dirty="0">
                <a:solidFill>
                  <a:srgbClr val="FF0000"/>
                </a:solidFill>
              </a:rPr>
              <a:t>Luftkvalitet oppleves ikke </a:t>
            </a:r>
            <a:r>
              <a:rPr lang="nb-NO" i="0" noProof="0" dirty="0" smtClean="0">
                <a:solidFill>
                  <a:srgbClr val="FF0000"/>
                </a:solidFill>
              </a:rPr>
              <a:t>likt </a:t>
            </a:r>
            <a:r>
              <a:rPr lang="nb-NO" i="0" noProof="0" dirty="0">
                <a:solidFill>
                  <a:srgbClr val="FF0000"/>
                </a:solidFill>
              </a:rPr>
              <a:t>av alle </a:t>
            </a:r>
            <a:r>
              <a:rPr lang="nb-NO" i="0" noProof="0" dirty="0" smtClean="0">
                <a:solidFill>
                  <a:srgbClr val="FF0000"/>
                </a:solidFill>
              </a:rPr>
              <a:t>personer. Noen </a:t>
            </a:r>
            <a:r>
              <a:rPr lang="nb-NO" i="0" noProof="0" dirty="0">
                <a:solidFill>
                  <a:srgbClr val="FF0000"/>
                </a:solidFill>
              </a:rPr>
              <a:t>personer opplever tidligere enn andre at luftkvaliteten ikke er tilfredsstillende, og i praksis er det ikke mulig å gjøre alle tilfredse. Teoretisk er </a:t>
            </a:r>
            <a:r>
              <a:rPr lang="nb-NO" i="0" noProof="0" dirty="0" smtClean="0">
                <a:solidFill>
                  <a:srgbClr val="FF0000"/>
                </a:solidFill>
              </a:rPr>
              <a:t>det </a:t>
            </a:r>
            <a:r>
              <a:rPr lang="nb-NO" i="0" noProof="0" dirty="0">
                <a:solidFill>
                  <a:srgbClr val="FF0000"/>
                </a:solidFill>
              </a:rPr>
              <a:t>alltid 15 % som er misfornøyd med luftkvaliteten, bedømt av et </a:t>
            </a:r>
            <a:r>
              <a:rPr lang="nb-NO" i="0" noProof="0" dirty="0" smtClean="0">
                <a:solidFill>
                  <a:srgbClr val="FF0000"/>
                </a:solidFill>
              </a:rPr>
              <a:t>førstegangsinntrykk </a:t>
            </a:r>
            <a:r>
              <a:rPr lang="nb-NO" i="0" noProof="0" dirty="0">
                <a:solidFill>
                  <a:srgbClr val="FF0000"/>
                </a:solidFill>
              </a:rPr>
              <a:t>umiddelbart </a:t>
            </a:r>
            <a:r>
              <a:rPr lang="nb-NO" i="0" noProof="0" dirty="0" smtClean="0">
                <a:solidFill>
                  <a:srgbClr val="FF0000"/>
                </a:solidFill>
              </a:rPr>
              <a:t>etter </a:t>
            </a:r>
            <a:r>
              <a:rPr lang="nb-NO" i="0" noProof="0" dirty="0">
                <a:solidFill>
                  <a:srgbClr val="FF0000"/>
                </a:solidFill>
              </a:rPr>
              <a:t>at en person går inn i et lokale. </a:t>
            </a:r>
          </a:p>
          <a:p>
            <a:r>
              <a:rPr lang="nb-NO" i="0" noProof="0" dirty="0" smtClean="0">
                <a:solidFill>
                  <a:srgbClr val="FF0000"/>
                </a:solidFill>
              </a:rPr>
              <a:t>Inneklimakategori </a:t>
            </a:r>
            <a:r>
              <a:rPr lang="nb-NO" i="0" noProof="0" dirty="0">
                <a:solidFill>
                  <a:srgbClr val="FF0000"/>
                </a:solidFill>
              </a:rPr>
              <a:t>2, </a:t>
            </a:r>
            <a:r>
              <a:rPr lang="nb-NO" i="0" noProof="0" dirty="0" smtClean="0">
                <a:solidFill>
                  <a:srgbClr val="FF0000"/>
                </a:solidFill>
              </a:rPr>
              <a:t>betyr </a:t>
            </a:r>
            <a:r>
              <a:rPr lang="nb-NO" i="0" noProof="0" dirty="0">
                <a:solidFill>
                  <a:srgbClr val="FF0000"/>
                </a:solidFill>
              </a:rPr>
              <a:t>at maksimalt 20 % er misfornøyd med luftkvaliteten, bedømt av et </a:t>
            </a:r>
            <a:r>
              <a:rPr lang="nb-NO" i="0" noProof="0" dirty="0" smtClean="0">
                <a:solidFill>
                  <a:srgbClr val="FF0000"/>
                </a:solidFill>
              </a:rPr>
              <a:t>førstegangsinntrykk </a:t>
            </a:r>
            <a:r>
              <a:rPr lang="nb-NO" i="0" noProof="0" dirty="0">
                <a:solidFill>
                  <a:srgbClr val="FF0000"/>
                </a:solidFill>
              </a:rPr>
              <a:t>umiddelbart </a:t>
            </a:r>
            <a:r>
              <a:rPr lang="nb-NO" i="0" noProof="0" dirty="0" smtClean="0">
                <a:solidFill>
                  <a:srgbClr val="FF0000"/>
                </a:solidFill>
              </a:rPr>
              <a:t>etter </a:t>
            </a:r>
            <a:r>
              <a:rPr lang="nb-NO" i="0" noProof="0" dirty="0">
                <a:solidFill>
                  <a:srgbClr val="FF0000"/>
                </a:solidFill>
              </a:rPr>
              <a:t>at en person går inn i et lokale. </a:t>
            </a:r>
            <a:endParaRPr lang="nb-NO" sz="1100" i="0" noProof="0" dirty="0">
              <a:solidFill>
                <a:srgbClr val="FF0000"/>
              </a:solidFill>
            </a:endParaRPr>
          </a:p>
          <a:p>
            <a:endParaRPr lang="nb-NO" sz="1400" i="0" noProof="0" dirty="0" smtClean="0">
              <a:solidFill>
                <a:srgbClr val="FF0000"/>
              </a:solidFill>
            </a:endParaRPr>
          </a:p>
          <a:p>
            <a:r>
              <a:rPr lang="nb-NO" sz="1400" i="0" noProof="0" dirty="0" smtClean="0">
                <a:solidFill>
                  <a:srgbClr val="FF0000"/>
                </a:solidFill>
              </a:rPr>
              <a:t>For </a:t>
            </a:r>
            <a:r>
              <a:rPr lang="nb-NO" sz="1400" i="0" noProof="0" dirty="0">
                <a:solidFill>
                  <a:srgbClr val="FF0000"/>
                </a:solidFill>
              </a:rPr>
              <a:t>å sikre godt inneklima og lave emisjoner av skadelige stoffer til </a:t>
            </a:r>
            <a:r>
              <a:rPr lang="nb-NO" sz="1400" i="0" noProof="0" dirty="0" smtClean="0">
                <a:solidFill>
                  <a:srgbClr val="FF0000"/>
                </a:solidFill>
              </a:rPr>
              <a:t>inneklimaet, </a:t>
            </a:r>
            <a:r>
              <a:rPr lang="nb-NO" sz="1400" i="0" noProof="0" dirty="0">
                <a:solidFill>
                  <a:srgbClr val="FF0000"/>
                </a:solidFill>
              </a:rPr>
              <a:t>skal </a:t>
            </a:r>
            <a:r>
              <a:rPr lang="nb-NO" sz="1400" i="0" noProof="0" dirty="0" smtClean="0">
                <a:solidFill>
                  <a:srgbClr val="FF0000"/>
                </a:solidFill>
              </a:rPr>
              <a:t>det</a:t>
            </a:r>
            <a:r>
              <a:rPr lang="nb-NO" sz="1400" i="0" baseline="0" noProof="0" dirty="0" smtClean="0">
                <a:solidFill>
                  <a:srgbClr val="FF0000"/>
                </a:solidFill>
              </a:rPr>
              <a:t> </a:t>
            </a:r>
            <a:r>
              <a:rPr lang="nb-NO" sz="1400" i="0" noProof="0" dirty="0" smtClean="0">
                <a:solidFill>
                  <a:srgbClr val="FF0000"/>
                </a:solidFill>
              </a:rPr>
              <a:t>velges </a:t>
            </a:r>
            <a:r>
              <a:rPr lang="nb-NO" sz="1400" i="0" noProof="0" dirty="0">
                <a:solidFill>
                  <a:srgbClr val="FF0000"/>
                </a:solidFill>
              </a:rPr>
              <a:t>bygningsmaterialer og inventar som har lav eller ingen forurensning til </a:t>
            </a:r>
            <a:r>
              <a:rPr lang="nb-NO" sz="1400" i="0" noProof="0" dirty="0" smtClean="0">
                <a:solidFill>
                  <a:srgbClr val="FF0000"/>
                </a:solidFill>
              </a:rPr>
              <a:t>inneluften.</a:t>
            </a:r>
            <a:r>
              <a:rPr lang="nb-NO" sz="1400" i="0" baseline="0" noProof="0" dirty="0" smtClean="0">
                <a:solidFill>
                  <a:srgbClr val="FF0000"/>
                </a:solidFill>
              </a:rPr>
              <a:t> Teknisk forskrift (TEK) stiller krav til valg av lavemitterende materialer for nybygg, men det kan også velges for eksisterende bygg.</a:t>
            </a:r>
            <a:endParaRPr lang="nb-NO" sz="1400" i="0" noProof="0" dirty="0" smtClean="0">
              <a:solidFill>
                <a:srgbClr val="FF0000"/>
              </a:solidFill>
            </a:endParaRPr>
          </a:p>
          <a:p>
            <a:endParaRPr lang="nb-NO" sz="1400" i="0" noProof="0" dirty="0" smtClean="0">
              <a:solidFill>
                <a:srgbClr val="FF0000"/>
              </a:solidFill>
            </a:endParaRPr>
          </a:p>
          <a:p>
            <a:r>
              <a:rPr lang="nb-NO" i="0" noProof="0" dirty="0" smtClean="0">
                <a:solidFill>
                  <a:srgbClr val="FF0000"/>
                </a:solidFill>
              </a:rPr>
              <a:t>Inneklimakategori </a:t>
            </a:r>
            <a:r>
              <a:rPr lang="nb-NO" i="0" noProof="0" dirty="0">
                <a:solidFill>
                  <a:srgbClr val="FF0000"/>
                </a:solidFill>
              </a:rPr>
              <a:t>2 for luftkvalitet tilsvarer en maksimalt </a:t>
            </a:r>
            <a:r>
              <a:rPr lang="nb-NO" i="0" noProof="0" dirty="0" smtClean="0">
                <a:solidFill>
                  <a:srgbClr val="FF0000"/>
                </a:solidFill>
              </a:rPr>
              <a:t>CO2-konsentrasjon </a:t>
            </a:r>
            <a:r>
              <a:rPr lang="nb-NO" i="0" noProof="0" dirty="0">
                <a:solidFill>
                  <a:srgbClr val="FF0000"/>
                </a:solidFill>
              </a:rPr>
              <a:t>på 500 </a:t>
            </a:r>
            <a:r>
              <a:rPr lang="nb-NO" i="0" noProof="0" dirty="0" err="1">
                <a:solidFill>
                  <a:srgbClr val="FF0000"/>
                </a:solidFill>
              </a:rPr>
              <a:t>ppm</a:t>
            </a:r>
            <a:r>
              <a:rPr lang="nb-NO" i="0" noProof="0" dirty="0">
                <a:solidFill>
                  <a:srgbClr val="FF0000"/>
                </a:solidFill>
              </a:rPr>
              <a:t> høyere enn utendørs konsentrasjonen, som gir en </a:t>
            </a:r>
            <a:r>
              <a:rPr lang="nb-NO" i="0" noProof="0" dirty="0" err="1" smtClean="0">
                <a:solidFill>
                  <a:srgbClr val="FF0000"/>
                </a:solidFill>
              </a:rPr>
              <a:t>innekonsentrasjon</a:t>
            </a:r>
            <a:r>
              <a:rPr lang="nb-NO" i="0" noProof="0" dirty="0" smtClean="0">
                <a:solidFill>
                  <a:srgbClr val="FF0000"/>
                </a:solidFill>
              </a:rPr>
              <a:t> </a:t>
            </a:r>
            <a:r>
              <a:rPr lang="nb-NO" i="0" noProof="0" dirty="0">
                <a:solidFill>
                  <a:srgbClr val="FF0000"/>
                </a:solidFill>
              </a:rPr>
              <a:t>under 1000 ppm. Tilsvarende verdier for kategori 1 og 3 er 750 og </a:t>
            </a:r>
            <a:r>
              <a:rPr lang="nb-NO" i="0" noProof="0" dirty="0" smtClean="0">
                <a:solidFill>
                  <a:srgbClr val="FF0000"/>
                </a:solidFill>
              </a:rPr>
              <a:t>1200ppm</a:t>
            </a:r>
            <a:r>
              <a:rPr lang="nb-NO" i="0" noProof="0" dirty="0">
                <a:solidFill>
                  <a:srgbClr val="FF0000"/>
                </a:solidFill>
              </a:rPr>
              <a:t>. </a:t>
            </a:r>
            <a:endParaRPr lang="nb-NO" sz="1600" i="0" noProof="0" dirty="0">
              <a:solidFill>
                <a:srgbClr val="FF0000"/>
              </a:solidFill>
            </a:endParaRPr>
          </a:p>
          <a:p>
            <a:r>
              <a:rPr lang="nb-NO" i="0" noProof="0" dirty="0">
                <a:solidFill>
                  <a:srgbClr val="FF0000"/>
                </a:solidFill>
              </a:rPr>
              <a:t> </a:t>
            </a:r>
            <a:endParaRPr lang="nb-NO" sz="1600" i="0" noProof="0" dirty="0">
              <a:solidFill>
                <a:srgbClr val="FF0000"/>
              </a:solidFill>
            </a:endParaRPr>
          </a:p>
          <a:p>
            <a:r>
              <a:rPr lang="nb-NO" i="0" noProof="0" dirty="0">
                <a:solidFill>
                  <a:srgbClr val="FF0000"/>
                </a:solidFill>
              </a:rPr>
              <a:t>Med vanlige dimensjonerende luftmengder i nye- og rehabiliterte </a:t>
            </a:r>
            <a:r>
              <a:rPr lang="nb-NO" i="0" noProof="0" dirty="0" smtClean="0">
                <a:solidFill>
                  <a:srgbClr val="FF0000"/>
                </a:solidFill>
              </a:rPr>
              <a:t>kontorbygg, </a:t>
            </a:r>
            <a:r>
              <a:rPr lang="nb-NO" i="0" noProof="0" dirty="0">
                <a:solidFill>
                  <a:srgbClr val="FF0000"/>
                </a:solidFill>
              </a:rPr>
              <a:t>vil 750 </a:t>
            </a:r>
            <a:r>
              <a:rPr lang="nb-NO" i="0" noProof="0" dirty="0" err="1">
                <a:solidFill>
                  <a:srgbClr val="FF0000"/>
                </a:solidFill>
              </a:rPr>
              <a:t>ppm</a:t>
            </a:r>
            <a:r>
              <a:rPr lang="nb-NO" i="0" noProof="0" dirty="0">
                <a:solidFill>
                  <a:srgbClr val="FF0000"/>
                </a:solidFill>
              </a:rPr>
              <a:t> </a:t>
            </a:r>
            <a:r>
              <a:rPr lang="nb-NO" i="0" noProof="0" dirty="0" smtClean="0">
                <a:solidFill>
                  <a:srgbClr val="FF0000"/>
                </a:solidFill>
              </a:rPr>
              <a:t>ofte </a:t>
            </a:r>
            <a:r>
              <a:rPr lang="nb-NO" i="0" noProof="0" dirty="0">
                <a:solidFill>
                  <a:srgbClr val="FF0000"/>
                </a:solidFill>
              </a:rPr>
              <a:t>nås som følge av </a:t>
            </a:r>
            <a:r>
              <a:rPr lang="nb-NO" i="0" noProof="0" dirty="0" smtClean="0">
                <a:solidFill>
                  <a:srgbClr val="FF0000"/>
                </a:solidFill>
              </a:rPr>
              <a:t>at luftmengden</a:t>
            </a:r>
            <a:r>
              <a:rPr lang="nb-NO" i="0" baseline="0" noProof="0" dirty="0" smtClean="0">
                <a:solidFill>
                  <a:srgbClr val="FF0000"/>
                </a:solidFill>
              </a:rPr>
              <a:t> bestemmes utfra krav til emisjoner fra personer + materialer (som ikke avgir CO</a:t>
            </a:r>
            <a:r>
              <a:rPr lang="nb-NO" i="0" baseline="-25000" noProof="0" dirty="0" smtClean="0">
                <a:solidFill>
                  <a:srgbClr val="FF0000"/>
                </a:solidFill>
              </a:rPr>
              <a:t>2</a:t>
            </a:r>
            <a:r>
              <a:rPr lang="nb-NO" i="0" baseline="0" noProof="0" dirty="0" smtClean="0">
                <a:solidFill>
                  <a:srgbClr val="FF0000"/>
                </a:solidFill>
              </a:rPr>
              <a:t>)</a:t>
            </a:r>
            <a:r>
              <a:rPr lang="nb-NO" i="0" noProof="0" dirty="0" smtClean="0">
                <a:solidFill>
                  <a:srgbClr val="FF0000"/>
                </a:solidFill>
              </a:rPr>
              <a:t>. </a:t>
            </a:r>
            <a:r>
              <a:rPr lang="nb-NO" i="0" noProof="0" dirty="0">
                <a:solidFill>
                  <a:srgbClr val="FF0000"/>
                </a:solidFill>
              </a:rPr>
              <a:t>Dermed </a:t>
            </a:r>
            <a:r>
              <a:rPr lang="nb-NO" i="0" noProof="0" dirty="0" smtClean="0">
                <a:solidFill>
                  <a:srgbClr val="FF0000"/>
                </a:solidFill>
              </a:rPr>
              <a:t>nås</a:t>
            </a:r>
            <a:r>
              <a:rPr lang="nb-NO" i="0" baseline="0" noProof="0" dirty="0" smtClean="0">
                <a:solidFill>
                  <a:srgbClr val="FF0000"/>
                </a:solidFill>
              </a:rPr>
              <a:t> inneklima</a:t>
            </a:r>
            <a:r>
              <a:rPr lang="nb-NO" i="0" noProof="0" dirty="0" smtClean="0">
                <a:solidFill>
                  <a:srgbClr val="FF0000"/>
                </a:solidFill>
              </a:rPr>
              <a:t>kategori </a:t>
            </a:r>
            <a:r>
              <a:rPr lang="nb-NO" i="0" noProof="0" dirty="0">
                <a:solidFill>
                  <a:srgbClr val="FF0000"/>
                </a:solidFill>
              </a:rPr>
              <a:t>1</a:t>
            </a:r>
            <a:r>
              <a:rPr lang="nb-NO" i="0" noProof="0" dirty="0" smtClean="0">
                <a:solidFill>
                  <a:srgbClr val="FF0000"/>
                </a:solidFill>
              </a:rPr>
              <a:t> med vanlige dimensjonerende luftmengder på 26 m</a:t>
            </a:r>
            <a:r>
              <a:rPr lang="nb-NO" i="0" baseline="30000" noProof="0" dirty="0" smtClean="0">
                <a:solidFill>
                  <a:srgbClr val="FF0000"/>
                </a:solidFill>
              </a:rPr>
              <a:t>3</a:t>
            </a:r>
            <a:r>
              <a:rPr lang="nb-NO" i="0" noProof="0" dirty="0" smtClean="0">
                <a:solidFill>
                  <a:srgbClr val="FF0000"/>
                </a:solidFill>
              </a:rPr>
              <a:t>/person</a:t>
            </a:r>
            <a:r>
              <a:rPr lang="nb-NO" i="0" baseline="0" noProof="0" dirty="0" smtClean="0">
                <a:solidFill>
                  <a:srgbClr val="FF0000"/>
                </a:solidFill>
              </a:rPr>
              <a:t> + </a:t>
            </a:r>
            <a:r>
              <a:rPr lang="nb-NO" i="0" noProof="0" dirty="0" smtClean="0">
                <a:solidFill>
                  <a:srgbClr val="FF0000"/>
                </a:solidFill>
              </a:rPr>
              <a:t>2,5 m</a:t>
            </a:r>
            <a:r>
              <a:rPr lang="nb-NO" i="0" baseline="30000" noProof="0" dirty="0" smtClean="0">
                <a:solidFill>
                  <a:srgbClr val="FF0000"/>
                </a:solidFill>
              </a:rPr>
              <a:t>3</a:t>
            </a:r>
            <a:r>
              <a:rPr lang="nb-NO" i="0" noProof="0" dirty="0" smtClean="0">
                <a:solidFill>
                  <a:srgbClr val="FF0000"/>
                </a:solidFill>
              </a:rPr>
              <a:t>/m</a:t>
            </a:r>
            <a:r>
              <a:rPr lang="nb-NO" i="0" baseline="30000" noProof="0" dirty="0" smtClean="0">
                <a:solidFill>
                  <a:srgbClr val="FF0000"/>
                </a:solidFill>
              </a:rPr>
              <a:t>2</a:t>
            </a:r>
            <a:r>
              <a:rPr lang="nb-NO" i="0" noProof="0" dirty="0" smtClean="0">
                <a:solidFill>
                  <a:srgbClr val="FF0000"/>
                </a:solidFill>
              </a:rPr>
              <a:t> h for materialer, og</a:t>
            </a:r>
            <a:r>
              <a:rPr lang="nb-NO" i="0" baseline="0" noProof="0" dirty="0" smtClean="0">
                <a:solidFill>
                  <a:srgbClr val="FF0000"/>
                </a:solidFill>
              </a:rPr>
              <a:t> det gir samsvar med krav til kategori 1 (</a:t>
            </a:r>
            <a:r>
              <a:rPr lang="nb-NO" i="0" noProof="0" dirty="0" smtClean="0">
                <a:solidFill>
                  <a:srgbClr val="FF0000"/>
                </a:solidFill>
              </a:rPr>
              <a:t>750ppm)</a:t>
            </a:r>
            <a:endParaRPr lang="nb-NO" sz="1600" i="0" noProof="0" dirty="0">
              <a:solidFill>
                <a:srgbClr val="FF0000"/>
              </a:solidFill>
            </a:endParaRPr>
          </a:p>
          <a:p>
            <a:endParaRPr lang="nb-NO" i="0" noProof="0" dirty="0" smtClean="0">
              <a:solidFill>
                <a:srgbClr val="FF0000"/>
              </a:solidFill>
            </a:endParaRPr>
          </a:p>
          <a:p>
            <a:r>
              <a:rPr lang="nb-NO" i="0" noProof="0" dirty="0" smtClean="0">
                <a:solidFill>
                  <a:srgbClr val="FF0000"/>
                </a:solidFill>
              </a:rPr>
              <a:t>Bygg </a:t>
            </a:r>
            <a:r>
              <a:rPr lang="nb-NO" i="0" noProof="0" dirty="0">
                <a:solidFill>
                  <a:srgbClr val="FF0000"/>
                </a:solidFill>
              </a:rPr>
              <a:t>med forenklede tekniske systemer kan oppnå samsvar med </a:t>
            </a:r>
            <a:r>
              <a:rPr lang="nb-NO" i="0" noProof="0" dirty="0" smtClean="0">
                <a:solidFill>
                  <a:srgbClr val="FF0000"/>
                </a:solidFill>
              </a:rPr>
              <a:t>minimum</a:t>
            </a:r>
            <a:r>
              <a:rPr lang="nb-NO" i="0" baseline="0" noProof="0" dirty="0" smtClean="0">
                <a:solidFill>
                  <a:srgbClr val="FF0000"/>
                </a:solidFill>
              </a:rPr>
              <a:t> inneklima</a:t>
            </a:r>
            <a:r>
              <a:rPr lang="nb-NO" i="0" noProof="0" dirty="0" smtClean="0">
                <a:solidFill>
                  <a:srgbClr val="FF0000"/>
                </a:solidFill>
              </a:rPr>
              <a:t>kategori </a:t>
            </a:r>
            <a:r>
              <a:rPr lang="nb-NO" i="0" noProof="0" dirty="0">
                <a:solidFill>
                  <a:srgbClr val="FF0000"/>
                </a:solidFill>
              </a:rPr>
              <a:t>2, der krav vurderes etter ekvivalensmetoden (middel betraktning).</a:t>
            </a:r>
          </a:p>
          <a:p>
            <a:endParaRPr lang="nb-NO" sz="1600" i="0" noProof="0" dirty="0">
              <a:solidFill>
                <a:srgbClr val="FF0000"/>
              </a:solidFill>
            </a:endParaRPr>
          </a:p>
          <a:p>
            <a:pPr hangingPunct="0"/>
            <a:r>
              <a:rPr lang="nb-NO" i="0" noProof="0" dirty="0">
                <a:solidFill>
                  <a:srgbClr val="FF0000"/>
                </a:solidFill>
              </a:rPr>
              <a:t>Det anbefales at man lager en avtale der utleier støtter leietaker i forbindelse med kjøp av utstyr. </a:t>
            </a:r>
            <a:r>
              <a:rPr lang="nb-NO" i="0" noProof="0" dirty="0" smtClean="0">
                <a:solidFill>
                  <a:srgbClr val="FF0000"/>
                </a:solidFill>
              </a:rPr>
              <a:t>Utstyrsvalg </a:t>
            </a:r>
            <a:r>
              <a:rPr lang="nb-NO" i="0" noProof="0" dirty="0">
                <a:solidFill>
                  <a:srgbClr val="FF0000"/>
                </a:solidFill>
              </a:rPr>
              <a:t>vil påvirke energiforbruk og </a:t>
            </a:r>
            <a:r>
              <a:rPr lang="nb-NO" i="0" noProof="0" dirty="0" smtClean="0">
                <a:solidFill>
                  <a:srgbClr val="FF0000"/>
                </a:solidFill>
              </a:rPr>
              <a:t>inneklima </a:t>
            </a:r>
            <a:r>
              <a:rPr lang="nb-NO" i="0" noProof="0" dirty="0">
                <a:solidFill>
                  <a:srgbClr val="FF0000"/>
                </a:solidFill>
              </a:rPr>
              <a:t>og kan også være relevant i forhold til materialbruk. I motsatt fall risikerer man å fylle et miljøriktig bygg med energisløsende utstyr, eller at man bygger inn komponenter og materialer som har store emisjoner som gir et dårlig inneklima.</a:t>
            </a:r>
            <a:endParaRPr lang="nb-NO" sz="1800" i="0" noProof="0" dirty="0">
              <a:solidFill>
                <a:srgbClr val="FF0000"/>
              </a:solidFill>
            </a:endParaRPr>
          </a:p>
          <a:p>
            <a:r>
              <a:rPr lang="nb-NO" i="0" noProof="0" dirty="0">
                <a:solidFill>
                  <a:srgbClr val="FF0000"/>
                </a:solidFill>
              </a:rPr>
              <a:t> </a:t>
            </a:r>
            <a:endParaRPr lang="nb-NO" sz="1600" i="0" noProof="0" dirty="0">
              <a:solidFill>
                <a:srgbClr val="FF0000"/>
              </a:solidFill>
            </a:endParaRPr>
          </a:p>
          <a:p>
            <a:r>
              <a:rPr lang="nb-NO" b="1" i="0" noProof="0" dirty="0" smtClean="0">
                <a:solidFill>
                  <a:srgbClr val="FF0000"/>
                </a:solidFill>
              </a:rPr>
              <a:t>Lufttemperaturer</a:t>
            </a:r>
            <a:endParaRPr lang="nb-NO" b="1" i="0" noProof="0" dirty="0">
              <a:solidFill>
                <a:srgbClr val="FF0000"/>
              </a:solidFill>
            </a:endParaRPr>
          </a:p>
          <a:p>
            <a:pPr hangingPunct="0"/>
            <a:r>
              <a:rPr lang="nb-NO" i="0" noProof="0" dirty="0">
                <a:solidFill>
                  <a:srgbClr val="FF0000"/>
                </a:solidFill>
              </a:rPr>
              <a:t> </a:t>
            </a:r>
          </a:p>
          <a:p>
            <a:pPr hangingPunct="0"/>
            <a:r>
              <a:rPr lang="nb-NO" i="0" noProof="0" dirty="0">
                <a:solidFill>
                  <a:srgbClr val="FF0000"/>
                </a:solidFill>
              </a:rPr>
              <a:t>Termisk inneklima dimensjoneres for anerkjente </a:t>
            </a:r>
            <a:r>
              <a:rPr lang="nb-NO" i="0" noProof="0" dirty="0" smtClean="0">
                <a:solidFill>
                  <a:srgbClr val="FF0000"/>
                </a:solidFill>
              </a:rPr>
              <a:t>komforttemperaturer </a:t>
            </a:r>
            <a:r>
              <a:rPr lang="nb-NO" i="0" noProof="0" dirty="0">
                <a:solidFill>
                  <a:srgbClr val="FF0000"/>
                </a:solidFill>
              </a:rPr>
              <a:t>for </a:t>
            </a:r>
            <a:r>
              <a:rPr lang="nb-NO" i="0" noProof="0" dirty="0" smtClean="0">
                <a:solidFill>
                  <a:srgbClr val="FF0000"/>
                </a:solidFill>
              </a:rPr>
              <a:t>sommer- </a:t>
            </a:r>
            <a:r>
              <a:rPr lang="nb-NO" i="0" noProof="0" dirty="0">
                <a:solidFill>
                  <a:srgbClr val="FF0000"/>
                </a:solidFill>
              </a:rPr>
              <a:t>og </a:t>
            </a:r>
            <a:r>
              <a:rPr lang="nb-NO" i="0" noProof="0" dirty="0" smtClean="0">
                <a:solidFill>
                  <a:srgbClr val="FF0000"/>
                </a:solidFill>
              </a:rPr>
              <a:t>vintersituasjoner</a:t>
            </a:r>
            <a:r>
              <a:rPr lang="nb-NO" i="0" noProof="0" dirty="0">
                <a:solidFill>
                  <a:srgbClr val="FF0000"/>
                </a:solidFill>
              </a:rPr>
              <a:t>. I dimensjoneringen forutsettes </a:t>
            </a:r>
            <a:r>
              <a:rPr lang="nb-NO" i="0" noProof="0" dirty="0" smtClean="0">
                <a:solidFill>
                  <a:srgbClr val="FF0000"/>
                </a:solidFill>
              </a:rPr>
              <a:t>vanligvis at </a:t>
            </a:r>
            <a:r>
              <a:rPr lang="nb-NO" i="0" noProof="0" dirty="0">
                <a:solidFill>
                  <a:srgbClr val="FF0000"/>
                </a:solidFill>
              </a:rPr>
              <a:t>byggets brukere har en bekledning </a:t>
            </a:r>
            <a:r>
              <a:rPr lang="nb-NO" i="0" noProof="0" dirty="0" smtClean="0">
                <a:solidFill>
                  <a:srgbClr val="FF0000"/>
                </a:solidFill>
              </a:rPr>
              <a:t>som </a:t>
            </a:r>
            <a:r>
              <a:rPr lang="nb-NO" i="0" noProof="0" dirty="0">
                <a:solidFill>
                  <a:srgbClr val="FF0000"/>
                </a:solidFill>
              </a:rPr>
              <a:t>er tilpasset </a:t>
            </a:r>
            <a:r>
              <a:rPr lang="nb-NO" i="0" noProof="0" dirty="0" smtClean="0">
                <a:solidFill>
                  <a:srgbClr val="FF0000"/>
                </a:solidFill>
              </a:rPr>
              <a:t>årstiden </a:t>
            </a:r>
            <a:r>
              <a:rPr lang="nb-NO" i="0" noProof="0" dirty="0">
                <a:solidFill>
                  <a:srgbClr val="FF0000"/>
                </a:solidFill>
              </a:rPr>
              <a:t>og et </a:t>
            </a:r>
            <a:r>
              <a:rPr lang="nb-NO" i="0" noProof="0" dirty="0" smtClean="0">
                <a:solidFill>
                  <a:srgbClr val="FF0000"/>
                </a:solidFill>
              </a:rPr>
              <a:t>aktivitetsnivå </a:t>
            </a:r>
            <a:r>
              <a:rPr lang="nb-NO" i="0" noProof="0" dirty="0">
                <a:solidFill>
                  <a:srgbClr val="FF0000"/>
                </a:solidFill>
              </a:rPr>
              <a:t>som tilsvarer vanlig stillesittende kontorarbeid. I </a:t>
            </a:r>
            <a:r>
              <a:rPr lang="nb-NO" i="0" noProof="0" dirty="0" smtClean="0">
                <a:solidFill>
                  <a:srgbClr val="FF0000"/>
                </a:solidFill>
              </a:rPr>
              <a:t>sommerperioder forutsettes </a:t>
            </a:r>
            <a:r>
              <a:rPr lang="nb-NO" i="0" noProof="0" dirty="0">
                <a:solidFill>
                  <a:srgbClr val="FF0000"/>
                </a:solidFill>
              </a:rPr>
              <a:t>det at </a:t>
            </a:r>
            <a:r>
              <a:rPr lang="nb-NO" i="0" noProof="0" dirty="0" smtClean="0">
                <a:solidFill>
                  <a:srgbClr val="FF0000"/>
                </a:solidFill>
              </a:rPr>
              <a:t>brukerne har</a:t>
            </a:r>
            <a:r>
              <a:rPr lang="nb-NO" i="0" baseline="0" noProof="0" dirty="0" smtClean="0">
                <a:solidFill>
                  <a:srgbClr val="FF0000"/>
                </a:solidFill>
              </a:rPr>
              <a:t> </a:t>
            </a:r>
            <a:r>
              <a:rPr lang="nb-NO" i="0" noProof="0" dirty="0" smtClean="0">
                <a:solidFill>
                  <a:srgbClr val="FF0000"/>
                </a:solidFill>
              </a:rPr>
              <a:t>vanlige </a:t>
            </a:r>
            <a:r>
              <a:rPr lang="nb-NO" i="0" noProof="0" dirty="0">
                <a:solidFill>
                  <a:srgbClr val="FF0000"/>
                </a:solidFill>
              </a:rPr>
              <a:t>sommerklær (teknisk </a:t>
            </a:r>
            <a:r>
              <a:rPr lang="nb-NO" i="0" noProof="0" dirty="0" err="1">
                <a:solidFill>
                  <a:srgbClr val="FF0000"/>
                </a:solidFill>
              </a:rPr>
              <a:t>clo</a:t>
            </a:r>
            <a:r>
              <a:rPr lang="nb-NO" i="0" noProof="0" dirty="0">
                <a:solidFill>
                  <a:srgbClr val="FF0000"/>
                </a:solidFill>
              </a:rPr>
              <a:t> verdi på 0,5), og i vinterperioder forutsettes </a:t>
            </a:r>
            <a:r>
              <a:rPr lang="nb-NO" i="0" noProof="0" dirty="0" smtClean="0">
                <a:solidFill>
                  <a:srgbClr val="FF0000"/>
                </a:solidFill>
              </a:rPr>
              <a:t>det </a:t>
            </a:r>
            <a:r>
              <a:rPr lang="nb-NO" i="0" noProof="0" dirty="0">
                <a:solidFill>
                  <a:srgbClr val="FF0000"/>
                </a:solidFill>
              </a:rPr>
              <a:t>at </a:t>
            </a:r>
            <a:r>
              <a:rPr lang="nb-NO" i="0" noProof="0" dirty="0" smtClean="0">
                <a:solidFill>
                  <a:srgbClr val="FF0000"/>
                </a:solidFill>
              </a:rPr>
              <a:t>brukerne har vanlige vinterklær (</a:t>
            </a:r>
            <a:r>
              <a:rPr lang="nb-NO" i="0" noProof="0" dirty="0">
                <a:solidFill>
                  <a:srgbClr val="FF0000"/>
                </a:solidFill>
              </a:rPr>
              <a:t>teknisk </a:t>
            </a:r>
            <a:r>
              <a:rPr lang="nb-NO" i="0" noProof="0" dirty="0" err="1">
                <a:solidFill>
                  <a:srgbClr val="FF0000"/>
                </a:solidFill>
              </a:rPr>
              <a:t>clo</a:t>
            </a:r>
            <a:r>
              <a:rPr lang="nb-NO" i="0" noProof="0" dirty="0">
                <a:solidFill>
                  <a:srgbClr val="FF0000"/>
                </a:solidFill>
              </a:rPr>
              <a:t> verdi på 1,0). </a:t>
            </a:r>
          </a:p>
          <a:p>
            <a:pPr hangingPunct="0"/>
            <a:r>
              <a:rPr lang="nb-NO" i="0" noProof="0" dirty="0">
                <a:solidFill>
                  <a:srgbClr val="FF0000"/>
                </a:solidFill>
              </a:rPr>
              <a:t> </a:t>
            </a:r>
          </a:p>
          <a:p>
            <a:pPr hangingPunct="0"/>
            <a:r>
              <a:rPr lang="nb-NO" i="0" noProof="0" dirty="0">
                <a:solidFill>
                  <a:srgbClr val="FF0000"/>
                </a:solidFill>
              </a:rPr>
              <a:t>Det ikke mulig å etablere et romklima som tilfredsstiller alle. Beregninger og teori kan forutsi den prosentvise andelen av en gruppe personer som vil være misfornøyd med et gitt termisk inneklima med gitt bekledning og aktivitet. I et kontorlandskap vil det alltid være forskjellige preferanser for det som oppfattes som et tilfredsstillende termisk inneklima, og i praksis er det ikke mulig å gjøre alle </a:t>
            </a:r>
            <a:r>
              <a:rPr lang="nb-NO" i="0" noProof="0" dirty="0" smtClean="0">
                <a:solidFill>
                  <a:srgbClr val="FF0000"/>
                </a:solidFill>
              </a:rPr>
              <a:t>fornøyd. </a:t>
            </a:r>
            <a:r>
              <a:rPr lang="nb-NO" i="0" noProof="0" dirty="0">
                <a:solidFill>
                  <a:srgbClr val="FF0000"/>
                </a:solidFill>
              </a:rPr>
              <a:t>T</a:t>
            </a:r>
            <a:r>
              <a:rPr lang="nb-NO" i="0" noProof="0" dirty="0" smtClean="0">
                <a:solidFill>
                  <a:srgbClr val="FF0000"/>
                </a:solidFill>
              </a:rPr>
              <a:t>eoretisk </a:t>
            </a:r>
            <a:r>
              <a:rPr lang="nb-NO" i="0" noProof="0" dirty="0">
                <a:solidFill>
                  <a:srgbClr val="FF0000"/>
                </a:solidFill>
              </a:rPr>
              <a:t>er der alltid 6 % som er misfornøyd med det </a:t>
            </a:r>
            <a:r>
              <a:rPr lang="nb-NO" i="0" noProof="0" dirty="0" smtClean="0">
                <a:solidFill>
                  <a:srgbClr val="FF0000"/>
                </a:solidFill>
              </a:rPr>
              <a:t>termiske </a:t>
            </a:r>
            <a:r>
              <a:rPr lang="nb-NO" i="0" noProof="0" dirty="0">
                <a:solidFill>
                  <a:srgbClr val="FF0000"/>
                </a:solidFill>
              </a:rPr>
              <a:t>inneklima. </a:t>
            </a:r>
          </a:p>
          <a:p>
            <a:pPr hangingPunct="0"/>
            <a:r>
              <a:rPr lang="nb-NO" i="0" noProof="0" dirty="0">
                <a:solidFill>
                  <a:srgbClr val="FF0000"/>
                </a:solidFill>
              </a:rPr>
              <a:t> </a:t>
            </a:r>
          </a:p>
          <a:p>
            <a:r>
              <a:rPr lang="nb-NO" i="0" noProof="0" dirty="0" smtClean="0">
                <a:solidFill>
                  <a:srgbClr val="FF0000"/>
                </a:solidFill>
              </a:rPr>
              <a:t>Er</a:t>
            </a:r>
            <a:r>
              <a:rPr lang="nb-NO" i="0" baseline="0" noProof="0" dirty="0" smtClean="0">
                <a:solidFill>
                  <a:srgbClr val="FF0000"/>
                </a:solidFill>
              </a:rPr>
              <a:t> b</a:t>
            </a:r>
            <a:r>
              <a:rPr lang="nb-NO" i="0" noProof="0" dirty="0" smtClean="0">
                <a:solidFill>
                  <a:srgbClr val="FF0000"/>
                </a:solidFill>
              </a:rPr>
              <a:t>yggets </a:t>
            </a:r>
            <a:r>
              <a:rPr lang="nb-NO" i="0" noProof="0" dirty="0">
                <a:solidFill>
                  <a:srgbClr val="FF0000"/>
                </a:solidFill>
              </a:rPr>
              <a:t>inneklima </a:t>
            </a:r>
            <a:r>
              <a:rPr lang="nb-NO" i="0" noProof="0" dirty="0" smtClean="0">
                <a:solidFill>
                  <a:srgbClr val="FF0000"/>
                </a:solidFill>
              </a:rPr>
              <a:t>i </a:t>
            </a:r>
            <a:r>
              <a:rPr lang="nb-NO" i="0" noProof="0" dirty="0">
                <a:solidFill>
                  <a:srgbClr val="FF0000"/>
                </a:solidFill>
              </a:rPr>
              <a:t>samsvar med krav til </a:t>
            </a:r>
            <a:r>
              <a:rPr lang="nb-NO" i="0" noProof="0" dirty="0" smtClean="0">
                <a:solidFill>
                  <a:srgbClr val="FF0000"/>
                </a:solidFill>
              </a:rPr>
              <a:t>inneklimakategori </a:t>
            </a:r>
            <a:r>
              <a:rPr lang="nb-NO" i="0" noProof="0" dirty="0">
                <a:solidFill>
                  <a:srgbClr val="FF0000"/>
                </a:solidFill>
              </a:rPr>
              <a:t>2, </a:t>
            </a:r>
            <a:r>
              <a:rPr lang="nb-NO" i="0" noProof="0" dirty="0" smtClean="0">
                <a:solidFill>
                  <a:srgbClr val="FF0000"/>
                </a:solidFill>
              </a:rPr>
              <a:t>er</a:t>
            </a:r>
            <a:r>
              <a:rPr lang="nb-NO" i="0" baseline="0" noProof="0" dirty="0" smtClean="0">
                <a:solidFill>
                  <a:srgbClr val="FF0000"/>
                </a:solidFill>
              </a:rPr>
              <a:t> kravet at </a:t>
            </a:r>
            <a:r>
              <a:rPr lang="nb-NO" i="0" noProof="0" dirty="0" smtClean="0">
                <a:solidFill>
                  <a:srgbClr val="FF0000"/>
                </a:solidFill>
              </a:rPr>
              <a:t>maksimalt </a:t>
            </a:r>
            <a:r>
              <a:rPr lang="nb-NO" i="0" noProof="0" dirty="0">
                <a:solidFill>
                  <a:srgbClr val="FF0000"/>
                </a:solidFill>
              </a:rPr>
              <a:t>10 % av medarbeiderne er misfornøyd med det termiske inneklima (temperaturer nivået i arbeidslokalene</a:t>
            </a:r>
            <a:r>
              <a:rPr lang="nb-NO" i="0" noProof="0" dirty="0" smtClean="0">
                <a:solidFill>
                  <a:srgbClr val="FF0000"/>
                </a:solidFill>
              </a:rPr>
              <a:t>).</a:t>
            </a:r>
            <a:r>
              <a:rPr lang="nb-NO" i="0" baseline="0" noProof="0" dirty="0" smtClean="0">
                <a:solidFill>
                  <a:srgbClr val="FF0000"/>
                </a:solidFill>
              </a:rPr>
              <a:t> Har medarbeiderne forskjellig bekledning og aktivitetsnivå, vil antallet av misfornøyde øke, og flere vil foretrekke </a:t>
            </a:r>
            <a:r>
              <a:rPr lang="nb-NO" i="0" noProof="0" dirty="0" smtClean="0">
                <a:solidFill>
                  <a:srgbClr val="FF0000"/>
                </a:solidFill>
              </a:rPr>
              <a:t>litt </a:t>
            </a:r>
            <a:r>
              <a:rPr lang="nb-NO" i="0" noProof="0" dirty="0">
                <a:solidFill>
                  <a:srgbClr val="FF0000"/>
                </a:solidFill>
              </a:rPr>
              <a:t>lavere eller litt høyre temperatur.</a:t>
            </a:r>
            <a:endParaRPr lang="nb-NO" sz="1100" i="0" noProof="0" dirty="0">
              <a:solidFill>
                <a:srgbClr val="FF0000"/>
              </a:solidFill>
            </a:endParaRPr>
          </a:p>
          <a:p>
            <a:r>
              <a:rPr lang="nb-NO" i="0" noProof="0" dirty="0">
                <a:solidFill>
                  <a:srgbClr val="FF0000"/>
                </a:solidFill>
              </a:rPr>
              <a:t> </a:t>
            </a:r>
          </a:p>
          <a:p>
            <a:pPr hangingPunct="0"/>
            <a:r>
              <a:rPr lang="nb-NO" i="0" noProof="0" dirty="0">
                <a:solidFill>
                  <a:srgbClr val="FF0000"/>
                </a:solidFill>
              </a:rPr>
              <a:t>I dimensjoneringen av </a:t>
            </a:r>
            <a:r>
              <a:rPr lang="nb-NO" i="0" noProof="0" dirty="0" smtClean="0">
                <a:solidFill>
                  <a:srgbClr val="FF0000"/>
                </a:solidFill>
              </a:rPr>
              <a:t>tekniske systemer bør det </a:t>
            </a:r>
            <a:r>
              <a:rPr lang="nb-NO" i="0" noProof="0" dirty="0">
                <a:solidFill>
                  <a:srgbClr val="FF0000"/>
                </a:solidFill>
              </a:rPr>
              <a:t>legges </a:t>
            </a:r>
            <a:r>
              <a:rPr lang="nb-NO" i="0" noProof="0" dirty="0" smtClean="0">
                <a:solidFill>
                  <a:srgbClr val="FF0000"/>
                </a:solidFill>
              </a:rPr>
              <a:t>til grunn </a:t>
            </a:r>
            <a:r>
              <a:rPr lang="nb-NO" i="0" noProof="0" dirty="0">
                <a:solidFill>
                  <a:srgbClr val="FF0000"/>
                </a:solidFill>
              </a:rPr>
              <a:t>at optimale temperaturgrenser kan </a:t>
            </a:r>
            <a:r>
              <a:rPr lang="nb-NO" i="0" noProof="0" dirty="0" err="1" smtClean="0">
                <a:solidFill>
                  <a:srgbClr val="FF0000"/>
                </a:solidFill>
              </a:rPr>
              <a:t>overskrides</a:t>
            </a:r>
            <a:r>
              <a:rPr lang="nb-NO" i="0" noProof="0" dirty="0" smtClean="0">
                <a:solidFill>
                  <a:srgbClr val="FF0000"/>
                </a:solidFill>
              </a:rPr>
              <a:t> </a:t>
            </a:r>
            <a:r>
              <a:rPr lang="nb-NO" i="0" noProof="0" dirty="0">
                <a:solidFill>
                  <a:srgbClr val="FF0000"/>
                </a:solidFill>
              </a:rPr>
              <a:t>(i arbeidstiden fra 08.00 – 17.00), i særlig varme </a:t>
            </a:r>
            <a:r>
              <a:rPr lang="nb-NO" i="0" noProof="0" dirty="0" smtClean="0">
                <a:solidFill>
                  <a:srgbClr val="FF0000"/>
                </a:solidFill>
              </a:rPr>
              <a:t>perioder.</a:t>
            </a:r>
            <a:r>
              <a:rPr lang="nb-NO" i="0" baseline="0" noProof="0" dirty="0" smtClean="0">
                <a:solidFill>
                  <a:srgbClr val="FF0000"/>
                </a:solidFill>
              </a:rPr>
              <a:t> Dette er i samsvar med veiledning i TEK og krav i NS 15251.</a:t>
            </a:r>
            <a:endParaRPr lang="nb-NO" i="0" noProof="0" dirty="0">
              <a:solidFill>
                <a:srgbClr val="FF0000"/>
              </a:solidFill>
            </a:endParaRPr>
          </a:p>
          <a:p>
            <a:pPr hangingPunct="0"/>
            <a:r>
              <a:rPr lang="nb-NO" i="0" dirty="0">
                <a:solidFill>
                  <a:srgbClr val="FF0000"/>
                </a:solidFill>
              </a:rPr>
              <a:t>  </a:t>
            </a:r>
          </a:p>
          <a:p>
            <a:endParaRPr lang="nb-NO" i="0" dirty="0">
              <a:solidFill>
                <a:srgbClr val="FF0000"/>
              </a:solidFill>
            </a:endParaRPr>
          </a:p>
        </p:txBody>
      </p:sp>
      <p:sp>
        <p:nvSpPr>
          <p:cNvPr id="4" name="Plassholder for lysbildenummer 3"/>
          <p:cNvSpPr>
            <a:spLocks noGrp="1"/>
          </p:cNvSpPr>
          <p:nvPr>
            <p:ph type="sldNum" sz="quarter" idx="10"/>
          </p:nvPr>
        </p:nvSpPr>
        <p:spPr/>
        <p:txBody>
          <a:bodyPr/>
          <a:lstStyle/>
          <a:p>
            <a:fld id="{5A5CC940-6E59-4185-A5AD-4DBD98FED5E8}" type="slidenum">
              <a:rPr lang="nb-NO" smtClean="0"/>
              <a:t>8</a:t>
            </a:fld>
            <a:endParaRPr lang="nb-NO"/>
          </a:p>
        </p:txBody>
      </p:sp>
    </p:spTree>
    <p:extLst>
      <p:ext uri="{BB962C8B-B14F-4D97-AF65-F5344CB8AC3E}">
        <p14:creationId xmlns:p14="http://schemas.microsoft.com/office/powerpoint/2010/main" val="860507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hangingPunct="0"/>
            <a:r>
              <a:rPr lang="nb-NO" i="0" dirty="0" smtClean="0"/>
              <a:t>Alle arealer med faste arbeidsplasser skal ha dagslys og utsyn.</a:t>
            </a:r>
            <a:r>
              <a:rPr lang="nb-NO" i="0" baseline="0" dirty="0" smtClean="0"/>
              <a:t> For nye bygg er det i veiledning til teknisk forskrift gitt veiledning og føringer for løsninger som tilfredsstiller krav. Kravet kan per i dag dokumenteres med enten 10% reglen eller ved at middeldagslysfaktor i arbeidsarealene er minst DF = 2%. </a:t>
            </a:r>
          </a:p>
          <a:p>
            <a:pPr hangingPunct="0"/>
            <a:endParaRPr lang="nb-NO" i="0" baseline="0" dirty="0" smtClean="0"/>
          </a:p>
          <a:p>
            <a:pPr hangingPunct="0"/>
            <a:r>
              <a:rPr lang="nb-NO" i="0" baseline="0" dirty="0" smtClean="0"/>
              <a:t>10% reglen forutsetter at glassarealet er min 10% av arbeidsarealet m</a:t>
            </a:r>
            <a:r>
              <a:rPr lang="nb-NO" i="0" baseline="30000" dirty="0" smtClean="0"/>
              <a:t>2</a:t>
            </a:r>
            <a:r>
              <a:rPr lang="nb-NO" i="0" baseline="0" dirty="0" smtClean="0"/>
              <a:t> BRA. Det er viktig at bemerke at reglen gjelder for glassarealet, og ikke for vinduets samlede areal. Videre er det en forutsetning at glasset har en transmisjon av synlig dagslys på minimum 80%, og at det ikke er vesentlige skygger på eller i nærheten av bygget. Gjelder ikke disse forutsetningene, økes kravet til glassareal, og er det store skyggende nabobygg kan reglen ikke anvendes.</a:t>
            </a:r>
          </a:p>
          <a:p>
            <a:pPr hangingPunct="0"/>
            <a:endParaRPr lang="nb-NO" i="0" baseline="0" dirty="0" smtClean="0"/>
          </a:p>
          <a:p>
            <a:pPr hangingPunct="0"/>
            <a:r>
              <a:rPr lang="nb-NO" i="0" baseline="0" dirty="0" smtClean="0"/>
              <a:t>Kravet til minimum middeldagslysfaktor er derfor mer anvendelig, og bør som hovedregel benyttes til vurderinger i nye og totalrehabiliterte bygg, hvor det er mulig å påvirke vindusutformingen i bygget. </a:t>
            </a:r>
          </a:p>
          <a:p>
            <a:pPr hangingPunct="0"/>
            <a:endParaRPr lang="nb-NO" i="0" baseline="0" dirty="0" smtClean="0"/>
          </a:p>
          <a:p>
            <a:pPr hangingPunct="0"/>
            <a:r>
              <a:rPr lang="nb-NO" i="0" baseline="0" dirty="0" smtClean="0"/>
              <a:t>For eksisterende bygg er dette ikke mulig og derfor er det foreslått et alternativ krav for ”Minimumsnivå” i denne veilederen. Kravet for ”Minimumsnivå” er basert på et krav til dagslys som tilfredsstiller «</a:t>
            </a:r>
            <a:r>
              <a:rPr lang="nb-NO" i="0" baseline="0" dirty="0" err="1" smtClean="0"/>
              <a:t>Arbeidsplassforskriftens</a:t>
            </a:r>
            <a:r>
              <a:rPr lang="nb-NO" i="0" baseline="0" dirty="0" smtClean="0"/>
              <a:t>» krav til dagslys og utsyn (</a:t>
            </a:r>
            <a:r>
              <a:rPr lang="nb-NO" i="0" baseline="0" dirty="0" err="1" smtClean="0"/>
              <a:t>forskriften</a:t>
            </a:r>
            <a:r>
              <a:rPr lang="nb-NO" i="0" baseline="0" dirty="0" smtClean="0"/>
              <a:t> har ikke et tallfestet mål).</a:t>
            </a:r>
          </a:p>
          <a:p>
            <a:pPr hangingPunct="0"/>
            <a:endParaRPr lang="nb-NO" i="0" dirty="0" smtClean="0"/>
          </a:p>
          <a:p>
            <a:pPr hangingPunct="0"/>
            <a:r>
              <a:rPr lang="nb-NO" i="0" dirty="0" smtClean="0"/>
              <a:t>Det </a:t>
            </a:r>
            <a:r>
              <a:rPr lang="nb-NO" i="0" dirty="0"/>
              <a:t>er en klar sammenheng mellom vinduets lystransmittans (LT-verdi</a:t>
            </a:r>
            <a:r>
              <a:rPr lang="nb-NO" i="0" dirty="0" smtClean="0"/>
              <a:t>), </a:t>
            </a:r>
            <a:r>
              <a:rPr lang="nb-NO" i="0" dirty="0"/>
              <a:t>og vinduets egenskaper i forhold til soltransmisjon (g-verdi). </a:t>
            </a:r>
            <a:r>
              <a:rPr lang="nb-NO" i="0" dirty="0" smtClean="0"/>
              <a:t>Lavere </a:t>
            </a:r>
            <a:r>
              <a:rPr lang="nb-NO" i="0" dirty="0"/>
              <a:t>LT-verdi, </a:t>
            </a:r>
            <a:r>
              <a:rPr lang="nb-NO" i="0" dirty="0" smtClean="0"/>
              <a:t>gir </a:t>
            </a:r>
            <a:r>
              <a:rPr lang="nb-NO" i="0" dirty="0"/>
              <a:t>lavere </a:t>
            </a:r>
            <a:r>
              <a:rPr lang="nb-NO" i="0" dirty="0" smtClean="0"/>
              <a:t>g-verdi,</a:t>
            </a:r>
            <a:r>
              <a:rPr lang="nb-NO" i="0" baseline="0" dirty="0" smtClean="0"/>
              <a:t> og omvendt. </a:t>
            </a:r>
            <a:r>
              <a:rPr lang="nb-NO" i="0" dirty="0" smtClean="0"/>
              <a:t>I </a:t>
            </a:r>
            <a:r>
              <a:rPr lang="nb-NO" i="0" dirty="0"/>
              <a:t>rom med </a:t>
            </a:r>
            <a:r>
              <a:rPr lang="nb-NO" i="0" dirty="0" smtClean="0"/>
              <a:t>kjølekrav </a:t>
            </a:r>
            <a:r>
              <a:rPr lang="nb-NO" i="0" dirty="0"/>
              <a:t>er det hensiktsmessig å velge et vindu med lav g-verdi. Samtidig bør det sikres gode </a:t>
            </a:r>
            <a:r>
              <a:rPr lang="nb-NO" i="0" dirty="0" smtClean="0"/>
              <a:t>dagslysforhold. Det krever høy LT verdi (LT&gt;0,7), og</a:t>
            </a:r>
            <a:r>
              <a:rPr lang="nb-NO" i="0" baseline="0" dirty="0" smtClean="0"/>
              <a:t> valget er derfor </a:t>
            </a:r>
            <a:r>
              <a:rPr lang="nb-NO" i="0" dirty="0" smtClean="0"/>
              <a:t>en </a:t>
            </a:r>
            <a:r>
              <a:rPr lang="nb-NO" i="0" dirty="0"/>
              <a:t>kompromiss mellom </a:t>
            </a:r>
            <a:r>
              <a:rPr lang="nb-NO" i="0" dirty="0" smtClean="0"/>
              <a:t>et ønske om </a:t>
            </a:r>
            <a:r>
              <a:rPr lang="nb-NO" i="0" dirty="0"/>
              <a:t>lav </a:t>
            </a:r>
            <a:r>
              <a:rPr lang="nb-NO" i="0" dirty="0" smtClean="0"/>
              <a:t>g-verdi </a:t>
            </a:r>
            <a:r>
              <a:rPr lang="nb-NO" i="0" dirty="0"/>
              <a:t>og </a:t>
            </a:r>
            <a:r>
              <a:rPr lang="nb-NO" i="0" dirty="0" smtClean="0"/>
              <a:t>et ønske</a:t>
            </a:r>
            <a:r>
              <a:rPr lang="nb-NO" i="0" baseline="0" dirty="0" smtClean="0"/>
              <a:t> om høy LT verdi og </a:t>
            </a:r>
            <a:r>
              <a:rPr lang="nb-NO" i="0" dirty="0" smtClean="0"/>
              <a:t>høyt </a:t>
            </a:r>
            <a:r>
              <a:rPr lang="nb-NO" i="0" dirty="0" err="1" smtClean="0"/>
              <a:t>dagslysinnslipp</a:t>
            </a:r>
            <a:r>
              <a:rPr lang="nb-NO" i="0" dirty="0"/>
              <a:t>. </a:t>
            </a:r>
            <a:r>
              <a:rPr lang="nb-NO" i="0" dirty="0" smtClean="0"/>
              <a:t>Det er vanskelig å gi noen generelle</a:t>
            </a:r>
            <a:r>
              <a:rPr lang="nb-NO" i="0" baseline="0" dirty="0" smtClean="0"/>
              <a:t> regler for anbefalte LT og g-verdier, men i</a:t>
            </a:r>
            <a:r>
              <a:rPr lang="nb-NO" i="0" dirty="0" smtClean="0"/>
              <a:t> </a:t>
            </a:r>
            <a:r>
              <a:rPr lang="nb-NO" i="0" dirty="0"/>
              <a:t>rom med </a:t>
            </a:r>
            <a:r>
              <a:rPr lang="nb-NO" i="0" dirty="0" smtClean="0"/>
              <a:t>høyre </a:t>
            </a:r>
            <a:r>
              <a:rPr lang="nb-NO" i="0" dirty="0"/>
              <a:t>vindusandel </a:t>
            </a:r>
            <a:r>
              <a:rPr lang="nb-NO" i="0" dirty="0" smtClean="0"/>
              <a:t>(vindusareal &gt; 20% av BRA)</a:t>
            </a:r>
            <a:r>
              <a:rPr lang="nb-NO" i="0" baseline="0" dirty="0" smtClean="0"/>
              <a:t> </a:t>
            </a:r>
            <a:r>
              <a:rPr lang="nb-NO" i="0" dirty="0" smtClean="0"/>
              <a:t>kan det</a:t>
            </a:r>
            <a:r>
              <a:rPr lang="nb-NO" i="0" baseline="0" dirty="0" smtClean="0"/>
              <a:t> trolig velges vindu med lavere LT verdi, </a:t>
            </a:r>
            <a:r>
              <a:rPr lang="nb-NO" i="0" dirty="0" smtClean="0"/>
              <a:t>og </a:t>
            </a:r>
            <a:r>
              <a:rPr lang="nb-NO" i="0" dirty="0"/>
              <a:t>dermed lavere </a:t>
            </a:r>
            <a:r>
              <a:rPr lang="nb-NO" i="0" dirty="0" smtClean="0"/>
              <a:t>g-verdi,</a:t>
            </a:r>
            <a:r>
              <a:rPr lang="nb-NO" i="0" baseline="0" dirty="0" smtClean="0"/>
              <a:t> men i rom med mindre vindusareal må det velges høy LT verdi.</a:t>
            </a:r>
            <a:endParaRPr lang="nb-NO" i="0" dirty="0"/>
          </a:p>
          <a:p>
            <a:endParaRPr lang="nb-NO" dirty="0"/>
          </a:p>
        </p:txBody>
      </p:sp>
      <p:sp>
        <p:nvSpPr>
          <p:cNvPr id="4" name="Plassholder for lysbildenummer 3"/>
          <p:cNvSpPr>
            <a:spLocks noGrp="1"/>
          </p:cNvSpPr>
          <p:nvPr>
            <p:ph type="sldNum" sz="quarter" idx="10"/>
          </p:nvPr>
        </p:nvSpPr>
        <p:spPr/>
        <p:txBody>
          <a:bodyPr/>
          <a:lstStyle/>
          <a:p>
            <a:fld id="{5A5CC940-6E59-4185-A5AD-4DBD98FED5E8}" type="slidenum">
              <a:rPr lang="nb-NO" smtClean="0"/>
              <a:t>9</a:t>
            </a:fld>
            <a:endParaRPr lang="nb-NO"/>
          </a:p>
        </p:txBody>
      </p:sp>
    </p:spTree>
    <p:extLst>
      <p:ext uri="{BB962C8B-B14F-4D97-AF65-F5344CB8AC3E}">
        <p14:creationId xmlns:p14="http://schemas.microsoft.com/office/powerpoint/2010/main" val="1656168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1524000" y="1122363"/>
            <a:ext cx="9144000" cy="2387600"/>
          </a:xfrm>
        </p:spPr>
        <p:txBody>
          <a:bodyPr anchor="b"/>
          <a:lstStyle>
            <a:lvl1pPr algn="ctr">
              <a:defRPr sz="6000"/>
            </a:lvl1pPr>
          </a:lstStyle>
          <a:p>
            <a:r>
              <a:rPr lang="nb-NO" smtClean="0"/>
              <a:t>Klikk for å redigere tittelstil</a:t>
            </a:r>
            <a:endParaRPr lang="nb-NO"/>
          </a:p>
        </p:txBody>
      </p:sp>
      <p:sp>
        <p:nvSpPr>
          <p:cNvPr id="3" name="Undertit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smtClean="0"/>
              <a:t>Klikk for å redigere undertittelstil i malen</a:t>
            </a:r>
            <a:endParaRPr lang="nb-NO"/>
          </a:p>
        </p:txBody>
      </p:sp>
      <p:sp>
        <p:nvSpPr>
          <p:cNvPr id="4" name="Plassholder for dato 3"/>
          <p:cNvSpPr>
            <a:spLocks noGrp="1"/>
          </p:cNvSpPr>
          <p:nvPr>
            <p:ph type="dt" sz="half" idx="10"/>
          </p:nvPr>
        </p:nvSpPr>
        <p:spPr/>
        <p:txBody>
          <a:bodyPr/>
          <a:lstStyle/>
          <a:p>
            <a:fld id="{C5809F6B-AB6E-4090-8CC2-BE63378B7E0D}" type="datetimeFigureOut">
              <a:rPr lang="nb-NO" smtClean="0"/>
              <a:t>11.10.2016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80427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C5809F6B-AB6E-4090-8CC2-BE63378B7E0D}" type="datetimeFigureOut">
              <a:rPr lang="nb-NO" smtClean="0"/>
              <a:t>11.10.2016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2691462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8724900" y="365125"/>
            <a:ext cx="2628900" cy="58118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838200" y="365125"/>
            <a:ext cx="7734300" cy="581183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C5809F6B-AB6E-4090-8CC2-BE63378B7E0D}" type="datetimeFigureOut">
              <a:rPr lang="nb-NO" smtClean="0"/>
              <a:t>11.10.2016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3528342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10"/>
          </p:nvPr>
        </p:nvSpPr>
        <p:spPr/>
        <p:txBody>
          <a:bodyPr/>
          <a:lstStyle/>
          <a:p>
            <a:fld id="{C5809F6B-AB6E-4090-8CC2-BE63378B7E0D}" type="datetimeFigureOut">
              <a:rPr lang="nb-NO" smtClean="0"/>
              <a:t>11.10.2016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2035217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831850" y="1709738"/>
            <a:ext cx="10515600" cy="2852737"/>
          </a:xfrm>
        </p:spPr>
        <p:txBody>
          <a:bodyPr anchor="b"/>
          <a:lstStyle>
            <a:lvl1pPr>
              <a:defRPr sz="6000"/>
            </a:lvl1pPr>
          </a:lstStyle>
          <a:p>
            <a:r>
              <a:rPr lang="nb-NO" smtClean="0"/>
              <a:t>Klikk for å redigere tittelstil</a:t>
            </a:r>
            <a:endParaRPr lang="nb-NO"/>
          </a:p>
        </p:txBody>
      </p:sp>
      <p:sp>
        <p:nvSpPr>
          <p:cNvPr id="3" name="Plassholder f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smtClean="0"/>
              <a:t>Klikk for å redigere tekststiler i malen</a:t>
            </a:r>
          </a:p>
        </p:txBody>
      </p:sp>
      <p:sp>
        <p:nvSpPr>
          <p:cNvPr id="4" name="Plassholder for dato 3"/>
          <p:cNvSpPr>
            <a:spLocks noGrp="1"/>
          </p:cNvSpPr>
          <p:nvPr>
            <p:ph type="dt" sz="half" idx="10"/>
          </p:nvPr>
        </p:nvSpPr>
        <p:spPr/>
        <p:txBody>
          <a:bodyPr/>
          <a:lstStyle/>
          <a:p>
            <a:fld id="{C5809F6B-AB6E-4090-8CC2-BE63378B7E0D}" type="datetimeFigureOut">
              <a:rPr lang="nb-NO" smtClean="0"/>
              <a:t>11.10.2016</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2299060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838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6172200" y="1825625"/>
            <a:ext cx="5181600" cy="435133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dato 4"/>
          <p:cNvSpPr>
            <a:spLocks noGrp="1"/>
          </p:cNvSpPr>
          <p:nvPr>
            <p:ph type="dt" sz="half" idx="10"/>
          </p:nvPr>
        </p:nvSpPr>
        <p:spPr/>
        <p:txBody>
          <a:bodyPr/>
          <a:lstStyle/>
          <a:p>
            <a:fld id="{C5809F6B-AB6E-4090-8CC2-BE63378B7E0D}" type="datetimeFigureOut">
              <a:rPr lang="nb-NO" smtClean="0"/>
              <a:t>11.10.2016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28971617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839788" y="365125"/>
            <a:ext cx="10515600" cy="1325563"/>
          </a:xfrm>
        </p:spPr>
        <p:txBody>
          <a:bodyPr/>
          <a:lstStyle/>
          <a:p>
            <a:r>
              <a:rPr lang="nb-NO" smtClean="0"/>
              <a:t>Klikk for å redigere tittelstil</a:t>
            </a:r>
            <a:endParaRPr lang="nb-NO"/>
          </a:p>
        </p:txBody>
      </p:sp>
      <p:sp>
        <p:nvSpPr>
          <p:cNvPr id="3" name="Plassholder f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839788" y="2505075"/>
            <a:ext cx="5157787"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6172200" y="2505075"/>
            <a:ext cx="5183188" cy="3684588"/>
          </a:xfrm>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7" name="Plassholder for dato 6"/>
          <p:cNvSpPr>
            <a:spLocks noGrp="1"/>
          </p:cNvSpPr>
          <p:nvPr>
            <p:ph type="dt" sz="half" idx="10"/>
          </p:nvPr>
        </p:nvSpPr>
        <p:spPr/>
        <p:txBody>
          <a:bodyPr/>
          <a:lstStyle/>
          <a:p>
            <a:fld id="{C5809F6B-AB6E-4090-8CC2-BE63378B7E0D}" type="datetimeFigureOut">
              <a:rPr lang="nb-NO" smtClean="0"/>
              <a:t>11.10.2016</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2711805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dato 2"/>
          <p:cNvSpPr>
            <a:spLocks noGrp="1"/>
          </p:cNvSpPr>
          <p:nvPr>
            <p:ph type="dt" sz="half" idx="10"/>
          </p:nvPr>
        </p:nvSpPr>
        <p:spPr/>
        <p:txBody>
          <a:bodyPr/>
          <a:lstStyle/>
          <a:p>
            <a:fld id="{C5809F6B-AB6E-4090-8CC2-BE63378B7E0D}" type="datetimeFigureOut">
              <a:rPr lang="nb-NO" smtClean="0"/>
              <a:t>11.10.2016</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3426335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C5809F6B-AB6E-4090-8CC2-BE63378B7E0D}" type="datetimeFigureOut">
              <a:rPr lang="nb-NO" smtClean="0"/>
              <a:t>11.10.2016</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322140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innhol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C5809F6B-AB6E-4090-8CC2-BE63378B7E0D}" type="datetimeFigureOut">
              <a:rPr lang="nb-NO" smtClean="0"/>
              <a:t>11.10.2016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613788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839788" y="457200"/>
            <a:ext cx="3932237" cy="1600200"/>
          </a:xfrm>
        </p:spPr>
        <p:txBody>
          <a:bodyPr anchor="b"/>
          <a:lstStyle>
            <a:lvl1pPr>
              <a:defRPr sz="3200"/>
            </a:lvl1pPr>
          </a:lstStyle>
          <a:p>
            <a:r>
              <a:rPr lang="nb-NO" smtClean="0"/>
              <a:t>Klikk for å redigere tittelstil</a:t>
            </a:r>
            <a:endParaRPr lang="nb-NO"/>
          </a:p>
        </p:txBody>
      </p:sp>
      <p:sp>
        <p:nvSpPr>
          <p:cNvPr id="3" name="Plassholder for bild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smtClean="0"/>
              <a:t>Klikk for å redigere tekststiler i malen</a:t>
            </a:r>
          </a:p>
        </p:txBody>
      </p:sp>
      <p:sp>
        <p:nvSpPr>
          <p:cNvPr id="5" name="Plassholder for dato 4"/>
          <p:cNvSpPr>
            <a:spLocks noGrp="1"/>
          </p:cNvSpPr>
          <p:nvPr>
            <p:ph type="dt" sz="half" idx="10"/>
          </p:nvPr>
        </p:nvSpPr>
        <p:spPr/>
        <p:txBody>
          <a:bodyPr/>
          <a:lstStyle/>
          <a:p>
            <a:fld id="{C5809F6B-AB6E-4090-8CC2-BE63378B7E0D}" type="datetimeFigureOut">
              <a:rPr lang="nb-NO" smtClean="0"/>
              <a:t>11.10.2016</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4FA1763E-6165-4287-9D52-05B17CFBB2A2}" type="slidenum">
              <a:rPr lang="nb-NO" smtClean="0"/>
              <a:t>‹#›</a:t>
            </a:fld>
            <a:endParaRPr lang="nb-NO"/>
          </a:p>
        </p:txBody>
      </p:sp>
    </p:spTree>
    <p:extLst>
      <p:ext uri="{BB962C8B-B14F-4D97-AF65-F5344CB8AC3E}">
        <p14:creationId xmlns:p14="http://schemas.microsoft.com/office/powerpoint/2010/main" val="38135022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smtClean="0"/>
              <a:t>Klikk for å redigere tittelstil</a:t>
            </a:r>
            <a:endParaRPr lang="nb-NO"/>
          </a:p>
        </p:txBody>
      </p:sp>
      <p:sp>
        <p:nvSpPr>
          <p:cNvPr id="3" name="Plassholder f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dato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809F6B-AB6E-4090-8CC2-BE63378B7E0D}" type="datetimeFigureOut">
              <a:rPr lang="nb-NO" smtClean="0"/>
              <a:t>11.10.2016</a:t>
            </a:fld>
            <a:endParaRPr lang="nb-NO"/>
          </a:p>
        </p:txBody>
      </p:sp>
      <p:sp>
        <p:nvSpPr>
          <p:cNvPr id="5" name="Plassholder for bunn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A1763E-6165-4287-9D52-05B17CFBB2A2}" type="slidenum">
              <a:rPr lang="nb-NO" smtClean="0"/>
              <a:t>‹#›</a:t>
            </a:fld>
            <a:endParaRPr lang="nb-NO"/>
          </a:p>
        </p:txBody>
      </p:sp>
    </p:spTree>
    <p:extLst>
      <p:ext uri="{BB962C8B-B14F-4D97-AF65-F5344CB8AC3E}">
        <p14:creationId xmlns:p14="http://schemas.microsoft.com/office/powerpoint/2010/main" val="19975697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ost@byggalliansen.no" TargetMode="External"/><Relationship Id="rId7"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cid:image001.png@01D20372.368AD930" TargetMode="Externa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ctrTitle"/>
          </p:nvPr>
        </p:nvSpPr>
        <p:spPr>
          <a:xfrm>
            <a:off x="1503622" y="3255578"/>
            <a:ext cx="9144000" cy="2387600"/>
          </a:xfrm>
        </p:spPr>
        <p:txBody>
          <a:bodyPr>
            <a:normAutofit fontScale="90000"/>
          </a:bodyPr>
          <a:lstStyle/>
          <a:p>
            <a:pPr hangingPunct="0"/>
            <a:r>
              <a:rPr lang="nb-NO" b="1" dirty="0" smtClean="0"/>
              <a:t/>
            </a:r>
            <a:br>
              <a:rPr lang="nb-NO" b="1" dirty="0" smtClean="0"/>
            </a:br>
            <a:r>
              <a:rPr lang="nb-NO" b="1" dirty="0" smtClean="0"/>
              <a:t>Veileder </a:t>
            </a:r>
            <a:r>
              <a:rPr lang="nb-NO" b="1" dirty="0"/>
              <a:t>for </a:t>
            </a:r>
            <a:r>
              <a:rPr lang="nb-NO" b="1" dirty="0" smtClean="0"/>
              <a:t>kravspesifikasjon</a:t>
            </a:r>
            <a:r>
              <a:rPr lang="nb-NO" b="1" dirty="0"/>
              <a:t/>
            </a:r>
            <a:br>
              <a:rPr lang="nb-NO" b="1" dirty="0"/>
            </a:br>
            <a:r>
              <a:rPr lang="nb-NO" b="1" dirty="0" smtClean="0"/>
              <a:t>for leie av kontorarealer</a:t>
            </a:r>
            <a:br>
              <a:rPr lang="nb-NO" b="1" dirty="0" smtClean="0"/>
            </a:br>
            <a:r>
              <a:rPr lang="nb-NO" b="1" dirty="0" smtClean="0"/>
              <a:t/>
            </a:r>
            <a:br>
              <a:rPr lang="nb-NO" b="1" dirty="0" smtClean="0"/>
            </a:br>
            <a:r>
              <a:rPr lang="nb-NO" sz="3100" dirty="0" smtClean="0">
                <a:latin typeface="AU Passata Light" panose="020B0303030902030804"/>
              </a:rPr>
              <a:t>- for </a:t>
            </a:r>
            <a:r>
              <a:rPr lang="nb-NO" sz="3100" dirty="0">
                <a:latin typeface="AU Passata Light" panose="020B0303030902030804"/>
              </a:rPr>
              <a:t>valg av ambisjonsnivå og konkretisering av tilhørende  funksjonskrav </a:t>
            </a:r>
            <a:br>
              <a:rPr lang="nb-NO" sz="3100" dirty="0">
                <a:latin typeface="AU Passata Light" panose="020B0303030902030804"/>
              </a:rPr>
            </a:br>
            <a:endParaRPr lang="nb-NO" sz="3100" dirty="0"/>
          </a:p>
        </p:txBody>
      </p:sp>
      <p:sp>
        <p:nvSpPr>
          <p:cNvPr id="4" name="Tittel 1"/>
          <p:cNvSpPr txBox="1">
            <a:spLocks/>
          </p:cNvSpPr>
          <p:nvPr/>
        </p:nvSpPr>
        <p:spPr>
          <a:xfrm>
            <a:off x="8712568" y="225499"/>
            <a:ext cx="3479432" cy="709683"/>
          </a:xfrm>
          <a:prstGeom prst="rect">
            <a:avLst/>
          </a:prstGeom>
        </p:spPr>
        <p:txBody>
          <a:bodyPr vert="horz" lIns="91440" tIns="45720" rIns="91440" bIns="45720" rtlCol="0" anchor="b">
            <a:normAutofit fontScale="2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r" hangingPunct="0"/>
            <a:r>
              <a:rPr lang="nb-NO" b="1" dirty="0" smtClean="0"/>
              <a:t/>
            </a:r>
            <a:br>
              <a:rPr lang="nb-NO" b="1" dirty="0" smtClean="0"/>
            </a:br>
            <a:r>
              <a:rPr lang="nb-NO" sz="4200" b="1" dirty="0" smtClean="0"/>
              <a:t>Versjon1.1/september 2016</a:t>
            </a:r>
          </a:p>
          <a:p>
            <a:pPr algn="r" hangingPunct="0"/>
            <a:endParaRPr lang="nb-NO" sz="4200" b="1" dirty="0" smtClean="0"/>
          </a:p>
          <a:p>
            <a:pPr algn="r" hangingPunct="0"/>
            <a:r>
              <a:rPr lang="nb-NO" sz="4200" dirty="0"/>
              <a:t>V</a:t>
            </a:r>
            <a:r>
              <a:rPr lang="nb-NO" sz="4200" dirty="0" smtClean="0"/>
              <a:t>ersjon </a:t>
            </a:r>
            <a:r>
              <a:rPr lang="nb-NO" sz="4200" dirty="0"/>
              <a:t>2.0 er planlagt utgitt primo </a:t>
            </a:r>
            <a:r>
              <a:rPr lang="nb-NO" sz="4200" dirty="0" smtClean="0"/>
              <a:t>2017. </a:t>
            </a:r>
          </a:p>
          <a:p>
            <a:pPr algn="r" hangingPunct="0"/>
            <a:r>
              <a:rPr lang="nb-NO" sz="4200" dirty="0"/>
              <a:t>K</a:t>
            </a:r>
            <a:r>
              <a:rPr lang="nb-NO" sz="4200" dirty="0" smtClean="0"/>
              <a:t>ommentarer og innspill til versjon 2.0 kan </a:t>
            </a:r>
            <a:r>
              <a:rPr lang="nb-NO" sz="4200" dirty="0"/>
              <a:t>sendes </a:t>
            </a:r>
            <a:r>
              <a:rPr lang="nb-NO" sz="4200" u="sng" dirty="0">
                <a:hlinkClick r:id="rId3"/>
              </a:rPr>
              <a:t>post@byggalliansen.no</a:t>
            </a:r>
            <a:endParaRPr lang="nb-NO" sz="4200" b="1" dirty="0" smtClean="0"/>
          </a:p>
          <a:p>
            <a:pPr hangingPunct="0"/>
            <a:r>
              <a:rPr lang="nb-NO" sz="3100" dirty="0" smtClean="0">
                <a:latin typeface="AU Passata Light" panose="020B0303030902030804"/>
              </a:rPr>
              <a:t/>
            </a:r>
            <a:br>
              <a:rPr lang="nb-NO" sz="3100" dirty="0" smtClean="0">
                <a:latin typeface="AU Passata Light" panose="020B0303030902030804"/>
              </a:rPr>
            </a:br>
            <a:endParaRPr lang="nb-NO" sz="3100" dirty="0"/>
          </a:p>
        </p:txBody>
      </p:sp>
      <p:pic>
        <p:nvPicPr>
          <p:cNvPr id="5" name="Bilde 4" descr="cid:image001.png@01D20372.368AD930"/>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2251468" y="5721486"/>
            <a:ext cx="991870" cy="648335"/>
          </a:xfrm>
          <a:prstGeom prst="rect">
            <a:avLst/>
          </a:prstGeom>
          <a:noFill/>
          <a:ln>
            <a:noFill/>
          </a:ln>
        </p:spPr>
      </p:pic>
      <p:pic>
        <p:nvPicPr>
          <p:cNvPr id="6" name="Bilde 5" descr="\\arenarom.nho.no@SSL\DavWWWRoot\rom\norskeiendom\Dokumenter\Informasjon\Logo\Logo 2016\Norsk Eiendom uten slogan frg - jpg.jpg"/>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278062" y="5986473"/>
            <a:ext cx="1595120" cy="337820"/>
          </a:xfrm>
          <a:prstGeom prst="rect">
            <a:avLst/>
          </a:prstGeom>
          <a:noFill/>
          <a:ln>
            <a:noFill/>
          </a:ln>
        </p:spPr>
      </p:pic>
      <p:pic>
        <p:nvPicPr>
          <p:cNvPr id="7" name="Bilde 6" descr="https://www.enova.no/upload_images/06E0C1F7EC964EF198B4609018813854.jp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907906" y="5943928"/>
            <a:ext cx="1370965" cy="380365"/>
          </a:xfrm>
          <a:prstGeom prst="rect">
            <a:avLst/>
          </a:prstGeom>
          <a:noFill/>
          <a:ln>
            <a:noFill/>
          </a:ln>
        </p:spPr>
      </p:pic>
    </p:spTree>
    <p:extLst>
      <p:ext uri="{BB962C8B-B14F-4D97-AF65-F5344CB8AC3E}">
        <p14:creationId xmlns:p14="http://schemas.microsoft.com/office/powerpoint/2010/main" val="37190388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2901693575"/>
              </p:ext>
            </p:extLst>
          </p:nvPr>
        </p:nvGraphicFramePr>
        <p:xfrm>
          <a:off x="905413" y="796953"/>
          <a:ext cx="11075634" cy="5057029"/>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183363">
                  <a:extLst>
                    <a:ext uri="{9D8B030D-6E8A-4147-A177-3AD203B41FA5}">
                      <a16:colId xmlns:a16="http://schemas.microsoft.com/office/drawing/2014/main" xmlns="" val="20002"/>
                    </a:ext>
                  </a:extLst>
                </a:gridCol>
                <a:gridCol w="1996751">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0">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Kvalitetsområde - inneklima</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1" kern="1200" baseline="0" dirty="0" smtClean="0">
                          <a:solidFill>
                            <a:schemeClr val="lt1"/>
                          </a:solidFill>
                          <a:latin typeface="AU Passata Light" panose="020B0303030902030804"/>
                          <a:ea typeface="+mn-ea"/>
                          <a:cs typeface="+mn-cs"/>
                        </a:rPr>
                        <a:t>- s</a:t>
                      </a:r>
                      <a:r>
                        <a:rPr lang="nb-NO" sz="1400" b="1" kern="1200" dirty="0" smtClean="0">
                          <a:solidFill>
                            <a:schemeClr val="lt1"/>
                          </a:solidFill>
                          <a:latin typeface="AU Passata Light" panose="020B0303030902030804"/>
                          <a:ea typeface="+mn-ea"/>
                          <a:cs typeface="+mn-cs"/>
                        </a:rPr>
                        <a:t>ol- og blendingsavskjerming</a:t>
                      </a:r>
                      <a:endParaRPr lang="nb-NO" sz="1400" dirty="0" smtClean="0">
                        <a:latin typeface="AU Passata Light" panose="020B0303030902030804"/>
                      </a:endParaRPr>
                    </a:p>
                    <a:p>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Som Godt ambisjonsnivå</a:t>
                      </a:r>
                      <a:r>
                        <a:rPr lang="nb-NO" sz="1000" kern="1200" baseline="0" dirty="0" smtClean="0">
                          <a:solidFill>
                            <a:schemeClr val="dk1"/>
                          </a:solidFill>
                          <a:effectLst/>
                          <a:latin typeface="AU Passata Light" panose="020B0303030902030804"/>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Styringen</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skal dynamisk optimere vinkel/åpning for å optimere driftstiden</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med naturlig dagslys.</a:t>
                      </a:r>
                      <a:r>
                        <a:rPr lang="nb-NO" sz="1000" kern="1200" baseline="0" dirty="0" smtClean="0">
                          <a:solidFill>
                            <a:schemeClr val="dk1"/>
                          </a:solidFill>
                          <a:effectLst/>
                          <a:latin typeface="AU Passata Light" panose="020B0303030902030804"/>
                          <a:ea typeface="+mn-ea"/>
                          <a:cs typeface="+mn-cs"/>
                        </a:rPr>
                        <a:t> For </a:t>
                      </a:r>
                      <a:r>
                        <a:rPr lang="nb-NO" sz="1000" kern="1200" dirty="0" smtClean="0">
                          <a:solidFill>
                            <a:schemeClr val="dk1"/>
                          </a:solidFill>
                          <a:effectLst/>
                          <a:latin typeface="AU Passata Light" panose="020B0303030902030804"/>
                          <a:ea typeface="+mn-ea"/>
                          <a:cs typeface="+mn-cs"/>
                        </a:rPr>
                        <a:t>krav til andel av brukstid med naturlig dagslys se, </a:t>
                      </a:r>
                      <a:r>
                        <a:rPr lang="nb-NO" sz="1000" kern="1200" dirty="0" err="1" smtClean="0">
                          <a:solidFill>
                            <a:schemeClr val="dk1"/>
                          </a:solidFill>
                          <a:effectLst/>
                          <a:latin typeface="AU Passata Light" panose="020B0303030902030804"/>
                          <a:ea typeface="+mn-ea"/>
                          <a:cs typeface="+mn-cs"/>
                        </a:rPr>
                        <a:t>Bream</a:t>
                      </a:r>
                      <a:r>
                        <a:rPr lang="nb-NO" sz="1000" kern="1200" dirty="0" smtClean="0">
                          <a:solidFill>
                            <a:schemeClr val="dk1"/>
                          </a:solidFill>
                          <a:effectLst/>
                          <a:latin typeface="AU Passata Light" panose="020B0303030902030804"/>
                          <a:ea typeface="+mn-ea"/>
                          <a:cs typeface="+mn-cs"/>
                        </a:rPr>
                        <a:t>-nor, </a:t>
                      </a:r>
                      <a:r>
                        <a:rPr lang="nb-NO" sz="1000" kern="1200" dirty="0" err="1" smtClean="0">
                          <a:solidFill>
                            <a:schemeClr val="dk1"/>
                          </a:solidFill>
                          <a:effectLst/>
                          <a:latin typeface="AU Passata Light" panose="020B0303030902030804"/>
                          <a:ea typeface="+mn-ea"/>
                          <a:cs typeface="+mn-cs"/>
                        </a:rPr>
                        <a:t>Hea</a:t>
                      </a:r>
                      <a:r>
                        <a:rPr lang="nb-NO" sz="1000" kern="1200" dirty="0" smtClean="0">
                          <a:solidFill>
                            <a:schemeClr val="dk1"/>
                          </a:solidFill>
                          <a:effectLst/>
                          <a:latin typeface="AU Passata Light" panose="020B0303030902030804"/>
                          <a:ea typeface="+mn-ea"/>
                          <a:cs typeface="+mn-cs"/>
                        </a:rPr>
                        <a:t> 1, tabell 12.</a:t>
                      </a:r>
                    </a:p>
                    <a:p>
                      <a:endParaRPr lang="nb-NO" sz="1000" dirty="0">
                        <a:latin typeface="AU Passata Light"/>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 Godt ambisjonsnivå +</a:t>
                      </a:r>
                    </a:p>
                    <a:p>
                      <a:r>
                        <a:rPr lang="nb-NO" sz="1000" kern="1200" dirty="0" smtClean="0">
                          <a:solidFill>
                            <a:schemeClr val="dk1"/>
                          </a:solidFill>
                          <a:effectLst/>
                          <a:latin typeface="AU Passata Light" panose="020B0303030902030804"/>
                          <a:ea typeface="+mn-ea"/>
                          <a:cs typeface="+mn-cs"/>
                        </a:rPr>
                        <a:t>Styringsstrategien for solavskjermingen</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skal dynamisk optimere </a:t>
                      </a:r>
                      <a:r>
                        <a:rPr lang="nb-NO" sz="1000" kern="1200" baseline="0" dirty="0" smtClean="0">
                          <a:solidFill>
                            <a:schemeClr val="dk1"/>
                          </a:solidFill>
                          <a:effectLst/>
                          <a:latin typeface="AU Passata Light" panose="020B0303030902030804"/>
                          <a:ea typeface="+mn-ea"/>
                          <a:cs typeface="+mn-cs"/>
                        </a:rPr>
                        <a:t>åpning,</a:t>
                      </a:r>
                      <a:r>
                        <a:rPr lang="nb-NO" sz="1000" kern="1200" dirty="0" smtClean="0">
                          <a:solidFill>
                            <a:schemeClr val="dk1"/>
                          </a:solidFill>
                          <a:effectLst/>
                          <a:latin typeface="AU Passata Light" panose="020B0303030902030804"/>
                          <a:ea typeface="+mn-ea"/>
                          <a:cs typeface="+mn-cs"/>
                        </a:rPr>
                        <a:t> for å redusere byggets energibruk til oppvarming utenom driftstid.</a:t>
                      </a:r>
                    </a:p>
                    <a:p>
                      <a:r>
                        <a:rPr lang="nb-NO" sz="1000" kern="1200" dirty="0" smtClean="0">
                          <a:solidFill>
                            <a:schemeClr val="dk1"/>
                          </a:solidFill>
                          <a:effectLst/>
                          <a:latin typeface="AU Passata Light" panose="020B0303030902030804"/>
                          <a:ea typeface="+mn-ea"/>
                          <a:cs typeface="+mn-cs"/>
                        </a:rPr>
                        <a:t>Bygget skal ha automatisk </a:t>
                      </a:r>
                      <a:r>
                        <a:rPr lang="nb-NO" sz="1000" kern="1200" dirty="0" err="1" smtClean="0">
                          <a:solidFill>
                            <a:schemeClr val="dk1"/>
                          </a:solidFill>
                          <a:effectLst/>
                          <a:latin typeface="AU Passata Light" panose="020B0303030902030804"/>
                          <a:ea typeface="+mn-ea"/>
                          <a:cs typeface="+mn-cs"/>
                        </a:rPr>
                        <a:t>lysstyring</a:t>
                      </a:r>
                      <a:r>
                        <a:rPr lang="nb-NO" sz="1000" kern="1200" dirty="0" smtClean="0">
                          <a:solidFill>
                            <a:schemeClr val="dk1"/>
                          </a:solidFill>
                          <a:effectLst/>
                          <a:latin typeface="AU Passata Light" panose="020B0303030902030804"/>
                          <a:ea typeface="+mn-ea"/>
                          <a:cs typeface="+mn-cs"/>
                        </a:rPr>
                        <a:t> etter tilstedeværelse.</a:t>
                      </a:r>
                    </a:p>
                    <a:p>
                      <a:endParaRPr lang="nb-NO" sz="1000" dirty="0">
                        <a:latin typeface="AU Passata Light"/>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Som Minimumsnivå +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Bygget skal ha automatisk regulert fasade oppdelt solavskjerming, som styres etter solinnfall på fasadene.</a:t>
                      </a:r>
                    </a:p>
                    <a:p>
                      <a:endParaRPr lang="nb-NO" sz="1000" dirty="0">
                        <a:latin typeface="AU Passata Light"/>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Lyskilder som vinduer og andre åpninger, gjennomsiktige eller gjennomskinnelige vegger, samt utstyr og vegger i lyse farger skal ikke forårsake uønsket oppvarming</a:t>
                      </a:r>
                      <a:r>
                        <a:rPr lang="nb-NO" sz="1000" kern="1200" baseline="0" dirty="0" smtClean="0">
                          <a:solidFill>
                            <a:schemeClr val="dk1"/>
                          </a:solidFill>
                          <a:effectLst/>
                          <a:latin typeface="AU Passata Light" panose="020B0303030902030804"/>
                          <a:ea typeface="+mn-ea"/>
                          <a:cs typeface="+mn-cs"/>
                        </a:rPr>
                        <a:t> eller</a:t>
                      </a:r>
                      <a:r>
                        <a:rPr lang="nb-NO" sz="1000" kern="1200" dirty="0" smtClean="0">
                          <a:solidFill>
                            <a:schemeClr val="dk1"/>
                          </a:solidFill>
                          <a:effectLst/>
                          <a:latin typeface="AU Passata Light" panose="020B0303030902030804"/>
                          <a:ea typeface="+mn-ea"/>
                          <a:cs typeface="+mn-cs"/>
                        </a:rPr>
                        <a:t> direkte blending og gi så lite reflekser som mulig. Lokalene skal tilfredsstille «Forskrift om utforming og innretning av arbeidsplasser og arbeidslokaler (</a:t>
                      </a:r>
                      <a:r>
                        <a:rPr lang="nb-NO" sz="1000" kern="1200" dirty="0" err="1" smtClean="0">
                          <a:solidFill>
                            <a:schemeClr val="dk1"/>
                          </a:solidFill>
                          <a:effectLst/>
                          <a:latin typeface="AU Passata Light" panose="020B0303030902030804"/>
                          <a:ea typeface="+mn-ea"/>
                          <a:cs typeface="+mn-cs"/>
                        </a:rPr>
                        <a:t>Arbeidsplassforskriften</a:t>
                      </a:r>
                      <a:r>
                        <a:rPr lang="nb-NO" sz="1000" kern="1200" dirty="0" smtClean="0">
                          <a:solidFill>
                            <a:schemeClr val="dk1"/>
                          </a:solidFill>
                          <a:effectLst/>
                          <a:latin typeface="AU Passata Light" panose="020B0303030902030804"/>
                          <a:ea typeface="+mn-ea"/>
                          <a:cs typeface="+mn-cs"/>
                        </a:rPr>
                        <a:t>)». </a:t>
                      </a:r>
                    </a:p>
                    <a:p>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a:txBody>
                    <a:bodyPr/>
                    <a:lstStyle/>
                    <a:p>
                      <a:r>
                        <a:rPr lang="nb-NO" sz="1000" kern="1200" dirty="0" smtClean="0">
                          <a:solidFill>
                            <a:schemeClr val="dk1"/>
                          </a:solidFill>
                          <a:effectLst/>
                          <a:latin typeface="AU Passata Light" panose="020B0303030902030804"/>
                          <a:ea typeface="+mn-ea"/>
                          <a:cs typeface="+mn-cs"/>
                        </a:rPr>
                        <a:t>Dokument som tilsvarer samsvarsnotat i </a:t>
                      </a:r>
                      <a:r>
                        <a:rPr lang="nb-NO" sz="1000" kern="1200" dirty="0" err="1" smtClean="0">
                          <a:solidFill>
                            <a:schemeClr val="dk1"/>
                          </a:solidFill>
                          <a:effectLst/>
                          <a:latin typeface="AU Passata Light" panose="020B0303030902030804"/>
                          <a:ea typeface="+mn-ea"/>
                          <a:cs typeface="+mn-cs"/>
                        </a:rPr>
                        <a:t>Breeam</a:t>
                      </a:r>
                      <a:r>
                        <a:rPr lang="nb-NO" sz="1000" kern="1200" dirty="0" smtClean="0">
                          <a:solidFill>
                            <a:schemeClr val="dk1"/>
                          </a:solidFill>
                          <a:effectLst/>
                          <a:latin typeface="AU Passata Light" panose="020B0303030902030804"/>
                          <a:ea typeface="+mn-ea"/>
                          <a:cs typeface="+mn-cs"/>
                        </a:rPr>
                        <a:t>-nor 2016 </a:t>
                      </a:r>
                      <a:r>
                        <a:rPr lang="nb-NO" sz="1000" kern="1200" dirty="0" err="1" smtClean="0">
                          <a:solidFill>
                            <a:schemeClr val="dk1"/>
                          </a:solidFill>
                          <a:effectLst/>
                          <a:latin typeface="AU Passata Light" panose="020B0303030902030804"/>
                          <a:ea typeface="+mn-ea"/>
                          <a:cs typeface="+mn-cs"/>
                        </a:rPr>
                        <a:t>Hea</a:t>
                      </a:r>
                      <a:r>
                        <a:rPr lang="nb-NO" sz="1000" kern="1200" dirty="0" smtClean="0">
                          <a:solidFill>
                            <a:schemeClr val="dk1"/>
                          </a:solidFill>
                          <a:effectLst/>
                          <a:latin typeface="AU Passata Light" panose="020B0303030902030804"/>
                          <a:ea typeface="+mn-ea"/>
                          <a:cs typeface="+mn-cs"/>
                        </a:rPr>
                        <a:t> 1, </a:t>
                      </a:r>
                      <a:r>
                        <a:rPr lang="nb-NO" sz="1000" kern="1200" dirty="0" err="1" smtClean="0">
                          <a:solidFill>
                            <a:schemeClr val="dk1"/>
                          </a:solidFill>
                          <a:effectLst/>
                          <a:latin typeface="AU Passata Light" panose="020B0303030902030804"/>
                          <a:ea typeface="+mn-ea"/>
                          <a:cs typeface="+mn-cs"/>
                        </a:rPr>
                        <a:t>pkt</a:t>
                      </a:r>
                      <a:r>
                        <a:rPr lang="nb-NO" sz="1000" kern="1200" dirty="0" smtClean="0">
                          <a:solidFill>
                            <a:schemeClr val="dk1"/>
                          </a:solidFill>
                          <a:effectLst/>
                          <a:latin typeface="AU Passata Light" panose="020B0303030902030804"/>
                          <a:ea typeface="+mn-ea"/>
                          <a:cs typeface="+mn-cs"/>
                        </a:rPr>
                        <a:t> 3-4.</a:t>
                      </a:r>
                    </a:p>
                    <a:p>
                      <a:r>
                        <a:rPr lang="nb-NO" sz="1000" kern="1200" dirty="0" smtClean="0">
                          <a:solidFill>
                            <a:schemeClr val="dk1"/>
                          </a:solidFill>
                          <a:effectLst/>
                          <a:latin typeface="AU Passata Light" panose="020B0303030902030804"/>
                          <a:ea typeface="+mn-ea"/>
                          <a:cs typeface="+mn-cs"/>
                        </a:rPr>
                        <a:t>Dynamiske inneklima og energisimuleringer for representative rom og soner.</a:t>
                      </a:r>
                    </a:p>
                    <a:p>
                      <a:r>
                        <a:rPr lang="nb-NO" sz="1000" kern="1200" dirty="0" smtClean="0">
                          <a:solidFill>
                            <a:schemeClr val="dk1"/>
                          </a:solidFill>
                          <a:effectLst/>
                          <a:latin typeface="AU Passata Light" panose="020B0303030902030804"/>
                          <a:ea typeface="+mn-ea"/>
                          <a:cs typeface="+mn-cs"/>
                        </a:rPr>
                        <a:t>Dagslysautonomi simuleringer for representative rom og soner.</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Krav til soning og </a:t>
                      </a:r>
                      <a:r>
                        <a:rPr lang="nb-NO" sz="1000" kern="1200" dirty="0" err="1" smtClean="0">
                          <a:solidFill>
                            <a:schemeClr val="dk1"/>
                          </a:solidFill>
                          <a:effectLst/>
                          <a:latin typeface="AU Passata Light" panose="020B0303030902030804"/>
                          <a:ea typeface="+mn-ea"/>
                          <a:cs typeface="+mn-cs"/>
                        </a:rPr>
                        <a:t>lysstyring</a:t>
                      </a:r>
                      <a:r>
                        <a:rPr lang="nb-NO" sz="1000" kern="1200" dirty="0" smtClean="0">
                          <a:solidFill>
                            <a:schemeClr val="dk1"/>
                          </a:solidFill>
                          <a:effectLst/>
                          <a:latin typeface="AU Passata Light" panose="020B0303030902030804"/>
                          <a:ea typeface="+mn-ea"/>
                          <a:cs typeface="+mn-cs"/>
                        </a:rPr>
                        <a:t>, se </a:t>
                      </a:r>
                      <a:r>
                        <a:rPr lang="nb-NO" sz="1000" kern="1200" dirty="0" err="1" smtClean="0">
                          <a:solidFill>
                            <a:schemeClr val="dk1"/>
                          </a:solidFill>
                          <a:effectLst/>
                          <a:latin typeface="AU Passata Light" panose="020B0303030902030804"/>
                          <a:ea typeface="+mn-ea"/>
                          <a:cs typeface="+mn-cs"/>
                        </a:rPr>
                        <a:t>Breeam</a:t>
                      </a:r>
                      <a:r>
                        <a:rPr lang="nb-NO" sz="1000" kern="1200" dirty="0" smtClean="0">
                          <a:solidFill>
                            <a:schemeClr val="dk1"/>
                          </a:solidFill>
                          <a:effectLst/>
                          <a:latin typeface="AU Passata Light" panose="020B0303030902030804"/>
                          <a:ea typeface="+mn-ea"/>
                          <a:cs typeface="+mn-cs"/>
                        </a:rPr>
                        <a:t>-nor 2016, </a:t>
                      </a:r>
                      <a:r>
                        <a:rPr lang="nb-NO" sz="1000" kern="1200" dirty="0" err="1" smtClean="0">
                          <a:solidFill>
                            <a:schemeClr val="dk1"/>
                          </a:solidFill>
                          <a:effectLst/>
                          <a:latin typeface="AU Passata Light" panose="020B0303030902030804"/>
                          <a:ea typeface="+mn-ea"/>
                          <a:cs typeface="+mn-cs"/>
                        </a:rPr>
                        <a:t>Hea</a:t>
                      </a:r>
                      <a:r>
                        <a:rPr lang="nb-NO" sz="1000" kern="1200" dirty="0" smtClean="0">
                          <a:solidFill>
                            <a:schemeClr val="dk1"/>
                          </a:solidFill>
                          <a:effectLst/>
                          <a:latin typeface="AU Passata Light" panose="020B0303030902030804"/>
                          <a:ea typeface="+mn-ea"/>
                          <a:cs typeface="+mn-cs"/>
                        </a:rPr>
                        <a:t> 1, </a:t>
                      </a:r>
                      <a:r>
                        <a:rPr lang="nb-NO" sz="1000" kern="1200" dirty="0" err="1" smtClean="0">
                          <a:solidFill>
                            <a:schemeClr val="dk1"/>
                          </a:solidFill>
                          <a:effectLst/>
                          <a:latin typeface="AU Passata Light" panose="020B0303030902030804"/>
                          <a:ea typeface="+mn-ea"/>
                          <a:cs typeface="+mn-cs"/>
                        </a:rPr>
                        <a:t>pkt</a:t>
                      </a:r>
                      <a:r>
                        <a:rPr lang="nb-NO" sz="1000" kern="1200" dirty="0" smtClean="0">
                          <a:solidFill>
                            <a:schemeClr val="dk1"/>
                          </a:solidFill>
                          <a:effectLst/>
                          <a:latin typeface="AU Passata Light" panose="020B0303030902030804"/>
                          <a:ea typeface="+mn-ea"/>
                          <a:cs typeface="+mn-cs"/>
                        </a:rPr>
                        <a:t> 9-11</a:t>
                      </a:r>
                      <a:endParaRPr lang="nb-NO" sz="1000" dirty="0">
                        <a:latin typeface="AU Passata Light"/>
                      </a:endParaRPr>
                    </a:p>
                  </a:txBody>
                  <a:tcPr>
                    <a:solidFill>
                      <a:schemeClr val="bg1">
                        <a:alpha val="50000"/>
                      </a:schemeClr>
                    </a:solidFill>
                  </a:tcPr>
                </a:tc>
                <a:tc>
                  <a:txBody>
                    <a:bodyPr/>
                    <a:lstStyle/>
                    <a:p>
                      <a:r>
                        <a:rPr lang="nb-NO" sz="1000" kern="1200" dirty="0" smtClean="0">
                          <a:solidFill>
                            <a:schemeClr val="dk1"/>
                          </a:solidFill>
                          <a:effectLst/>
                          <a:latin typeface="AU Passata Light" panose="020B0303030902030804"/>
                          <a:ea typeface="+mn-ea"/>
                          <a:cs typeface="+mn-cs"/>
                        </a:rPr>
                        <a:t>Dokument som tilsvarer samsvarsnotat i </a:t>
                      </a:r>
                      <a:r>
                        <a:rPr lang="nb-NO" sz="1000" kern="1200" dirty="0" err="1" smtClean="0">
                          <a:solidFill>
                            <a:schemeClr val="dk1"/>
                          </a:solidFill>
                          <a:effectLst/>
                          <a:latin typeface="AU Passata Light" panose="020B0303030902030804"/>
                          <a:ea typeface="+mn-ea"/>
                          <a:cs typeface="+mn-cs"/>
                        </a:rPr>
                        <a:t>Breeam</a:t>
                      </a:r>
                      <a:r>
                        <a:rPr lang="nb-NO" sz="1000" kern="1200" dirty="0" smtClean="0">
                          <a:solidFill>
                            <a:schemeClr val="dk1"/>
                          </a:solidFill>
                          <a:effectLst/>
                          <a:latin typeface="AU Passata Light" panose="020B0303030902030804"/>
                          <a:ea typeface="+mn-ea"/>
                          <a:cs typeface="+mn-cs"/>
                        </a:rPr>
                        <a:t>-nor 2016 </a:t>
                      </a:r>
                      <a:r>
                        <a:rPr lang="nb-NO" sz="1000" kern="1200" dirty="0" err="1" smtClean="0">
                          <a:solidFill>
                            <a:schemeClr val="dk1"/>
                          </a:solidFill>
                          <a:effectLst/>
                          <a:latin typeface="AU Passata Light" panose="020B0303030902030804"/>
                          <a:ea typeface="+mn-ea"/>
                          <a:cs typeface="+mn-cs"/>
                        </a:rPr>
                        <a:t>Hea</a:t>
                      </a:r>
                      <a:r>
                        <a:rPr lang="nb-NO" sz="1000" kern="1200" dirty="0" smtClean="0">
                          <a:solidFill>
                            <a:schemeClr val="dk1"/>
                          </a:solidFill>
                          <a:effectLst/>
                          <a:latin typeface="AU Passata Light" panose="020B0303030902030804"/>
                          <a:ea typeface="+mn-ea"/>
                          <a:cs typeface="+mn-cs"/>
                        </a:rPr>
                        <a:t> 1, </a:t>
                      </a:r>
                      <a:r>
                        <a:rPr lang="nb-NO" sz="1000" kern="1200" dirty="0" err="1" smtClean="0">
                          <a:solidFill>
                            <a:schemeClr val="dk1"/>
                          </a:solidFill>
                          <a:effectLst/>
                          <a:latin typeface="AU Passata Light" panose="020B0303030902030804"/>
                          <a:ea typeface="+mn-ea"/>
                          <a:cs typeface="+mn-cs"/>
                        </a:rPr>
                        <a:t>pkt</a:t>
                      </a:r>
                      <a:r>
                        <a:rPr lang="nb-NO" sz="1000" kern="1200" dirty="0" smtClean="0">
                          <a:solidFill>
                            <a:schemeClr val="dk1"/>
                          </a:solidFill>
                          <a:effectLst/>
                          <a:latin typeface="AU Passata Light" panose="020B0303030902030804"/>
                          <a:ea typeface="+mn-ea"/>
                          <a:cs typeface="+mn-cs"/>
                        </a:rPr>
                        <a:t> 3-4, og 9-11.</a:t>
                      </a:r>
                    </a:p>
                    <a:p>
                      <a:r>
                        <a:rPr lang="nb-NO" sz="1000" kern="1200" dirty="0" smtClean="0">
                          <a:solidFill>
                            <a:schemeClr val="dk1"/>
                          </a:solidFill>
                          <a:effectLst/>
                          <a:latin typeface="AU Passata Light" panose="020B0303030902030804"/>
                          <a:ea typeface="+mn-ea"/>
                          <a:cs typeface="+mn-cs"/>
                        </a:rPr>
                        <a:t>Dynamiske inneklima og energisimuleringer.</a:t>
                      </a:r>
                    </a:p>
                    <a:p>
                      <a:endParaRPr lang="nb-NO" sz="1000" dirty="0">
                        <a:latin typeface="AU Passata Light"/>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Dokument som tilsvarer samsvarsnotat i </a:t>
                      </a:r>
                      <a:r>
                        <a:rPr lang="nb-NO" sz="1000" kern="1200" dirty="0" err="1" smtClean="0">
                          <a:solidFill>
                            <a:schemeClr val="dk1"/>
                          </a:solidFill>
                          <a:effectLst/>
                          <a:latin typeface="AU Passata Light" panose="020B0303030902030804"/>
                          <a:ea typeface="+mn-ea"/>
                          <a:cs typeface="+mn-cs"/>
                        </a:rPr>
                        <a:t>Breeam</a:t>
                      </a:r>
                      <a:r>
                        <a:rPr lang="nb-NO" sz="1000" kern="1200" dirty="0" smtClean="0">
                          <a:solidFill>
                            <a:schemeClr val="dk1"/>
                          </a:solidFill>
                          <a:effectLst/>
                          <a:latin typeface="AU Passata Light" panose="020B0303030902030804"/>
                          <a:ea typeface="+mn-ea"/>
                          <a:cs typeface="+mn-cs"/>
                        </a:rPr>
                        <a:t>-nor 2016 </a:t>
                      </a:r>
                      <a:r>
                        <a:rPr lang="nb-NO" sz="1000" kern="1200" dirty="0" err="1" smtClean="0">
                          <a:solidFill>
                            <a:schemeClr val="dk1"/>
                          </a:solidFill>
                          <a:effectLst/>
                          <a:latin typeface="AU Passata Light" panose="020B0303030902030804"/>
                          <a:ea typeface="+mn-ea"/>
                          <a:cs typeface="+mn-cs"/>
                        </a:rPr>
                        <a:t>Hea</a:t>
                      </a:r>
                      <a:r>
                        <a:rPr lang="nb-NO" sz="1000" kern="1200" dirty="0" smtClean="0">
                          <a:solidFill>
                            <a:schemeClr val="dk1"/>
                          </a:solidFill>
                          <a:effectLst/>
                          <a:latin typeface="AU Passata Light" panose="020B0303030902030804"/>
                          <a:ea typeface="+mn-ea"/>
                          <a:cs typeface="+mn-cs"/>
                        </a:rPr>
                        <a:t> 1, </a:t>
                      </a:r>
                      <a:r>
                        <a:rPr lang="nb-NO" sz="1000" kern="1200" dirty="0" err="1" smtClean="0">
                          <a:solidFill>
                            <a:schemeClr val="dk1"/>
                          </a:solidFill>
                          <a:effectLst/>
                          <a:latin typeface="AU Passata Light" panose="020B0303030902030804"/>
                          <a:ea typeface="+mn-ea"/>
                          <a:cs typeface="+mn-cs"/>
                        </a:rPr>
                        <a:t>pkt</a:t>
                      </a:r>
                      <a:r>
                        <a:rPr lang="nb-NO" sz="1000" kern="1200" dirty="0" smtClean="0">
                          <a:solidFill>
                            <a:schemeClr val="dk1"/>
                          </a:solidFill>
                          <a:effectLst/>
                          <a:latin typeface="AU Passata Light" panose="020B0303030902030804"/>
                          <a:ea typeface="+mn-ea"/>
                          <a:cs typeface="+mn-cs"/>
                        </a:rPr>
                        <a:t> 3-4.</a:t>
                      </a:r>
                    </a:p>
                    <a:p>
                      <a:endParaRPr lang="nb-NO" sz="1000" dirty="0">
                        <a:latin typeface="AU Passata Light"/>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Dokumentasjon med tegninger, foto eller befaring som viser at alle vinduer og andre åpninger er eller kan utstyres med manuell eller automatisk betjent utvendig/innvendig solavskjerming.</a:t>
                      </a:r>
                      <a:r>
                        <a:rPr lang="nb-NO" sz="1000" kern="1200" dirty="0" smtClean="0">
                          <a:solidFill>
                            <a:schemeClr val="dk1"/>
                          </a:solidFill>
                          <a:latin typeface="AU Passata Ligh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Om aktiv</a:t>
                      </a:r>
                      <a:r>
                        <a:rPr lang="nb-NO" sz="1000" kern="1200" baseline="0" dirty="0" smtClean="0">
                          <a:solidFill>
                            <a:schemeClr val="dk1"/>
                          </a:solidFill>
                          <a:latin typeface="AU Passata Light"/>
                          <a:ea typeface="+mn-ea"/>
                          <a:cs typeface="+mn-cs"/>
                        </a:rPr>
                        <a:t> bruk av solavskjerming er nødvendig </a:t>
                      </a:r>
                      <a:r>
                        <a:rPr lang="nb-NO" sz="1000" kern="1200" dirty="0" smtClean="0">
                          <a:solidFill>
                            <a:schemeClr val="dk1"/>
                          </a:solidFill>
                          <a:latin typeface="AU Passata Light"/>
                          <a:ea typeface="+mn-ea"/>
                          <a:cs typeface="+mn-cs"/>
                        </a:rPr>
                        <a:t>for å nå et tilfredsstillende inneklima skal det foreligger en brukerveileder som instruerer brukeren i optimal bruk og drift.</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905413" y="1"/>
            <a:ext cx="10515600" cy="685800"/>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Inneklima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2200" dirty="0" smtClean="0"/>
              <a:t/>
            </a:r>
            <a:br>
              <a:rPr lang="nb-NO" sz="2200" dirty="0" smtClean="0"/>
            </a:br>
            <a:endParaRPr lang="nb-NO" sz="2200" dirty="0"/>
          </a:p>
        </p:txBody>
      </p:sp>
    </p:spTree>
    <p:extLst>
      <p:ext uri="{BB962C8B-B14F-4D97-AF65-F5344CB8AC3E}">
        <p14:creationId xmlns:p14="http://schemas.microsoft.com/office/powerpoint/2010/main" val="28307878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080477731"/>
              </p:ext>
            </p:extLst>
          </p:nvPr>
        </p:nvGraphicFramePr>
        <p:xfrm>
          <a:off x="905413" y="810923"/>
          <a:ext cx="11075634" cy="4261899"/>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183363">
                  <a:extLst>
                    <a:ext uri="{9D8B030D-6E8A-4147-A177-3AD203B41FA5}">
                      <a16:colId xmlns:a16="http://schemas.microsoft.com/office/drawing/2014/main" xmlns="" val="20002"/>
                    </a:ext>
                  </a:extLst>
                </a:gridCol>
                <a:gridCol w="1996751">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inneklima</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 </a:t>
                      </a:r>
                      <a:r>
                        <a:rPr lang="nb-NO" sz="1400" b="1" kern="1200" baseline="0" dirty="0" smtClean="0">
                          <a:solidFill>
                            <a:schemeClr val="lt1"/>
                          </a:solidFill>
                          <a:latin typeface="AU Passata Light" panose="020B0303030902030804"/>
                          <a:ea typeface="+mn-ea"/>
                          <a:cs typeface="+mn-cs"/>
                        </a:rPr>
                        <a:t>l</a:t>
                      </a:r>
                      <a:r>
                        <a:rPr lang="nb-NO" sz="1400" b="1" kern="1200" dirty="0" smtClean="0">
                          <a:solidFill>
                            <a:schemeClr val="lt1"/>
                          </a:solidFill>
                          <a:latin typeface="AU Passata Light" panose="020B0303030902030804"/>
                          <a:ea typeface="+mn-ea"/>
                          <a:cs typeface="+mn-cs"/>
                        </a:rPr>
                        <a:t>yd og akustikk</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dirty="0" smtClean="0">
                          <a:latin typeface="AU Passata Light"/>
                        </a:rPr>
                        <a:t>Som Høyt ambisjonsnivå.</a:t>
                      </a:r>
                      <a:endParaRPr lang="nb-NO" sz="1000" dirty="0">
                        <a:latin typeface="AU Passata Light"/>
                      </a:endParaRPr>
                    </a:p>
                  </a:txBody>
                  <a:tcPr>
                    <a:solidFill>
                      <a:srgbClr val="00B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Som Minimumsnivå</a:t>
                      </a:r>
                      <a:r>
                        <a:rPr lang="nb-NO" sz="1000" kern="1200" baseline="0" dirty="0" smtClean="0">
                          <a:solidFill>
                            <a:schemeClr val="dk1"/>
                          </a:solidFill>
                          <a:effectLst/>
                          <a:latin typeface="AU Passata Light" panose="020B0303030902030804"/>
                          <a:ea typeface="+mn-ea"/>
                          <a:cs typeface="+mn-cs"/>
                        </a:rPr>
                        <a:t> +</a:t>
                      </a: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Alle arealer med faste arbeidsplasser skal tilfredsstille lydklasse B i NS 8175:2012.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Som tilsvarer krav til 2 poeng i </a:t>
                      </a:r>
                      <a:r>
                        <a:rPr lang="nb-NO" sz="1000" kern="1200" dirty="0" err="1" smtClean="0">
                          <a:solidFill>
                            <a:schemeClr val="dk1"/>
                          </a:solidFill>
                          <a:effectLst/>
                          <a:latin typeface="AU Passata Light" panose="020B0303030902030804"/>
                          <a:ea typeface="+mn-ea"/>
                          <a:cs typeface="+mn-cs"/>
                        </a:rPr>
                        <a:t>Breeam</a:t>
                      </a:r>
                      <a:r>
                        <a:rPr lang="nb-NO" sz="1000" kern="1200" dirty="0" smtClean="0">
                          <a:solidFill>
                            <a:schemeClr val="dk1"/>
                          </a:solidFill>
                          <a:effectLst/>
                          <a:latin typeface="AU Passata Light" panose="020B0303030902030804"/>
                          <a:ea typeface="+mn-ea"/>
                          <a:cs typeface="+mn-cs"/>
                        </a:rPr>
                        <a:t>-nor 2016 </a:t>
                      </a:r>
                      <a:r>
                        <a:rPr lang="nb-NO" sz="1000" kern="1200" dirty="0" err="1" smtClean="0">
                          <a:solidFill>
                            <a:schemeClr val="dk1"/>
                          </a:solidFill>
                          <a:effectLst/>
                          <a:latin typeface="AU Passata Light" panose="020B0303030902030804"/>
                          <a:ea typeface="+mn-ea"/>
                          <a:cs typeface="+mn-cs"/>
                        </a:rPr>
                        <a:t>Hea</a:t>
                      </a:r>
                      <a:r>
                        <a:rPr lang="nb-NO" sz="1000" kern="1200" dirty="0" smtClean="0">
                          <a:solidFill>
                            <a:schemeClr val="dk1"/>
                          </a:solidFill>
                          <a:effectLst/>
                          <a:latin typeface="AU Passata Light" panose="020B0303030902030804"/>
                          <a:ea typeface="+mn-ea"/>
                          <a:cs typeface="+mn-cs"/>
                        </a:rPr>
                        <a:t> 5</a:t>
                      </a:r>
                    </a:p>
                    <a:p>
                      <a:endParaRPr lang="nb-NO" sz="1000" dirty="0">
                        <a:latin typeface="AU Passata Light"/>
                      </a:endParaRPr>
                    </a:p>
                  </a:txBody>
                  <a:tcPr>
                    <a:solidFill>
                      <a:srgbClr val="92D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 Minimumsnivå. </a:t>
                      </a:r>
                    </a:p>
                    <a:p>
                      <a:endParaRPr lang="nb-NO" sz="1000" dirty="0">
                        <a:latin typeface="AU Passata Light"/>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Luftlydisolasjon, trinnlydnivå, etterklangstid, støynivå innvendig fra trafikkstøy og lydnivå innendørs fra tekniske installasjoner skal være i henhold til NS 8175:2012. </a:t>
                      </a:r>
                    </a:p>
                    <a:p>
                      <a:r>
                        <a:rPr lang="nb-NO" sz="1000" kern="1200" dirty="0" smtClean="0">
                          <a:solidFill>
                            <a:schemeClr val="dk1"/>
                          </a:solidFill>
                          <a:effectLst/>
                          <a:latin typeface="AU Passata Light" panose="020B0303030902030804"/>
                          <a:ea typeface="+mn-ea"/>
                          <a:cs typeface="+mn-cs"/>
                        </a:rPr>
                        <a:t>Alle arealer med faste arbeidsplasser skal ha lydklasse C i NS 8175:2012. </a:t>
                      </a:r>
                    </a:p>
                    <a:p>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aseline="0" dirty="0" smtClean="0">
                          <a:latin typeface="AU Passata Light"/>
                        </a:rPr>
                        <a:t>Dokument som viser samsvar med kriterier fra </a:t>
                      </a:r>
                      <a:r>
                        <a:rPr lang="nb-NO" sz="1000" kern="1200" dirty="0" smtClean="0">
                          <a:solidFill>
                            <a:schemeClr val="dk1"/>
                          </a:solidFill>
                          <a:effectLst/>
                          <a:latin typeface="AU Passata Light" panose="020B0303030902030804"/>
                          <a:ea typeface="+mn-ea"/>
                          <a:cs typeface="+mn-cs"/>
                        </a:rPr>
                        <a:t>NS 8175:2012</a:t>
                      </a:r>
                      <a:r>
                        <a:rPr lang="nb-NO" sz="1000" kern="1200" baseline="0" dirty="0" smtClean="0">
                          <a:solidFill>
                            <a:schemeClr val="dk1"/>
                          </a:solidFill>
                          <a:effectLst/>
                          <a:latin typeface="AU Passata Light" panose="020B0303030902030804"/>
                          <a:ea typeface="+mn-ea"/>
                          <a:cs typeface="+mn-cs"/>
                        </a:rPr>
                        <a:t> eller</a:t>
                      </a:r>
                      <a:endParaRPr lang="nb-NO" sz="1000" baseline="0" dirty="0" smtClean="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Dokument som tilsvarer samsvarsnotat i </a:t>
                      </a:r>
                      <a:r>
                        <a:rPr lang="nb-NO" sz="1000" kern="1200" dirty="0" err="1" smtClean="0">
                          <a:solidFill>
                            <a:schemeClr val="dk1"/>
                          </a:solidFill>
                          <a:effectLst/>
                          <a:latin typeface="AU Passata Light" panose="020B0303030902030804"/>
                          <a:ea typeface="+mn-ea"/>
                          <a:cs typeface="+mn-cs"/>
                        </a:rPr>
                        <a:t>Breeam</a:t>
                      </a:r>
                      <a:r>
                        <a:rPr lang="nb-NO" sz="1000" kern="1200" dirty="0" smtClean="0">
                          <a:solidFill>
                            <a:schemeClr val="dk1"/>
                          </a:solidFill>
                          <a:effectLst/>
                          <a:latin typeface="AU Passata Light" panose="020B0303030902030804"/>
                          <a:ea typeface="+mn-ea"/>
                          <a:cs typeface="+mn-cs"/>
                        </a:rPr>
                        <a:t>-nor 2016, </a:t>
                      </a:r>
                      <a:r>
                        <a:rPr lang="nb-NO" sz="1000" kern="1200" dirty="0" err="1" smtClean="0">
                          <a:solidFill>
                            <a:schemeClr val="dk1"/>
                          </a:solidFill>
                          <a:effectLst/>
                          <a:latin typeface="AU Passata Light" panose="020B0303030902030804"/>
                          <a:ea typeface="+mn-ea"/>
                          <a:cs typeface="+mn-cs"/>
                        </a:rPr>
                        <a:t>Hea</a:t>
                      </a:r>
                      <a:r>
                        <a:rPr lang="nb-NO" sz="1000" kern="1200" dirty="0" smtClean="0">
                          <a:solidFill>
                            <a:schemeClr val="dk1"/>
                          </a:solidFill>
                          <a:effectLst/>
                          <a:latin typeface="AU Passata Light" panose="020B0303030902030804"/>
                          <a:ea typeface="+mn-ea"/>
                          <a:cs typeface="+mn-cs"/>
                        </a:rPr>
                        <a:t> 5, Akustisk ytelse</a:t>
                      </a:r>
                    </a:p>
                    <a:p>
                      <a:endParaRPr lang="nb-NO" sz="1000" dirty="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905413" y="1"/>
            <a:ext cx="10515600" cy="685800"/>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Inneklima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2200" dirty="0" smtClean="0"/>
              <a:t/>
            </a:r>
            <a:br>
              <a:rPr lang="nb-NO" sz="2200" dirty="0" smtClean="0"/>
            </a:br>
            <a:endParaRPr lang="nb-NO" sz="2200" dirty="0"/>
          </a:p>
        </p:txBody>
      </p:sp>
    </p:spTree>
    <p:extLst>
      <p:ext uri="{BB962C8B-B14F-4D97-AF65-F5344CB8AC3E}">
        <p14:creationId xmlns:p14="http://schemas.microsoft.com/office/powerpoint/2010/main" val="9586575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990801901"/>
              </p:ext>
            </p:extLst>
          </p:nvPr>
        </p:nvGraphicFramePr>
        <p:xfrm>
          <a:off x="905413" y="1028701"/>
          <a:ext cx="11206061" cy="4220154"/>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Kvalitetsområde - inneklima</a:t>
                      </a: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 </a:t>
                      </a:r>
                      <a:r>
                        <a:rPr lang="nb-NO" sz="1400" b="1" kern="1200" baseline="0" dirty="0" smtClean="0">
                          <a:solidFill>
                            <a:schemeClr val="lt1"/>
                          </a:solidFill>
                          <a:latin typeface="AU Passata Light" panose="020B0303030902030804"/>
                          <a:ea typeface="+mn-ea"/>
                          <a:cs typeface="+mn-cs"/>
                        </a:rPr>
                        <a:t>brukerstyring</a:t>
                      </a:r>
                      <a:endParaRPr lang="nb-NO" sz="1400" b="1" kern="1200" dirty="0" smtClean="0">
                        <a:solidFill>
                          <a:schemeClr val="lt1"/>
                        </a:solidFill>
                        <a:latin typeface="AU Passata Light" panose="020B03030309020308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Høyt ambisjonsnivå +</a:t>
                      </a:r>
                    </a:p>
                    <a:p>
                      <a:r>
                        <a:rPr lang="nb-NO" sz="1000" kern="1200" dirty="0" smtClean="0">
                          <a:solidFill>
                            <a:schemeClr val="dk1"/>
                          </a:solidFill>
                          <a:effectLst/>
                          <a:latin typeface="AU Passata Light" panose="020B0303030902030804"/>
                          <a:ea typeface="+mn-ea"/>
                          <a:cs typeface="+mn-cs"/>
                        </a:rPr>
                        <a:t>Bygget skal tilfredsstille krav i </a:t>
                      </a:r>
                      <a:r>
                        <a:rPr lang="nb-NO" sz="1000" kern="1200" dirty="0" err="1" smtClean="0">
                          <a:solidFill>
                            <a:schemeClr val="dk1"/>
                          </a:solidFill>
                          <a:effectLst/>
                          <a:latin typeface="AU Passata Light" panose="020B0303030902030804"/>
                          <a:ea typeface="+mn-ea"/>
                          <a:cs typeface="+mn-cs"/>
                        </a:rPr>
                        <a:t>Hea</a:t>
                      </a:r>
                      <a:r>
                        <a:rPr lang="nb-NO" sz="1000" kern="1200" dirty="0" smtClean="0">
                          <a:solidFill>
                            <a:schemeClr val="dk1"/>
                          </a:solidFill>
                          <a:effectLst/>
                          <a:latin typeface="AU Passata Light" panose="020B0303030902030804"/>
                          <a:ea typeface="+mn-ea"/>
                          <a:cs typeface="+mn-cs"/>
                        </a:rPr>
                        <a:t> 1, </a:t>
                      </a:r>
                      <a:r>
                        <a:rPr lang="nb-NO" sz="1000" kern="1200" dirty="0" err="1" smtClean="0">
                          <a:solidFill>
                            <a:schemeClr val="dk1"/>
                          </a:solidFill>
                          <a:effectLst/>
                          <a:latin typeface="AU Passata Light" panose="020B0303030902030804"/>
                          <a:ea typeface="+mn-ea"/>
                          <a:cs typeface="+mn-cs"/>
                        </a:rPr>
                        <a:t>pkt</a:t>
                      </a:r>
                      <a:r>
                        <a:rPr lang="nb-NO" sz="1000" kern="1200" dirty="0" smtClean="0">
                          <a:solidFill>
                            <a:schemeClr val="dk1"/>
                          </a:solidFill>
                          <a:effectLst/>
                          <a:latin typeface="AU Passata Light" panose="020B0303030902030804"/>
                          <a:ea typeface="+mn-ea"/>
                          <a:cs typeface="+mn-cs"/>
                        </a:rPr>
                        <a:t> 9,10 og 11 i  </a:t>
                      </a:r>
                      <a:r>
                        <a:rPr lang="nb-NO" sz="1000" kern="1200" dirty="0" err="1" smtClean="0">
                          <a:solidFill>
                            <a:schemeClr val="dk1"/>
                          </a:solidFill>
                          <a:effectLst/>
                          <a:latin typeface="AU Passata Light" panose="020B0303030902030804"/>
                          <a:ea typeface="+mn-ea"/>
                          <a:cs typeface="+mn-cs"/>
                        </a:rPr>
                        <a:t>Breeam</a:t>
                      </a:r>
                      <a:r>
                        <a:rPr lang="nb-NO" sz="1000" kern="1200" dirty="0" smtClean="0">
                          <a:solidFill>
                            <a:schemeClr val="dk1"/>
                          </a:solidFill>
                          <a:effectLst/>
                          <a:latin typeface="AU Passata Light" panose="020B0303030902030804"/>
                          <a:ea typeface="+mn-ea"/>
                          <a:cs typeface="+mn-cs"/>
                        </a:rPr>
                        <a:t>-nor</a:t>
                      </a:r>
                      <a:r>
                        <a:rPr lang="nb-NO" sz="1000" kern="1200" baseline="0" dirty="0" smtClean="0">
                          <a:solidFill>
                            <a:schemeClr val="dk1"/>
                          </a:solidFill>
                          <a:effectLst/>
                          <a:latin typeface="AU Passata Light" panose="020B0303030902030804"/>
                          <a:ea typeface="+mn-ea"/>
                          <a:cs typeface="+mn-cs"/>
                        </a:rPr>
                        <a:t> 2016.</a:t>
                      </a:r>
                      <a:endParaRPr lang="nb-NO" sz="1000" kern="1200" dirty="0" smtClean="0">
                        <a:solidFill>
                          <a:schemeClr val="dk1"/>
                        </a:solidFill>
                        <a:effectLst/>
                        <a:latin typeface="AU Passata Light" panose="020B0303030902030804"/>
                        <a:ea typeface="+mn-ea"/>
                        <a:cs typeface="+mn-cs"/>
                      </a:endParaRPr>
                    </a:p>
                  </a:txBody>
                  <a:tcPr>
                    <a:solidFill>
                      <a:srgbClr val="00B050">
                        <a:alpha val="50000"/>
                      </a:srgbClr>
                    </a:solidFill>
                  </a:tcPr>
                </a:tc>
                <a:tc>
                  <a:txBody>
                    <a:bodyPr/>
                    <a:lstStyle/>
                    <a:p>
                      <a:r>
                        <a:rPr lang="nb-NO" sz="1000" dirty="0" smtClean="0">
                          <a:latin typeface="AU Passata Light"/>
                        </a:rPr>
                        <a:t>Som</a:t>
                      </a:r>
                      <a:r>
                        <a:rPr lang="nb-NO" sz="1000" baseline="0" dirty="0" smtClean="0">
                          <a:latin typeface="AU Passata Light"/>
                        </a:rPr>
                        <a:t> Godt ambisjonsnivå +</a:t>
                      </a:r>
                    </a:p>
                    <a:p>
                      <a:r>
                        <a:rPr lang="nb-NO" sz="1000" baseline="0" dirty="0" smtClean="0">
                          <a:latin typeface="AU Passata Light"/>
                        </a:rPr>
                        <a:t>Brukeren skal ha mulighet for </a:t>
                      </a:r>
                      <a:r>
                        <a:rPr lang="nb-NO" sz="1000" baseline="0" dirty="0" err="1" smtClean="0">
                          <a:latin typeface="AU Passata Light"/>
                        </a:rPr>
                        <a:t>setpunkts</a:t>
                      </a:r>
                      <a:r>
                        <a:rPr lang="nb-NO" sz="1000" baseline="0" dirty="0" smtClean="0">
                          <a:latin typeface="AU Passata Light"/>
                        </a:rPr>
                        <a:t>-forskyvning av innstillingsverdier for romtemperatur-regulering.</a:t>
                      </a:r>
                    </a:p>
                    <a:p>
                      <a:endParaRPr lang="nb-NO" sz="1000" dirty="0">
                        <a:latin typeface="AU Passata Light"/>
                      </a:endParaRPr>
                    </a:p>
                  </a:txBody>
                  <a:tcPr>
                    <a:solidFill>
                      <a:srgbClr val="92D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 Minimumsnivå + </a:t>
                      </a:r>
                    </a:p>
                    <a:p>
                      <a:r>
                        <a:rPr lang="nb-NO" sz="1000" kern="1200" dirty="0" smtClean="0">
                          <a:solidFill>
                            <a:schemeClr val="dk1"/>
                          </a:solidFill>
                          <a:effectLst/>
                          <a:latin typeface="AU Passata Light" panose="020B0303030902030804"/>
                          <a:ea typeface="+mn-ea"/>
                          <a:cs typeface="+mn-cs"/>
                        </a:rPr>
                        <a:t>Bygget</a:t>
                      </a:r>
                      <a:r>
                        <a:rPr lang="nb-NO" sz="1000" kern="1200" baseline="0" dirty="0" smtClean="0">
                          <a:solidFill>
                            <a:schemeClr val="dk1"/>
                          </a:solidFill>
                          <a:effectLst/>
                          <a:latin typeface="AU Passata Light" panose="020B0303030902030804"/>
                          <a:ea typeface="+mn-ea"/>
                          <a:cs typeface="+mn-cs"/>
                        </a:rPr>
                        <a:t> skal tilfredsstille TEK krav</a:t>
                      </a: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aseline="0" dirty="0" smtClean="0">
                          <a:latin typeface="AU Passata Light"/>
                        </a:rPr>
                        <a:t>Brukeren skal ha mulighet for manuell AV/PÅ brukerstyring av panelovner, belysning og det skal være luftevinduer i alle soner. </a:t>
                      </a:r>
                    </a:p>
                    <a:p>
                      <a:r>
                        <a:rPr lang="nb-NO" sz="1000" baseline="0" dirty="0" smtClean="0">
                          <a:latin typeface="AU Passata Light"/>
                        </a:rPr>
                        <a:t>Det skal foreligge brukerveileder </a:t>
                      </a:r>
                      <a:r>
                        <a:rPr lang="nb-NO" sz="1000" b="0" i="0" u="none" strike="noStrike" kern="1200" baseline="0" dirty="0" smtClean="0">
                          <a:solidFill>
                            <a:schemeClr val="dk1"/>
                          </a:solidFill>
                          <a:latin typeface="AU Passata Light" panose="020B0303030902030804"/>
                          <a:ea typeface="+mn-ea"/>
                          <a:cs typeface="+mn-cs"/>
                        </a:rPr>
                        <a:t>slik at brukeren av bygget kan bruke og drifte bygget på en effektiv måte, uten å</a:t>
                      </a:r>
                    </a:p>
                    <a:p>
                      <a:r>
                        <a:rPr lang="nb-NO" sz="1000" b="0" i="0" u="none" strike="noStrike" kern="1200" baseline="0" dirty="0" smtClean="0">
                          <a:solidFill>
                            <a:schemeClr val="dk1"/>
                          </a:solidFill>
                          <a:latin typeface="AU Passata Light" panose="020B0303030902030804"/>
                          <a:ea typeface="+mn-ea"/>
                          <a:cs typeface="+mn-cs"/>
                        </a:rPr>
                        <a:t>måtte ha teknisk kunnskap.</a:t>
                      </a: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a:txBody>
                    <a:bodyPr/>
                    <a:lstStyle/>
                    <a:p>
                      <a:r>
                        <a:rPr lang="nb-NO" sz="1000" kern="1200" dirty="0" smtClean="0">
                          <a:solidFill>
                            <a:schemeClr val="dk1"/>
                          </a:solidFill>
                          <a:effectLst/>
                          <a:latin typeface="AU Passata Light" panose="020B0303030902030804"/>
                          <a:ea typeface="+mn-ea"/>
                          <a:cs typeface="+mn-cs"/>
                        </a:rPr>
                        <a:t>Dokument som tilsvarer samsvarsnotat i </a:t>
                      </a:r>
                      <a:r>
                        <a:rPr lang="nb-NO" sz="1000" dirty="0" err="1" smtClean="0">
                          <a:latin typeface="AU Passata Light"/>
                        </a:rPr>
                        <a:t>Breeam</a:t>
                      </a:r>
                      <a:r>
                        <a:rPr lang="nb-NO" sz="1000" dirty="0" smtClean="0">
                          <a:latin typeface="AU Passata Light"/>
                        </a:rPr>
                        <a:t>-nor 2016 </a:t>
                      </a:r>
                      <a:r>
                        <a:rPr lang="nb-NO" sz="1000" dirty="0" err="1" smtClean="0">
                          <a:latin typeface="AU Passata Light"/>
                        </a:rPr>
                        <a:t>Hea</a:t>
                      </a:r>
                      <a:r>
                        <a:rPr lang="nb-NO" sz="1000" dirty="0" smtClean="0">
                          <a:latin typeface="AU Passata Light"/>
                        </a:rPr>
                        <a:t> 1.</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Brukerveileder som tilsvarer samsvarsnotat i </a:t>
                      </a:r>
                      <a:r>
                        <a:rPr lang="nb-NO" sz="1000" kern="1200" dirty="0" err="1" smtClean="0">
                          <a:solidFill>
                            <a:schemeClr val="dk1"/>
                          </a:solidFill>
                          <a:latin typeface="AU Passata Light"/>
                          <a:ea typeface="+mn-ea"/>
                          <a:cs typeface="+mn-cs"/>
                        </a:rPr>
                        <a:t>Breeam</a:t>
                      </a:r>
                      <a:r>
                        <a:rPr lang="nb-NO" sz="1000" kern="1200" dirty="0" smtClean="0">
                          <a:solidFill>
                            <a:schemeClr val="dk1"/>
                          </a:solidFill>
                          <a:latin typeface="AU Passata Light"/>
                          <a:ea typeface="+mn-ea"/>
                          <a:cs typeface="+mn-cs"/>
                        </a:rPr>
                        <a:t>-nor, 2016,</a:t>
                      </a:r>
                      <a:r>
                        <a:rPr lang="nb-NO" sz="1000" kern="1200" baseline="0" dirty="0" smtClean="0">
                          <a:solidFill>
                            <a:schemeClr val="dk1"/>
                          </a:solidFill>
                          <a:latin typeface="AU Passata Light"/>
                          <a:ea typeface="+mn-ea"/>
                          <a:cs typeface="+mn-cs"/>
                        </a:rPr>
                        <a:t> Man 4.</a:t>
                      </a:r>
                      <a:endParaRPr lang="nb-NO" sz="1000" kern="1200" dirty="0" smtClean="0">
                        <a:solidFill>
                          <a:schemeClr val="dk1"/>
                        </a:solidFill>
                        <a:latin typeface="AU Passata Light"/>
                        <a:ea typeface="+mn-ea"/>
                        <a:cs typeface="+mn-cs"/>
                      </a:endParaRPr>
                    </a:p>
                    <a:p>
                      <a:endParaRPr lang="nb-NO" sz="1000" dirty="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a:txBody>
                    <a:bodyPr/>
                    <a:lstStyle/>
                    <a:p>
                      <a:endParaRPr lang="nb-NO" sz="1000" dirty="0">
                        <a:latin typeface="AU Passata Light"/>
                      </a:endParaRPr>
                    </a:p>
                  </a:txBody>
                  <a:tcPr>
                    <a:solidFill>
                      <a:schemeClr val="bg1">
                        <a:alpha val="50000"/>
                      </a:schemeClr>
                    </a:solidFill>
                  </a:tcPr>
                </a:tc>
                <a:tc>
                  <a:txBody>
                    <a:bodyPr/>
                    <a:lstStyle/>
                    <a:p>
                      <a:endParaRPr lang="nb-NO" sz="1000" dirty="0">
                        <a:latin typeface="AU Passata Light"/>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Brukerveileder</a:t>
                      </a: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905413" y="1"/>
            <a:ext cx="10515600" cy="685800"/>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Inneklima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endParaRPr lang="nb-NO" sz="2200" dirty="0"/>
          </a:p>
        </p:txBody>
      </p:sp>
    </p:spTree>
    <p:extLst>
      <p:ext uri="{BB962C8B-B14F-4D97-AF65-F5344CB8AC3E}">
        <p14:creationId xmlns:p14="http://schemas.microsoft.com/office/powerpoint/2010/main" val="3296111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07961" y="183707"/>
            <a:ext cx="10515600" cy="616393"/>
          </a:xfrm>
        </p:spPr>
        <p:txBody>
          <a:bodyPr>
            <a:normAutofit fontScale="90000"/>
          </a:bodyPr>
          <a:lstStyle/>
          <a:p>
            <a:r>
              <a:rPr lang="nb-NO" sz="2200" dirty="0" smtClean="0"/>
              <a:t> </a:t>
            </a:r>
            <a:br>
              <a:rPr lang="nb-NO" sz="2200" dirty="0" smtClean="0"/>
            </a:br>
            <a:r>
              <a:rPr lang="nb-NO" sz="2200" dirty="0" smtClean="0">
                <a:latin typeface="AU Passata Light" panose="020B0303030902030804"/>
              </a:rPr>
              <a:t>Driftskostnader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3000" dirty="0" smtClean="0"/>
              <a:t/>
            </a:r>
            <a:br>
              <a:rPr lang="nb-NO" sz="3000" dirty="0" smtClean="0"/>
            </a:br>
            <a:endParaRPr lang="nb-NO" sz="3000" dirty="0"/>
          </a:p>
        </p:txBody>
      </p:sp>
      <p:graphicFrame>
        <p:nvGraphicFramePr>
          <p:cNvPr id="4" name="Tabell 3"/>
          <p:cNvGraphicFramePr>
            <a:graphicFrameLocks noGrp="1"/>
          </p:cNvGraphicFramePr>
          <p:nvPr>
            <p:extLst>
              <p:ext uri="{D42A27DB-BD31-4B8C-83A1-F6EECF244321}">
                <p14:modId xmlns:p14="http://schemas.microsoft.com/office/powerpoint/2010/main" val="3176254964"/>
              </p:ext>
            </p:extLst>
          </p:nvPr>
        </p:nvGraphicFramePr>
        <p:xfrm>
          <a:off x="891936" y="942975"/>
          <a:ext cx="11206061" cy="5176299"/>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d</a:t>
                      </a:r>
                      <a:r>
                        <a:rPr lang="nb-NO" sz="1400" dirty="0" smtClean="0">
                          <a:latin typeface="AU Passata Light" panose="020B0303030902030804"/>
                        </a:rPr>
                        <a:t>riftskostnader </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1" baseline="0" dirty="0" smtClean="0">
                          <a:latin typeface="AU Passata Light" panose="020B0303030902030804"/>
                        </a:rPr>
                        <a:t>-</a:t>
                      </a:r>
                      <a:r>
                        <a:rPr lang="nb-NO" sz="1400" b="1" kern="1200" baseline="0" dirty="0" smtClean="0">
                          <a:solidFill>
                            <a:schemeClr val="lt1"/>
                          </a:solidFill>
                          <a:latin typeface="AU Passata Light" panose="020B0303030902030804"/>
                          <a:ea typeface="+mn-ea"/>
                          <a:cs typeface="+mn-cs"/>
                        </a:rPr>
                        <a:t> e</a:t>
                      </a:r>
                      <a:r>
                        <a:rPr lang="nb-NO" sz="1400" b="1" kern="1200" dirty="0" smtClean="0">
                          <a:solidFill>
                            <a:schemeClr val="lt1"/>
                          </a:solidFill>
                          <a:latin typeface="AU Passata Light" panose="020B0303030902030804"/>
                          <a:ea typeface="+mn-ea"/>
                          <a:cs typeface="+mn-cs"/>
                        </a:rPr>
                        <a:t>nergibruk og kostnader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Maksimalt årlig energikostnad skal</a:t>
                      </a:r>
                      <a:r>
                        <a:rPr lang="nb-NO" sz="1000" kern="1200" baseline="0" dirty="0" smtClean="0">
                          <a:solidFill>
                            <a:schemeClr val="dk1"/>
                          </a:solidFill>
                          <a:effectLst/>
                          <a:latin typeface="AU Passata Light" panose="020B0303030902030804"/>
                          <a:ea typeface="+mn-ea"/>
                          <a:cs typeface="+mn-cs"/>
                        </a:rPr>
                        <a:t> være </a:t>
                      </a:r>
                      <a:r>
                        <a:rPr lang="nb-NO" sz="1000" kern="1200" dirty="0" smtClean="0">
                          <a:solidFill>
                            <a:schemeClr val="dk1"/>
                          </a:solidFill>
                          <a:effectLst/>
                          <a:latin typeface="AU Passata Light" panose="020B0303030902030804"/>
                          <a:ea typeface="+mn-ea"/>
                          <a:cs typeface="+mn-cs"/>
                        </a:rPr>
                        <a:t>kr 50 kr m</a:t>
                      </a:r>
                      <a:r>
                        <a:rPr lang="nb-NO" sz="1000" kern="1200" baseline="30000" dirty="0" smtClean="0">
                          <a:solidFill>
                            <a:schemeClr val="dk1"/>
                          </a:solidFill>
                          <a:effectLst/>
                          <a:latin typeface="AU Passata Light" panose="020B0303030902030804"/>
                          <a:ea typeface="+mn-ea"/>
                          <a:cs typeface="+mn-cs"/>
                        </a:rPr>
                        <a:t>2</a:t>
                      </a:r>
                      <a:r>
                        <a:rPr lang="nb-NO" sz="1000" kern="1200" dirty="0" smtClean="0">
                          <a:solidFill>
                            <a:schemeClr val="dk1"/>
                          </a:solidFill>
                          <a:effectLst/>
                          <a:latin typeface="AU Passata Light" panose="020B0303030902030804"/>
                          <a:ea typeface="+mn-ea"/>
                          <a:cs typeface="+mn-cs"/>
                        </a:rPr>
                        <a:t> eks mva. (Gitt en energipris på kr. 0,70- </a:t>
                      </a:r>
                      <a:r>
                        <a:rPr lang="nb-NO" sz="1000" kern="1200" dirty="0" err="1" smtClean="0">
                          <a:solidFill>
                            <a:schemeClr val="dk1"/>
                          </a:solidFill>
                          <a:effectLst/>
                          <a:latin typeface="AU Passata Light" panose="020B0303030902030804"/>
                          <a:ea typeface="+mn-ea"/>
                          <a:cs typeface="+mn-cs"/>
                        </a:rPr>
                        <a:t>inkl</a:t>
                      </a:r>
                      <a:r>
                        <a:rPr lang="nb-NO" sz="1000" kern="1200" dirty="0" smtClean="0">
                          <a:solidFill>
                            <a:schemeClr val="dk1"/>
                          </a:solidFill>
                          <a:effectLst/>
                          <a:latin typeface="AU Passata Light" panose="020B0303030902030804"/>
                          <a:ea typeface="+mn-ea"/>
                          <a:cs typeface="+mn-cs"/>
                        </a:rPr>
                        <a:t> nettleie og avgifter.) Energiprisen er fast i to år, og senere endringer i energiprisen vil ta utgangspunkt i et årlig</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energibruk på  maksimalt 50 +/- 15 kWh/m</a:t>
                      </a:r>
                      <a:r>
                        <a:rPr lang="nb-NO" sz="1000" kern="1200" baseline="30000" dirty="0" smtClean="0">
                          <a:solidFill>
                            <a:schemeClr val="dk1"/>
                          </a:solidFill>
                          <a:effectLst/>
                          <a:latin typeface="AU Passata Light" panose="020B0303030902030804"/>
                          <a:ea typeface="+mn-ea"/>
                          <a:cs typeface="+mn-cs"/>
                        </a:rPr>
                        <a:t>2</a:t>
                      </a:r>
                      <a:r>
                        <a:rPr lang="nb-NO" sz="1000" kern="1200" dirty="0" smtClean="0">
                          <a:solidFill>
                            <a:schemeClr val="dk1"/>
                          </a:solidFill>
                          <a:effectLst/>
                          <a:latin typeface="AU Passata Light" panose="020B0303030902030804"/>
                          <a:ea typeface="+mn-ea"/>
                          <a:cs typeface="+mn-cs"/>
                        </a:rPr>
                        <a:t> år.</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del av leiekontrakten skal det avtales hvilke forutsetninger, driftstider, romtemperaturer og møbleringstetthet som ligger til grunn for energibruken. </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Maksimalt årlig energikostnad skal</a:t>
                      </a:r>
                      <a:r>
                        <a:rPr lang="nb-NO" sz="1000" kern="1200" baseline="0" dirty="0" smtClean="0">
                          <a:solidFill>
                            <a:schemeClr val="dk1"/>
                          </a:solidFill>
                          <a:effectLst/>
                          <a:latin typeface="AU Passata Light" panose="020B0303030902030804"/>
                          <a:ea typeface="+mn-ea"/>
                          <a:cs typeface="+mn-cs"/>
                        </a:rPr>
                        <a:t> være </a:t>
                      </a:r>
                      <a:r>
                        <a:rPr lang="nb-NO" sz="1000" kern="1200" dirty="0" smtClean="0">
                          <a:solidFill>
                            <a:schemeClr val="dk1"/>
                          </a:solidFill>
                          <a:effectLst/>
                          <a:latin typeface="AU Passata Light" panose="020B0303030902030804"/>
                          <a:ea typeface="+mn-ea"/>
                          <a:cs typeface="+mn-cs"/>
                        </a:rPr>
                        <a:t>kr 85 kr m</a:t>
                      </a:r>
                      <a:r>
                        <a:rPr lang="nb-NO" sz="1000" kern="1200" baseline="30000" dirty="0" smtClean="0">
                          <a:solidFill>
                            <a:schemeClr val="dk1"/>
                          </a:solidFill>
                          <a:effectLst/>
                          <a:latin typeface="AU Passata Light" panose="020B0303030902030804"/>
                          <a:ea typeface="+mn-ea"/>
                          <a:cs typeface="+mn-cs"/>
                        </a:rPr>
                        <a:t>2</a:t>
                      </a:r>
                      <a:r>
                        <a:rPr lang="nb-NO" sz="1000" kern="1200" dirty="0" smtClean="0">
                          <a:solidFill>
                            <a:schemeClr val="dk1"/>
                          </a:solidFill>
                          <a:effectLst/>
                          <a:latin typeface="AU Passata Light" panose="020B0303030902030804"/>
                          <a:ea typeface="+mn-ea"/>
                          <a:cs typeface="+mn-cs"/>
                        </a:rPr>
                        <a:t> eks mva. (Gitt en energipris på kr. 0,70- </a:t>
                      </a:r>
                      <a:r>
                        <a:rPr lang="nb-NO" sz="1000" kern="1200" dirty="0" err="1" smtClean="0">
                          <a:solidFill>
                            <a:schemeClr val="dk1"/>
                          </a:solidFill>
                          <a:effectLst/>
                          <a:latin typeface="AU Passata Light" panose="020B0303030902030804"/>
                          <a:ea typeface="+mn-ea"/>
                          <a:cs typeface="+mn-cs"/>
                        </a:rPr>
                        <a:t>inkl</a:t>
                      </a:r>
                      <a:r>
                        <a:rPr lang="nb-NO" sz="1000" kern="1200" dirty="0" smtClean="0">
                          <a:solidFill>
                            <a:schemeClr val="dk1"/>
                          </a:solidFill>
                          <a:effectLst/>
                          <a:latin typeface="AU Passata Light" panose="020B0303030902030804"/>
                          <a:ea typeface="+mn-ea"/>
                          <a:cs typeface="+mn-cs"/>
                        </a:rPr>
                        <a:t> nettleie og avgifter.) Energiprisen er fast i to år, og senere endringer i energiprisen vil ta utgangspunkt i et årlig</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energibruk på  maksimalt 100 +/- 20 kWh/m</a:t>
                      </a:r>
                      <a:r>
                        <a:rPr lang="nb-NO" sz="1000" kern="1200" baseline="30000" dirty="0" smtClean="0">
                          <a:solidFill>
                            <a:schemeClr val="dk1"/>
                          </a:solidFill>
                          <a:effectLst/>
                          <a:latin typeface="AU Passata Light" panose="020B0303030902030804"/>
                          <a:ea typeface="+mn-ea"/>
                          <a:cs typeface="+mn-cs"/>
                        </a:rPr>
                        <a:t>2</a:t>
                      </a:r>
                      <a:r>
                        <a:rPr lang="nb-NO" sz="1000" kern="1200" dirty="0" smtClean="0">
                          <a:solidFill>
                            <a:schemeClr val="dk1"/>
                          </a:solidFill>
                          <a:effectLst/>
                          <a:latin typeface="AU Passata Light" panose="020B0303030902030804"/>
                          <a:ea typeface="+mn-ea"/>
                          <a:cs typeface="+mn-cs"/>
                        </a:rPr>
                        <a:t> år.</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del av leiekontrakten skal det avtales hvilke forutsetninger, driftstider, romtemperaturer og møbleringstetthet som ligger til grunn for energibruken. </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Maksimalt årlig energikostnad skal</a:t>
                      </a:r>
                      <a:r>
                        <a:rPr lang="nb-NO" sz="1000" kern="1200" baseline="0" dirty="0" smtClean="0">
                          <a:solidFill>
                            <a:schemeClr val="dk1"/>
                          </a:solidFill>
                          <a:effectLst/>
                          <a:latin typeface="AU Passata Light" panose="020B0303030902030804"/>
                          <a:ea typeface="+mn-ea"/>
                          <a:cs typeface="+mn-cs"/>
                        </a:rPr>
                        <a:t> være </a:t>
                      </a:r>
                      <a:r>
                        <a:rPr lang="nb-NO" sz="1000" kern="1200" dirty="0" smtClean="0">
                          <a:solidFill>
                            <a:schemeClr val="dk1"/>
                          </a:solidFill>
                          <a:effectLst/>
                          <a:latin typeface="AU Passata Light" panose="020B0303030902030804"/>
                          <a:ea typeface="+mn-ea"/>
                          <a:cs typeface="+mn-cs"/>
                        </a:rPr>
                        <a:t>kr 120 kr m</a:t>
                      </a:r>
                      <a:r>
                        <a:rPr lang="nb-NO" sz="1000" kern="1200" baseline="30000" dirty="0" smtClean="0">
                          <a:solidFill>
                            <a:schemeClr val="dk1"/>
                          </a:solidFill>
                          <a:effectLst/>
                          <a:latin typeface="AU Passata Light" panose="020B0303030902030804"/>
                          <a:ea typeface="+mn-ea"/>
                          <a:cs typeface="+mn-cs"/>
                        </a:rPr>
                        <a:t>2</a:t>
                      </a:r>
                      <a:r>
                        <a:rPr lang="nb-NO" sz="1000" kern="1200" dirty="0" smtClean="0">
                          <a:solidFill>
                            <a:schemeClr val="dk1"/>
                          </a:solidFill>
                          <a:effectLst/>
                          <a:latin typeface="AU Passata Light" panose="020B0303030902030804"/>
                          <a:ea typeface="+mn-ea"/>
                          <a:cs typeface="+mn-cs"/>
                        </a:rPr>
                        <a:t> eks mva. (Gitt en energipris på kr. 0,70- inkl. nettleie og avgifter.) Energiprisen er fast i to år, og senere endringer i energiprisen vil ta utgangspunkt i et årlig</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energibruk på  maksimalt 150 +/-20 kWh/m</a:t>
                      </a:r>
                      <a:r>
                        <a:rPr lang="nb-NO" sz="1000" kern="1200" baseline="30000" dirty="0" smtClean="0">
                          <a:solidFill>
                            <a:schemeClr val="dk1"/>
                          </a:solidFill>
                          <a:effectLst/>
                          <a:latin typeface="AU Passata Light" panose="020B0303030902030804"/>
                          <a:ea typeface="+mn-ea"/>
                          <a:cs typeface="+mn-cs"/>
                        </a:rPr>
                        <a:t>2</a:t>
                      </a:r>
                      <a:r>
                        <a:rPr lang="nb-NO" sz="1000" kern="1200" dirty="0" smtClean="0">
                          <a:solidFill>
                            <a:schemeClr val="dk1"/>
                          </a:solidFill>
                          <a:effectLst/>
                          <a:latin typeface="AU Passata Light" panose="020B0303030902030804"/>
                          <a:ea typeface="+mn-ea"/>
                          <a:cs typeface="+mn-cs"/>
                        </a:rPr>
                        <a:t> år.</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del av leiekontrakten skal det avtales hvilke forutsetninger, driftstider, romtemperaturer og møbleringstetthet som ligger til grunn for energibruken. </a:t>
                      </a:r>
                      <a:endParaRPr lang="nb-NO" sz="1000" kern="1200" dirty="0" smtClean="0">
                        <a:solidFill>
                          <a:schemeClr val="dk1"/>
                        </a:solidFill>
                        <a:effectLst/>
                        <a:latin typeface="AU Passata Light" panose="020B0303030902030804"/>
                        <a:ea typeface="+mn-ea"/>
                        <a:cs typeface="+mn-cs"/>
                      </a:endParaRPr>
                    </a:p>
                    <a:p>
                      <a:endParaRPr lang="nb-NO" sz="1000" kern="1200" dirty="0">
                        <a:solidFill>
                          <a:schemeClr val="dk1"/>
                        </a:solidFill>
                        <a:effectLst/>
                        <a:latin typeface="AU Passata Light" panose="020B0303030902030804"/>
                        <a:ea typeface="+mn-ea"/>
                        <a:cs typeface="+mn-cs"/>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Maksimalt årlig energikostnad skal være kr 160 kr m</a:t>
                      </a:r>
                      <a:r>
                        <a:rPr lang="nb-NO" sz="1000" kern="1200" baseline="30000" dirty="0" smtClean="0">
                          <a:solidFill>
                            <a:schemeClr val="dk1"/>
                          </a:solidFill>
                          <a:effectLst/>
                          <a:latin typeface="AU Passata Light" panose="020B0303030902030804"/>
                          <a:ea typeface="+mn-ea"/>
                          <a:cs typeface="+mn-cs"/>
                        </a:rPr>
                        <a:t>2</a:t>
                      </a:r>
                      <a:r>
                        <a:rPr lang="nb-NO" sz="1000" kern="1200" dirty="0" smtClean="0">
                          <a:solidFill>
                            <a:schemeClr val="dk1"/>
                          </a:solidFill>
                          <a:effectLst/>
                          <a:latin typeface="AU Passata Light" panose="020B0303030902030804"/>
                          <a:ea typeface="+mn-ea"/>
                          <a:cs typeface="+mn-cs"/>
                        </a:rPr>
                        <a:t> eks mva. (Gitt en energipris på kr. 0,70- inkl. nettleie og avgifter.) Energiprisen er fast i to år, og senere endringer i energiprisen vil ta utgangspunkt i et årlig energibruk på  maksimalt 200</a:t>
                      </a:r>
                      <a:r>
                        <a:rPr lang="nb-NO" sz="1000" kern="1200" baseline="0" dirty="0" smtClean="0">
                          <a:solidFill>
                            <a:schemeClr val="dk1"/>
                          </a:solidFill>
                          <a:effectLst/>
                          <a:latin typeface="AU Passata Light" panose="020B0303030902030804"/>
                          <a:ea typeface="+mn-ea"/>
                          <a:cs typeface="+mn-cs"/>
                        </a:rPr>
                        <a:t> +/- 20</a:t>
                      </a:r>
                      <a:r>
                        <a:rPr lang="nb-NO" sz="1000" kern="1200" dirty="0" smtClean="0">
                          <a:solidFill>
                            <a:schemeClr val="dk1"/>
                          </a:solidFill>
                          <a:effectLst/>
                          <a:latin typeface="AU Passata Light" panose="020B0303030902030804"/>
                          <a:ea typeface="+mn-ea"/>
                          <a:cs typeface="+mn-cs"/>
                        </a:rPr>
                        <a:t> kWh/m2 år.</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del av leiekontrakten skal det avtales hvilke forutsetninger, driftstider, romtemperaturer og møbleringstetthet som ligger til grunn for energibruken. </a:t>
                      </a: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effectLst/>
                        <a:latin typeface="AU Passata Light" panose="020B0303030902030804"/>
                        <a:ea typeface="+mn-ea"/>
                        <a:cs typeface="+mn-cs"/>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endParaRPr lang="nb-NO" sz="1000" dirty="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Kravet gjelder som snittkrav for det</a:t>
                      </a:r>
                      <a:r>
                        <a:rPr lang="nb-NO" sz="1000" kern="1200" baseline="0" dirty="0" smtClean="0">
                          <a:solidFill>
                            <a:schemeClr val="dk1"/>
                          </a:solidFill>
                          <a:effectLst/>
                          <a:latin typeface="AU Passata Light" panose="020B0303030902030804"/>
                          <a:ea typeface="+mn-ea"/>
                          <a:cs typeface="+mn-cs"/>
                        </a:rPr>
                        <a:t> leide arealet. Når </a:t>
                      </a:r>
                      <a:r>
                        <a:rPr lang="nb-NO" sz="1000" kern="1200" dirty="0" smtClean="0">
                          <a:solidFill>
                            <a:schemeClr val="dk1"/>
                          </a:solidFill>
                          <a:effectLst/>
                          <a:latin typeface="AU Passata Light" panose="020B0303030902030804"/>
                          <a:ea typeface="+mn-ea"/>
                          <a:cs typeface="+mn-cs"/>
                        </a:rPr>
                        <a:t>leieobjektet ikke omfatter hele bygget, er</a:t>
                      </a:r>
                      <a:r>
                        <a:rPr lang="nb-NO" sz="1000" kern="1200" baseline="0" dirty="0" smtClean="0">
                          <a:solidFill>
                            <a:schemeClr val="dk1"/>
                          </a:solidFill>
                          <a:effectLst/>
                          <a:latin typeface="AU Passata Light" panose="020B0303030902030804"/>
                          <a:ea typeface="+mn-ea"/>
                          <a:cs typeface="+mn-cs"/>
                        </a:rPr>
                        <a:t> kravet snittkrav for helle bygget</a:t>
                      </a:r>
                      <a:r>
                        <a:rPr lang="nb-NO" sz="1000" kern="1200" dirty="0" smtClean="0">
                          <a:solidFill>
                            <a:schemeClr val="dk1"/>
                          </a:solidFill>
                          <a:effectLst/>
                          <a:latin typeface="AU Passata Light" panose="020B0303030902030804"/>
                          <a:ea typeface="+mn-ea"/>
                          <a:cs typeface="+mn-cs"/>
                        </a:rPr>
                        <a:t>. Kravet dokumenteres med beregning eller med energilogg fra de siste 1-3 årene.</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1210413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2113384061"/>
              </p:ext>
            </p:extLst>
          </p:nvPr>
        </p:nvGraphicFramePr>
        <p:xfrm>
          <a:off x="891936" y="1115723"/>
          <a:ext cx="11206061" cy="4220154"/>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d</a:t>
                      </a:r>
                      <a:r>
                        <a:rPr lang="nb-NO" sz="1400" dirty="0" smtClean="0">
                          <a:latin typeface="AU Passata Light" panose="020B0303030902030804"/>
                        </a:rPr>
                        <a:t>riftskostnader </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a:t>
                      </a:r>
                      <a:r>
                        <a:rPr lang="nb-NO" sz="1400" b="1" kern="1200" baseline="0" dirty="0" smtClean="0">
                          <a:solidFill>
                            <a:schemeClr val="lt1"/>
                          </a:solidFill>
                          <a:latin typeface="AU Passata Light" panose="020B0303030902030804"/>
                          <a:ea typeface="+mn-ea"/>
                          <a:cs typeface="+mn-cs"/>
                        </a:rPr>
                        <a:t> e</a:t>
                      </a:r>
                      <a:r>
                        <a:rPr lang="nb-NO" sz="1400" b="1" kern="1200" dirty="0" smtClean="0">
                          <a:solidFill>
                            <a:schemeClr val="lt1"/>
                          </a:solidFill>
                          <a:latin typeface="AU Passata Light" panose="020B0303030902030804"/>
                          <a:ea typeface="+mn-ea"/>
                          <a:cs typeface="+mn-cs"/>
                        </a:rPr>
                        <a:t>nergimåling og oppfølging av energibruk i drift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Bygget skal tilfredsstille</a:t>
                      </a:r>
                      <a:r>
                        <a:rPr lang="nb-NO" sz="1000" kern="1200" baseline="0" dirty="0" smtClean="0">
                          <a:solidFill>
                            <a:schemeClr val="dk1"/>
                          </a:solidFill>
                          <a:effectLst/>
                          <a:latin typeface="AU Passata Light" panose="020B0303030902030804"/>
                          <a:ea typeface="+mn-ea"/>
                          <a:cs typeface="+mn-cs"/>
                        </a:rPr>
                        <a:t> krav for å nå 3 poeng i </a:t>
                      </a:r>
                      <a:r>
                        <a:rPr lang="nb-NO" sz="1000" kern="1200" baseline="0" dirty="0" err="1" smtClean="0">
                          <a:solidFill>
                            <a:schemeClr val="dk1"/>
                          </a:solidFill>
                          <a:effectLst/>
                          <a:latin typeface="AU Passata Light" panose="020B0303030902030804"/>
                          <a:ea typeface="+mn-ea"/>
                          <a:cs typeface="+mn-cs"/>
                        </a:rPr>
                        <a:t>Breeam</a:t>
                      </a:r>
                      <a:r>
                        <a:rPr lang="nb-NO" sz="1000" kern="1200" baseline="0" dirty="0" smtClean="0">
                          <a:solidFill>
                            <a:schemeClr val="dk1"/>
                          </a:solidFill>
                          <a:effectLst/>
                          <a:latin typeface="AU Passata Light" panose="020B0303030902030804"/>
                          <a:ea typeface="+mn-ea"/>
                          <a:cs typeface="+mn-cs"/>
                        </a:rPr>
                        <a:t>-nor 2016, </a:t>
                      </a:r>
                      <a:r>
                        <a:rPr lang="nb-NO" sz="1000" kern="1200" baseline="0" dirty="0" err="1" smtClean="0">
                          <a:solidFill>
                            <a:schemeClr val="dk1"/>
                          </a:solidFill>
                          <a:effectLst/>
                          <a:latin typeface="AU Passata Light" panose="020B0303030902030804"/>
                          <a:ea typeface="+mn-ea"/>
                          <a:cs typeface="+mn-cs"/>
                        </a:rPr>
                        <a:t>Hea</a:t>
                      </a:r>
                      <a:r>
                        <a:rPr lang="nb-NO" sz="1000" kern="1200" baseline="0" dirty="0" smtClean="0">
                          <a:solidFill>
                            <a:schemeClr val="dk1"/>
                          </a:solidFill>
                          <a:effectLst/>
                          <a:latin typeface="AU Passata Light" panose="020B0303030902030804"/>
                          <a:ea typeface="+mn-ea"/>
                          <a:cs typeface="+mn-cs"/>
                        </a:rPr>
                        <a:t> 02a</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Bygget skal tilfredsstille</a:t>
                      </a:r>
                      <a:r>
                        <a:rPr lang="nb-NO" sz="1000" kern="1200" baseline="0" dirty="0" smtClean="0">
                          <a:solidFill>
                            <a:schemeClr val="dk1"/>
                          </a:solidFill>
                          <a:effectLst/>
                          <a:latin typeface="AU Passata Light" panose="020B0303030902030804"/>
                          <a:ea typeface="+mn-ea"/>
                          <a:cs typeface="+mn-cs"/>
                        </a:rPr>
                        <a:t> krav for å nå 1 poeng i </a:t>
                      </a:r>
                      <a:r>
                        <a:rPr lang="nb-NO" sz="1000" kern="1200" baseline="0" dirty="0" err="1" smtClean="0">
                          <a:solidFill>
                            <a:schemeClr val="dk1"/>
                          </a:solidFill>
                          <a:effectLst/>
                          <a:latin typeface="AU Passata Light" panose="020B0303030902030804"/>
                          <a:ea typeface="+mn-ea"/>
                          <a:cs typeface="+mn-cs"/>
                        </a:rPr>
                        <a:t>Breeam</a:t>
                      </a:r>
                      <a:r>
                        <a:rPr lang="nb-NO" sz="1000" kern="1200" baseline="0" dirty="0" smtClean="0">
                          <a:solidFill>
                            <a:schemeClr val="dk1"/>
                          </a:solidFill>
                          <a:effectLst/>
                          <a:latin typeface="AU Passata Light" panose="020B0303030902030804"/>
                          <a:ea typeface="+mn-ea"/>
                          <a:cs typeface="+mn-cs"/>
                        </a:rPr>
                        <a:t>-nor 2016, </a:t>
                      </a:r>
                      <a:r>
                        <a:rPr lang="nb-NO" sz="1000" kern="1200" baseline="0" dirty="0" err="1" smtClean="0">
                          <a:solidFill>
                            <a:schemeClr val="dk1"/>
                          </a:solidFill>
                          <a:effectLst/>
                          <a:latin typeface="AU Passata Light" panose="020B0303030902030804"/>
                          <a:ea typeface="+mn-ea"/>
                          <a:cs typeface="+mn-cs"/>
                        </a:rPr>
                        <a:t>Hea</a:t>
                      </a:r>
                      <a:r>
                        <a:rPr lang="nb-NO" sz="1000" kern="1200" baseline="0" dirty="0" smtClean="0">
                          <a:solidFill>
                            <a:schemeClr val="dk1"/>
                          </a:solidFill>
                          <a:effectLst/>
                          <a:latin typeface="AU Passata Light" panose="020B0303030902030804"/>
                          <a:ea typeface="+mn-ea"/>
                          <a:cs typeface="+mn-cs"/>
                        </a:rPr>
                        <a:t> 02a</a:t>
                      </a:r>
                      <a:endParaRPr lang="nb-NO" sz="1000" kern="1200" dirty="0" smtClean="0">
                        <a:solidFill>
                          <a:schemeClr val="dk1"/>
                        </a:solidFill>
                        <a:effectLst/>
                        <a:latin typeface="AU Passata Light" panose="020B0303030902030804"/>
                        <a:ea typeface="+mn-ea"/>
                        <a:cs typeface="+mn-cs"/>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Som Minimumsnivå +</a:t>
                      </a:r>
                      <a:br>
                        <a:rPr lang="nb-NO" sz="1000" kern="1200" dirty="0" smtClean="0">
                          <a:solidFill>
                            <a:schemeClr val="dk1"/>
                          </a:solidFill>
                          <a:effectLst/>
                          <a:latin typeface="AU Passata Light" panose="020B0303030902030804"/>
                          <a:ea typeface="+mn-ea"/>
                          <a:cs typeface="+mn-cs"/>
                        </a:rPr>
                      </a:br>
                      <a:r>
                        <a:rPr lang="nb-NO" sz="1000" kern="1200" dirty="0" smtClean="0">
                          <a:solidFill>
                            <a:schemeClr val="dk1"/>
                          </a:solidFill>
                          <a:effectLst/>
                          <a:latin typeface="AU Passata Light" panose="020B0303030902030804"/>
                          <a:ea typeface="+mn-ea"/>
                          <a:cs typeface="+mn-cs"/>
                        </a:rPr>
                        <a:t>Bygget skal ha formålsdelte energimålere for oppvarming og tappevann.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  </a:t>
                      </a:r>
                      <a:endParaRPr lang="nb-NO" sz="1000" dirty="0" smtClean="0">
                        <a:effectLst/>
                        <a:latin typeface="AU Passata Light" panose="020B0303030902030804"/>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Utleier skal legge til rette for løpende energioppfølging på bygget. Utleier skal tilby</a:t>
                      </a:r>
                      <a:r>
                        <a:rPr lang="nb-NO" sz="1000" kern="1200" baseline="0" dirty="0" smtClean="0">
                          <a:solidFill>
                            <a:schemeClr val="dk1"/>
                          </a:solidFill>
                          <a:effectLst/>
                          <a:latin typeface="AU Passata Light" panose="020B0303030902030804"/>
                          <a:ea typeface="+mn-ea"/>
                          <a:cs typeface="+mn-cs"/>
                        </a:rPr>
                        <a:t> etablering av </a:t>
                      </a:r>
                      <a:r>
                        <a:rPr lang="nb-NO" sz="1000" kern="1200" dirty="0" smtClean="0">
                          <a:solidFill>
                            <a:schemeClr val="dk1"/>
                          </a:solidFill>
                          <a:effectLst/>
                          <a:latin typeface="AU Passata Light" panose="020B0303030902030804"/>
                          <a:ea typeface="+mn-ea"/>
                          <a:cs typeface="+mn-cs"/>
                        </a:rPr>
                        <a:t>delenergimåling av </a:t>
                      </a:r>
                      <a:r>
                        <a:rPr lang="nb-NO" sz="1000" kern="1200" dirty="0" err="1" smtClean="0">
                          <a:solidFill>
                            <a:schemeClr val="dk1"/>
                          </a:solidFill>
                          <a:effectLst/>
                          <a:latin typeface="AU Passata Light" panose="020B0303030902030804"/>
                          <a:ea typeface="+mn-ea"/>
                          <a:cs typeface="+mn-cs"/>
                        </a:rPr>
                        <a:t>elbruk</a:t>
                      </a:r>
                      <a:r>
                        <a:rPr lang="nb-NO" sz="1000" kern="1200" dirty="0" smtClean="0">
                          <a:solidFill>
                            <a:schemeClr val="dk1"/>
                          </a:solidFill>
                          <a:effectLst/>
                          <a:latin typeface="AU Passata Light" panose="020B0303030902030804"/>
                          <a:ea typeface="+mn-ea"/>
                          <a:cs typeface="+mn-cs"/>
                        </a:rPr>
                        <a:t> i det leide arealet.  </a:t>
                      </a:r>
                      <a:endParaRPr lang="nb-NO" sz="1000" dirty="0" smtClean="0">
                        <a:effectLst/>
                        <a:latin typeface="AU Passata Light" panose="020B0303030902030804"/>
                      </a:endParaRPr>
                    </a:p>
                    <a:p>
                      <a:endParaRPr lang="nb-NO" sz="1000" kern="1200" dirty="0" smtClean="0">
                        <a:solidFill>
                          <a:schemeClr val="dk1"/>
                        </a:solidFill>
                        <a:effectLst/>
                        <a:latin typeface="AU Passata Light" panose="020B0303030902030804"/>
                        <a:ea typeface="+mn-ea"/>
                        <a:cs typeface="+mn-cs"/>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Dokument som tilsvarer samsvarsnotat i </a:t>
                      </a:r>
                      <a:r>
                        <a:rPr lang="nb-NO" sz="1000" kern="1200" baseline="0" dirty="0" err="1" smtClean="0">
                          <a:solidFill>
                            <a:schemeClr val="dk1"/>
                          </a:solidFill>
                          <a:effectLst/>
                          <a:latin typeface="AU Passata Light" panose="020B0303030902030804"/>
                          <a:ea typeface="+mn-ea"/>
                          <a:cs typeface="+mn-cs"/>
                        </a:rPr>
                        <a:t>Breeam</a:t>
                      </a:r>
                      <a:r>
                        <a:rPr lang="nb-NO" sz="1000" kern="1200" baseline="0" dirty="0" smtClean="0">
                          <a:solidFill>
                            <a:schemeClr val="dk1"/>
                          </a:solidFill>
                          <a:effectLst/>
                          <a:latin typeface="AU Passata Light" panose="020B0303030902030804"/>
                          <a:ea typeface="+mn-ea"/>
                          <a:cs typeface="+mn-cs"/>
                        </a:rPr>
                        <a:t>-nor 2016, </a:t>
                      </a:r>
                      <a:r>
                        <a:rPr lang="nb-NO" sz="1000" kern="1200" baseline="0" dirty="0" err="1" smtClean="0">
                          <a:solidFill>
                            <a:schemeClr val="dk1"/>
                          </a:solidFill>
                          <a:effectLst/>
                          <a:latin typeface="AU Passata Light" panose="020B0303030902030804"/>
                          <a:ea typeface="+mn-ea"/>
                          <a:cs typeface="+mn-cs"/>
                        </a:rPr>
                        <a:t>Hea</a:t>
                      </a:r>
                      <a:r>
                        <a:rPr lang="nb-NO" sz="1000" kern="1200" baseline="0" dirty="0" smtClean="0">
                          <a:solidFill>
                            <a:schemeClr val="dk1"/>
                          </a:solidFill>
                          <a:effectLst/>
                          <a:latin typeface="AU Passata Light" panose="020B0303030902030804"/>
                          <a:ea typeface="+mn-ea"/>
                          <a:cs typeface="+mn-cs"/>
                        </a:rPr>
                        <a:t> 02a</a:t>
                      </a: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Teknisk</a:t>
                      </a:r>
                      <a:r>
                        <a:rPr lang="nb-NO" sz="1000" kern="1200" baseline="0" dirty="0" smtClean="0">
                          <a:solidFill>
                            <a:schemeClr val="dk1"/>
                          </a:solidFill>
                          <a:latin typeface="AU Passata Light"/>
                          <a:ea typeface="+mn-ea"/>
                          <a:cs typeface="+mn-cs"/>
                        </a:rPr>
                        <a:t> forskrift </a:t>
                      </a:r>
                      <a:r>
                        <a:rPr lang="nb-NO" sz="1000" kern="1200" baseline="0" dirty="0" err="1" smtClean="0">
                          <a:solidFill>
                            <a:schemeClr val="dk1"/>
                          </a:solidFill>
                          <a:latin typeface="AU Passata Light"/>
                          <a:ea typeface="+mn-ea"/>
                          <a:cs typeface="+mn-cs"/>
                        </a:rPr>
                        <a:t>Kap</a:t>
                      </a:r>
                      <a:r>
                        <a:rPr lang="nb-NO" sz="1000" kern="1200" baseline="0" dirty="0" smtClean="0">
                          <a:solidFill>
                            <a:schemeClr val="dk1"/>
                          </a:solidFill>
                          <a:latin typeface="AU Passata Light"/>
                          <a:ea typeface="+mn-ea"/>
                          <a:cs typeface="+mn-cs"/>
                        </a:rPr>
                        <a:t>. 14, § 14-2</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Følgende</a:t>
                      </a:r>
                      <a:r>
                        <a:rPr lang="nb-NO" sz="1000" kern="1200" baseline="0" dirty="0" smtClean="0">
                          <a:solidFill>
                            <a:schemeClr val="dk1"/>
                          </a:solidFill>
                          <a:latin typeface="AU Passata Light"/>
                          <a:ea typeface="+mn-ea"/>
                          <a:cs typeface="+mn-cs"/>
                        </a:rPr>
                        <a:t> spesifiseres i leveranse-beskrivelsen: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kern="1200" baseline="0" dirty="0" smtClean="0">
                          <a:solidFill>
                            <a:schemeClr val="dk1"/>
                          </a:solidFill>
                          <a:latin typeface="AU Passata Light"/>
                          <a:ea typeface="+mn-ea"/>
                          <a:cs typeface="+mn-cs"/>
                        </a:rPr>
                        <a:t>Kostnad for delmåling av </a:t>
                      </a:r>
                      <a:r>
                        <a:rPr lang="nb-NO" sz="1000" kern="1200" baseline="0" dirty="0" err="1" smtClean="0">
                          <a:solidFill>
                            <a:schemeClr val="dk1"/>
                          </a:solidFill>
                          <a:latin typeface="AU Passata Light"/>
                          <a:ea typeface="+mn-ea"/>
                          <a:cs typeface="+mn-cs"/>
                        </a:rPr>
                        <a:t>elbruk</a:t>
                      </a:r>
                      <a:r>
                        <a:rPr lang="nb-NO" sz="1000" kern="1200" baseline="0" dirty="0" smtClean="0">
                          <a:solidFill>
                            <a:schemeClr val="dk1"/>
                          </a:solidFill>
                          <a:latin typeface="AU Passata Light"/>
                          <a:ea typeface="+mn-ea"/>
                          <a:cs typeface="+mn-cs"/>
                        </a:rPr>
                        <a:t> i det leide arealet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kern="1200" baseline="0" dirty="0" smtClean="0">
                          <a:solidFill>
                            <a:schemeClr val="dk1"/>
                          </a:solidFill>
                          <a:latin typeface="AU Passata Light"/>
                          <a:ea typeface="+mn-ea"/>
                          <a:cs typeface="+mn-cs"/>
                        </a:rPr>
                        <a:t>Systematikk for løpende energioppfølging på bygget</a:t>
                      </a:r>
                      <a:endParaRPr lang="nb-NO" sz="1000" kern="1200" dirty="0" smtClean="0">
                        <a:solidFill>
                          <a:schemeClr val="dk1"/>
                        </a:solidFill>
                        <a:latin typeface="AU Passata Ligh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Følgende</a:t>
                      </a:r>
                      <a:r>
                        <a:rPr lang="nb-NO" sz="1000" kern="1200" baseline="0" dirty="0" smtClean="0">
                          <a:solidFill>
                            <a:schemeClr val="dk1"/>
                          </a:solidFill>
                          <a:latin typeface="AU Passata Light"/>
                          <a:ea typeface="+mn-ea"/>
                          <a:cs typeface="+mn-cs"/>
                        </a:rPr>
                        <a:t> spesifiseres i leveranse-beskrivelsen: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kern="1200" baseline="0" dirty="0" smtClean="0">
                          <a:solidFill>
                            <a:schemeClr val="dk1"/>
                          </a:solidFill>
                          <a:latin typeface="AU Passata Light"/>
                          <a:ea typeface="+mn-ea"/>
                          <a:cs typeface="+mn-cs"/>
                        </a:rPr>
                        <a:t>Kostnad for delmåling av </a:t>
                      </a:r>
                      <a:r>
                        <a:rPr lang="nb-NO" sz="1000" kern="1200" baseline="0" dirty="0" err="1" smtClean="0">
                          <a:solidFill>
                            <a:schemeClr val="dk1"/>
                          </a:solidFill>
                          <a:latin typeface="AU Passata Light"/>
                          <a:ea typeface="+mn-ea"/>
                          <a:cs typeface="+mn-cs"/>
                        </a:rPr>
                        <a:t>elbruk</a:t>
                      </a:r>
                      <a:r>
                        <a:rPr lang="nb-NO" sz="1000" kern="1200" baseline="0" dirty="0" smtClean="0">
                          <a:solidFill>
                            <a:schemeClr val="dk1"/>
                          </a:solidFill>
                          <a:latin typeface="AU Passata Light"/>
                          <a:ea typeface="+mn-ea"/>
                          <a:cs typeface="+mn-cs"/>
                        </a:rPr>
                        <a:t> i det leide arealet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kern="1200" baseline="0" dirty="0" smtClean="0">
                          <a:solidFill>
                            <a:schemeClr val="dk1"/>
                          </a:solidFill>
                          <a:latin typeface="AU Passata Light"/>
                          <a:ea typeface="+mn-ea"/>
                          <a:cs typeface="+mn-cs"/>
                        </a:rPr>
                        <a:t>Systematikk for løpende energioppfølging på bygget</a:t>
                      </a: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7"/>
            <a:ext cx="10515600" cy="616393"/>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Driftskostnader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2200" dirty="0" smtClean="0"/>
              <a:t/>
            </a:r>
            <a:br>
              <a:rPr lang="nb-NO" sz="2200" dirty="0" smtClean="0"/>
            </a:br>
            <a:endParaRPr lang="nb-NO" sz="2200" dirty="0"/>
          </a:p>
        </p:txBody>
      </p:sp>
    </p:spTree>
    <p:extLst>
      <p:ext uri="{BB962C8B-B14F-4D97-AF65-F5344CB8AC3E}">
        <p14:creationId xmlns:p14="http://schemas.microsoft.com/office/powerpoint/2010/main" val="3874357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299974805"/>
              </p:ext>
            </p:extLst>
          </p:nvPr>
        </p:nvGraphicFramePr>
        <p:xfrm>
          <a:off x="807961" y="800100"/>
          <a:ext cx="11206061" cy="6608859"/>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d</a:t>
                      </a:r>
                      <a:r>
                        <a:rPr lang="nb-NO" sz="1400" dirty="0" smtClean="0">
                          <a:latin typeface="AU Passata Light" panose="020B0303030902030804"/>
                        </a:rPr>
                        <a:t>riftskostnader </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a:t>
                      </a:r>
                      <a:r>
                        <a:rPr lang="nb-NO" sz="1400" b="1" kern="1200" baseline="0" dirty="0" smtClean="0">
                          <a:solidFill>
                            <a:schemeClr val="lt1"/>
                          </a:solidFill>
                          <a:latin typeface="AU Passata Light" panose="020B0303030902030804"/>
                          <a:ea typeface="+mn-ea"/>
                          <a:cs typeface="+mn-cs"/>
                        </a:rPr>
                        <a:t> energieffektiv </a:t>
                      </a:r>
                      <a:r>
                        <a:rPr lang="nb-NO" sz="1400" b="1" kern="1200" dirty="0" smtClean="0">
                          <a:solidFill>
                            <a:schemeClr val="lt1"/>
                          </a:solidFill>
                          <a:latin typeface="AU Passata Light" panose="020B0303030902030804"/>
                          <a:ea typeface="+mn-ea"/>
                          <a:cs typeface="+mn-cs"/>
                        </a:rPr>
                        <a:t>ventilasjon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b="1" kern="1200" dirty="0" smtClean="0">
                        <a:solidFill>
                          <a:schemeClr val="lt1"/>
                        </a:solidFill>
                        <a:latin typeface="AU Passata Light" panose="020B03030309020308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pPr hangingPunct="0"/>
                      <a:r>
                        <a:rPr lang="nb-NO" sz="1000" kern="1200" dirty="0" smtClean="0">
                          <a:solidFill>
                            <a:schemeClr val="dk1"/>
                          </a:solidFill>
                          <a:effectLst/>
                          <a:latin typeface="AU Passata Light" panose="020B0303030902030804"/>
                          <a:ea typeface="+mn-ea"/>
                          <a:cs typeface="+mn-cs"/>
                        </a:rPr>
                        <a:t>Varmegjenvinning</a:t>
                      </a:r>
                      <a:r>
                        <a:rPr lang="nb-NO" sz="1000" kern="1200" baseline="0" dirty="0" smtClean="0">
                          <a:solidFill>
                            <a:schemeClr val="dk1"/>
                          </a:solidFill>
                          <a:effectLst/>
                          <a:latin typeface="AU Passata Light" panose="020B0303030902030804"/>
                          <a:ea typeface="+mn-ea"/>
                          <a:cs typeface="+mn-cs"/>
                        </a:rPr>
                        <a:t> på balansert ventilasjon skal være  &gt; 85%</a:t>
                      </a:r>
                    </a:p>
                    <a:p>
                      <a:pPr hangingPunct="0"/>
                      <a:r>
                        <a:rPr lang="nb-NO" sz="1000" kern="1200" baseline="0" dirty="0" smtClean="0">
                          <a:solidFill>
                            <a:schemeClr val="dk1"/>
                          </a:solidFill>
                          <a:effectLst/>
                          <a:latin typeface="AU Passata Light" panose="020B0303030902030804"/>
                          <a:ea typeface="+mn-ea"/>
                          <a:cs typeface="+mn-cs"/>
                        </a:rPr>
                        <a:t>SFP for balansert ventilasjon &lt; 1,0 kW/m3/.</a:t>
                      </a:r>
                    </a:p>
                    <a:p>
                      <a:r>
                        <a:rPr lang="nb-NO" sz="1000" kern="1200" dirty="0" smtClean="0">
                          <a:solidFill>
                            <a:schemeClr val="dk1"/>
                          </a:solidFill>
                          <a:effectLst/>
                          <a:latin typeface="AU Passata Light" panose="020B0303030902030804"/>
                          <a:ea typeface="+mn-ea"/>
                          <a:cs typeface="+mn-cs"/>
                        </a:rPr>
                        <a:t>I brukstiden skal ventilasjon, varme og kjøling løpende tilpasses det aktuelle behovet, så energibruken kan reduseres så</a:t>
                      </a:r>
                      <a:r>
                        <a:rPr lang="nb-NO" sz="1000" kern="1200" baseline="0" dirty="0" smtClean="0">
                          <a:solidFill>
                            <a:schemeClr val="dk1"/>
                          </a:solidFill>
                          <a:effectLst/>
                          <a:latin typeface="AU Passata Light" panose="020B0303030902030804"/>
                          <a:ea typeface="+mn-ea"/>
                          <a:cs typeface="+mn-cs"/>
                        </a:rPr>
                        <a:t> langt det er</a:t>
                      </a:r>
                      <a:r>
                        <a:rPr lang="nb-NO" sz="1000" kern="1200" dirty="0" smtClean="0">
                          <a:solidFill>
                            <a:schemeClr val="dk1"/>
                          </a:solidFill>
                          <a:effectLst/>
                          <a:latin typeface="AU Passata Light" panose="020B0303030902030804"/>
                          <a:ea typeface="+mn-ea"/>
                          <a:cs typeface="+mn-cs"/>
                        </a:rPr>
                        <a:t> mulig. Krav er:</a:t>
                      </a:r>
                    </a:p>
                    <a:p>
                      <a:pPr marL="171450" indent="-171450" hangingPunct="0">
                        <a:buFont typeface="Arial" panose="020B0604020202020204" pitchFamily="34" charset="0"/>
                        <a:buChar char="•"/>
                      </a:pPr>
                      <a:r>
                        <a:rPr lang="nb-NO" sz="1000" kern="1200" dirty="0" smtClean="0">
                          <a:solidFill>
                            <a:schemeClr val="dk1"/>
                          </a:solidFill>
                          <a:effectLst/>
                          <a:latin typeface="AU Passata Light" panose="020B0303030902030804"/>
                          <a:ea typeface="+mn-ea"/>
                          <a:cs typeface="+mn-cs"/>
                        </a:rPr>
                        <a:t>temperaturstyring</a:t>
                      </a:r>
                      <a:r>
                        <a:rPr lang="nb-NO" sz="1000" kern="1200" baseline="0" dirty="0" smtClean="0">
                          <a:solidFill>
                            <a:schemeClr val="dk1"/>
                          </a:solidFill>
                          <a:effectLst/>
                          <a:latin typeface="AU Passata Light" panose="020B0303030902030804"/>
                          <a:ea typeface="+mn-ea"/>
                          <a:cs typeface="+mn-cs"/>
                        </a:rPr>
                        <a:t> av varmepådrag på sonenivå</a:t>
                      </a:r>
                    </a:p>
                    <a:p>
                      <a:pPr marL="171450" indent="-171450" hangingPunct="0">
                        <a:buFont typeface="Arial" panose="020B0604020202020204" pitchFamily="34" charset="0"/>
                        <a:buChar char="•"/>
                      </a:pPr>
                      <a:r>
                        <a:rPr lang="nb-NO" sz="1000" kern="1200" baseline="0" dirty="0" smtClean="0">
                          <a:solidFill>
                            <a:schemeClr val="dk1"/>
                          </a:solidFill>
                          <a:effectLst/>
                          <a:latin typeface="AU Passata Light" panose="020B0303030902030804"/>
                          <a:ea typeface="+mn-ea"/>
                          <a:cs typeface="+mn-cs"/>
                        </a:rPr>
                        <a:t>AV/PÅ styring av ventilasjon til alle leiearealer </a:t>
                      </a:r>
                    </a:p>
                    <a:p>
                      <a:pPr marL="171450" indent="-171450" hangingPunct="0">
                        <a:buFont typeface="Arial" panose="020B0604020202020204" pitchFamily="34" charset="0"/>
                        <a:buChar char="•"/>
                      </a:pPr>
                      <a:r>
                        <a:rPr lang="nb-NO" sz="1000" kern="1200" baseline="0" dirty="0" smtClean="0">
                          <a:solidFill>
                            <a:schemeClr val="dk1"/>
                          </a:solidFill>
                          <a:effectLst/>
                          <a:latin typeface="AU Passata Light" panose="020B0303030902030804"/>
                          <a:ea typeface="+mn-ea"/>
                          <a:cs typeface="+mn-cs"/>
                        </a:rPr>
                        <a:t>modulerende </a:t>
                      </a:r>
                      <a:r>
                        <a:rPr lang="nb-NO" sz="1000" kern="1200" baseline="0" dirty="0" err="1" smtClean="0">
                          <a:solidFill>
                            <a:schemeClr val="dk1"/>
                          </a:solidFill>
                          <a:effectLst/>
                          <a:latin typeface="AU Passata Light" panose="020B0303030902030804"/>
                          <a:ea typeface="+mn-ea"/>
                          <a:cs typeface="+mn-cs"/>
                        </a:rPr>
                        <a:t>soneregulering</a:t>
                      </a:r>
                      <a:r>
                        <a:rPr lang="nb-NO" sz="1000" kern="1200" baseline="0" dirty="0" smtClean="0">
                          <a:solidFill>
                            <a:schemeClr val="dk1"/>
                          </a:solidFill>
                          <a:effectLst/>
                          <a:latin typeface="AU Passata Light" panose="020B0303030902030804"/>
                          <a:ea typeface="+mn-ea"/>
                          <a:cs typeface="+mn-cs"/>
                        </a:rPr>
                        <a:t> av ventilasjon og kjøling.</a:t>
                      </a:r>
                    </a:p>
                    <a:p>
                      <a:pPr marL="0" indent="0" hangingPunct="0">
                        <a:buFont typeface="Arial" panose="020B0604020202020204" pitchFamily="34" charset="0"/>
                        <a:buNone/>
                      </a:pPr>
                      <a:r>
                        <a:rPr lang="nb-NO" sz="1000" kern="1200" baseline="0" dirty="0" smtClean="0">
                          <a:solidFill>
                            <a:schemeClr val="dk1"/>
                          </a:solidFill>
                          <a:effectLst/>
                          <a:latin typeface="AU Passata Light" panose="020B0303030902030804"/>
                          <a:ea typeface="+mn-ea"/>
                          <a:cs typeface="+mn-cs"/>
                        </a:rPr>
                        <a:t>Regulering skal modulere kapasitet i følgende intervaller:</a:t>
                      </a:r>
                    </a:p>
                    <a:p>
                      <a:pPr marL="171450" indent="-171450" hangingPunct="0">
                        <a:buFont typeface="Arial" panose="020B0604020202020204" pitchFamily="34" charset="0"/>
                        <a:buChar char="•"/>
                      </a:pPr>
                      <a:r>
                        <a:rPr lang="nb-NO" sz="1000" kern="1200" dirty="0" smtClean="0">
                          <a:solidFill>
                            <a:schemeClr val="dk1"/>
                          </a:solidFill>
                          <a:effectLst/>
                          <a:latin typeface="AU Passata Light" panose="020B0303030902030804"/>
                          <a:ea typeface="+mn-ea"/>
                          <a:cs typeface="+mn-cs"/>
                        </a:rPr>
                        <a:t>cellekontorer	</a:t>
                      </a:r>
                      <a:r>
                        <a:rPr lang="nb-NO" sz="1000" kern="1200" baseline="0" dirty="0" smtClean="0">
                          <a:solidFill>
                            <a:schemeClr val="dk1"/>
                          </a:solidFill>
                          <a:effectLst/>
                          <a:latin typeface="AU Passata Light" panose="020B0303030902030804"/>
                          <a:ea typeface="+mn-ea"/>
                          <a:cs typeface="+mn-cs"/>
                        </a:rPr>
                        <a:t> 10</a:t>
                      </a:r>
                      <a:r>
                        <a:rPr lang="nb-NO" sz="1000" kern="1200" dirty="0" smtClean="0">
                          <a:solidFill>
                            <a:schemeClr val="dk1"/>
                          </a:solidFill>
                          <a:effectLst/>
                          <a:latin typeface="AU Passata Light" panose="020B0303030902030804"/>
                          <a:ea typeface="+mn-ea"/>
                          <a:cs typeface="+mn-cs"/>
                        </a:rPr>
                        <a:t> – 100 % av dimensjonerende kapasitet</a:t>
                      </a:r>
                    </a:p>
                    <a:p>
                      <a:pPr marL="171450" indent="-171450" hangingPunct="0">
                        <a:buFont typeface="Arial" panose="020B0604020202020204" pitchFamily="34" charset="0"/>
                        <a:buChar char="•"/>
                      </a:pPr>
                      <a:r>
                        <a:rPr lang="nb-NO" sz="1000" kern="1200" dirty="0" smtClean="0">
                          <a:solidFill>
                            <a:schemeClr val="dk1"/>
                          </a:solidFill>
                          <a:effectLst/>
                          <a:latin typeface="AU Passata Light" panose="020B0303030902030804"/>
                          <a:ea typeface="+mn-ea"/>
                          <a:cs typeface="+mn-cs"/>
                        </a:rPr>
                        <a:t>landskap</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10 – 100 % av dimensjonerende kapasitet</a:t>
                      </a:r>
                    </a:p>
                    <a:p>
                      <a:pPr marL="171450" indent="-171450" hangingPunct="0">
                        <a:buFont typeface="Arial" panose="020B0604020202020204" pitchFamily="34" charset="0"/>
                        <a:buChar char="•"/>
                      </a:pPr>
                      <a:r>
                        <a:rPr lang="nb-NO" sz="1000" kern="1200" dirty="0" smtClean="0">
                          <a:solidFill>
                            <a:schemeClr val="dk1"/>
                          </a:solidFill>
                          <a:effectLst/>
                          <a:latin typeface="AU Passata Light" panose="020B0303030902030804"/>
                          <a:ea typeface="+mn-ea"/>
                          <a:cs typeface="+mn-cs"/>
                        </a:rPr>
                        <a:t>Møterom</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10 – 100 % av dimensjonerende kapasitet</a:t>
                      </a:r>
                      <a:endParaRPr lang="nb-NO" sz="1000" dirty="0" smtClean="0">
                        <a:latin typeface="AU Passata Light"/>
                      </a:endParaRPr>
                    </a:p>
                  </a:txBody>
                  <a:tcPr>
                    <a:solidFill>
                      <a:srgbClr val="00B050">
                        <a:alpha val="50000"/>
                      </a:srgbClr>
                    </a:solidFill>
                  </a:tcPr>
                </a:tc>
                <a:tc>
                  <a:txBody>
                    <a:bodyPr/>
                    <a:lstStyle/>
                    <a:p>
                      <a:pPr hangingPunct="0"/>
                      <a:r>
                        <a:rPr lang="nb-NO" sz="1000" kern="1200" dirty="0" smtClean="0">
                          <a:solidFill>
                            <a:schemeClr val="dk1"/>
                          </a:solidFill>
                          <a:effectLst/>
                          <a:latin typeface="AU Passata Light" panose="020B0303030902030804"/>
                          <a:ea typeface="+mn-ea"/>
                          <a:cs typeface="+mn-cs"/>
                        </a:rPr>
                        <a:t>Varmegjenvinning</a:t>
                      </a:r>
                      <a:r>
                        <a:rPr lang="nb-NO" sz="1000" kern="1200" baseline="0" dirty="0" smtClean="0">
                          <a:solidFill>
                            <a:schemeClr val="dk1"/>
                          </a:solidFill>
                          <a:effectLst/>
                          <a:latin typeface="AU Passata Light" panose="020B0303030902030804"/>
                          <a:ea typeface="+mn-ea"/>
                          <a:cs typeface="+mn-cs"/>
                        </a:rPr>
                        <a:t> på balansert ventilasjon skal være &gt; 85%</a:t>
                      </a:r>
                    </a:p>
                    <a:p>
                      <a:pPr hangingPunct="0"/>
                      <a:r>
                        <a:rPr lang="nb-NO" sz="1000" kern="1200" baseline="0" dirty="0" smtClean="0">
                          <a:solidFill>
                            <a:schemeClr val="dk1"/>
                          </a:solidFill>
                          <a:effectLst/>
                          <a:latin typeface="AU Passata Light" panose="020B0303030902030804"/>
                          <a:ea typeface="+mn-ea"/>
                          <a:cs typeface="+mn-cs"/>
                        </a:rPr>
                        <a:t>SFP for balansert ventilasjon skal være &lt; 1,5 kW/m3/.</a:t>
                      </a:r>
                    </a:p>
                    <a:p>
                      <a:r>
                        <a:rPr lang="nb-NO" sz="1000" kern="1200" dirty="0" smtClean="0">
                          <a:solidFill>
                            <a:schemeClr val="dk1"/>
                          </a:solidFill>
                          <a:effectLst/>
                          <a:latin typeface="AU Passata Light" panose="020B0303030902030804"/>
                          <a:ea typeface="+mn-ea"/>
                          <a:cs typeface="+mn-cs"/>
                        </a:rPr>
                        <a:t>I brukstiden skal ventilasjon, varme og kjøling løpende tilpasses det aktuelle behovet, så energibruken kan reduseres så</a:t>
                      </a:r>
                      <a:r>
                        <a:rPr lang="nb-NO" sz="1000" kern="1200" baseline="0" dirty="0" smtClean="0">
                          <a:solidFill>
                            <a:schemeClr val="dk1"/>
                          </a:solidFill>
                          <a:effectLst/>
                          <a:latin typeface="AU Passata Light" panose="020B0303030902030804"/>
                          <a:ea typeface="+mn-ea"/>
                          <a:cs typeface="+mn-cs"/>
                        </a:rPr>
                        <a:t> langt det er </a:t>
                      </a:r>
                      <a:r>
                        <a:rPr lang="nb-NO" sz="1000" kern="1200" dirty="0" smtClean="0">
                          <a:solidFill>
                            <a:schemeClr val="dk1"/>
                          </a:solidFill>
                          <a:effectLst/>
                          <a:latin typeface="AU Passata Light" panose="020B0303030902030804"/>
                          <a:ea typeface="+mn-ea"/>
                          <a:cs typeface="+mn-cs"/>
                        </a:rPr>
                        <a:t>mulig. Krav er:</a:t>
                      </a:r>
                    </a:p>
                    <a:p>
                      <a:pPr marL="171450" indent="-171450" hangingPunct="0">
                        <a:buFont typeface="Arial" panose="020B0604020202020204" pitchFamily="34" charset="0"/>
                        <a:buChar char="•"/>
                      </a:pPr>
                      <a:r>
                        <a:rPr lang="nb-NO" sz="1000" kern="1200" dirty="0" smtClean="0">
                          <a:solidFill>
                            <a:schemeClr val="dk1"/>
                          </a:solidFill>
                          <a:effectLst/>
                          <a:latin typeface="AU Passata Light" panose="020B0303030902030804"/>
                          <a:ea typeface="+mn-ea"/>
                          <a:cs typeface="+mn-cs"/>
                        </a:rPr>
                        <a:t>temperaturstyring</a:t>
                      </a:r>
                      <a:r>
                        <a:rPr lang="nb-NO" sz="1000" kern="1200" baseline="0" dirty="0" smtClean="0">
                          <a:solidFill>
                            <a:schemeClr val="dk1"/>
                          </a:solidFill>
                          <a:effectLst/>
                          <a:latin typeface="AU Passata Light" panose="020B0303030902030804"/>
                          <a:ea typeface="+mn-ea"/>
                          <a:cs typeface="+mn-cs"/>
                        </a:rPr>
                        <a:t> av varmepådrag på sonenivå</a:t>
                      </a:r>
                    </a:p>
                    <a:p>
                      <a:pPr marL="171450" indent="-171450" hangingPunct="0">
                        <a:buFont typeface="Arial" panose="020B0604020202020204" pitchFamily="34" charset="0"/>
                        <a:buChar char="•"/>
                      </a:pPr>
                      <a:r>
                        <a:rPr lang="nb-NO" sz="1000" kern="1200" baseline="0" dirty="0" smtClean="0">
                          <a:solidFill>
                            <a:schemeClr val="dk1"/>
                          </a:solidFill>
                          <a:effectLst/>
                          <a:latin typeface="AU Passata Light" panose="020B0303030902030804"/>
                          <a:ea typeface="+mn-ea"/>
                          <a:cs typeface="+mn-cs"/>
                        </a:rPr>
                        <a:t>AV/PÅ styring av ventilasjon til alle leiearealer </a:t>
                      </a:r>
                    </a:p>
                    <a:p>
                      <a:pPr marL="171450" indent="-171450" hangingPunct="0">
                        <a:buFont typeface="Arial" panose="020B0604020202020204" pitchFamily="34" charset="0"/>
                        <a:buChar char="•"/>
                      </a:pPr>
                      <a:r>
                        <a:rPr lang="nb-NO" sz="1000" kern="1200" baseline="0" dirty="0" smtClean="0">
                          <a:solidFill>
                            <a:schemeClr val="dk1"/>
                          </a:solidFill>
                          <a:effectLst/>
                          <a:latin typeface="AU Passata Light" panose="020B0303030902030804"/>
                          <a:ea typeface="+mn-ea"/>
                          <a:cs typeface="+mn-cs"/>
                        </a:rPr>
                        <a:t>modulerende </a:t>
                      </a:r>
                      <a:r>
                        <a:rPr lang="nb-NO" sz="1000" kern="1200" baseline="0" dirty="0" err="1" smtClean="0">
                          <a:solidFill>
                            <a:schemeClr val="dk1"/>
                          </a:solidFill>
                          <a:effectLst/>
                          <a:latin typeface="AU Passata Light" panose="020B0303030902030804"/>
                          <a:ea typeface="+mn-ea"/>
                          <a:cs typeface="+mn-cs"/>
                        </a:rPr>
                        <a:t>soneregulering</a:t>
                      </a:r>
                      <a:r>
                        <a:rPr lang="nb-NO" sz="1000" kern="1200" baseline="0" dirty="0" smtClean="0">
                          <a:solidFill>
                            <a:schemeClr val="dk1"/>
                          </a:solidFill>
                          <a:effectLst/>
                          <a:latin typeface="AU Passata Light" panose="020B0303030902030804"/>
                          <a:ea typeface="+mn-ea"/>
                          <a:cs typeface="+mn-cs"/>
                        </a:rPr>
                        <a:t> av ventilasjon og kjøling.</a:t>
                      </a:r>
                    </a:p>
                    <a:p>
                      <a:pPr marL="0" indent="0" hangingPunct="0">
                        <a:buFont typeface="Arial" panose="020B0604020202020204" pitchFamily="34" charset="0"/>
                        <a:buNone/>
                      </a:pPr>
                      <a:r>
                        <a:rPr lang="nb-NO" sz="1000" kern="1200" baseline="0" dirty="0" smtClean="0">
                          <a:solidFill>
                            <a:schemeClr val="dk1"/>
                          </a:solidFill>
                          <a:effectLst/>
                          <a:latin typeface="AU Passata Light" panose="020B0303030902030804"/>
                          <a:ea typeface="+mn-ea"/>
                          <a:cs typeface="+mn-cs"/>
                        </a:rPr>
                        <a:t>Regulering skal modulere kapasitet i følgende intervaller:</a:t>
                      </a:r>
                    </a:p>
                    <a:p>
                      <a:pPr marL="171450" indent="-171450" hangingPunct="0">
                        <a:buFont typeface="Arial" panose="020B0604020202020204" pitchFamily="34" charset="0"/>
                        <a:buChar char="•"/>
                      </a:pPr>
                      <a:r>
                        <a:rPr lang="nb-NO" sz="1000" kern="1200" dirty="0" smtClean="0">
                          <a:solidFill>
                            <a:schemeClr val="dk1"/>
                          </a:solidFill>
                          <a:effectLst/>
                          <a:latin typeface="AU Passata Light" panose="020B0303030902030804"/>
                          <a:ea typeface="+mn-ea"/>
                          <a:cs typeface="+mn-cs"/>
                        </a:rPr>
                        <a:t>cellekontorer	 20 – 100 % av dimensjonerende kapasitet</a:t>
                      </a:r>
                    </a:p>
                    <a:p>
                      <a:pPr marL="171450" indent="-171450" hangingPunct="0">
                        <a:buFont typeface="Arial" panose="020B0604020202020204" pitchFamily="34" charset="0"/>
                        <a:buChar char="•"/>
                      </a:pPr>
                      <a:r>
                        <a:rPr lang="nb-NO" sz="1000" kern="1200" dirty="0" smtClean="0">
                          <a:solidFill>
                            <a:schemeClr val="dk1"/>
                          </a:solidFill>
                          <a:effectLst/>
                          <a:latin typeface="AU Passata Light" panose="020B0303030902030804"/>
                          <a:ea typeface="+mn-ea"/>
                          <a:cs typeface="+mn-cs"/>
                        </a:rPr>
                        <a:t>landskap</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20 – 100 % av dimensjonerende kapasitet</a:t>
                      </a:r>
                    </a:p>
                    <a:p>
                      <a:pPr marL="171450" indent="-171450" hangingPunct="0">
                        <a:buFont typeface="Arial" panose="020B0604020202020204" pitchFamily="34" charset="0"/>
                        <a:buChar char="•"/>
                      </a:pPr>
                      <a:r>
                        <a:rPr lang="nb-NO" sz="1000" kern="1200" dirty="0" smtClean="0">
                          <a:solidFill>
                            <a:schemeClr val="dk1"/>
                          </a:solidFill>
                          <a:effectLst/>
                          <a:latin typeface="AU Passata Light" panose="020B0303030902030804"/>
                          <a:ea typeface="+mn-ea"/>
                          <a:cs typeface="+mn-cs"/>
                        </a:rPr>
                        <a:t>møterom</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20 – 100 % av dimensjonerende kapasitet</a:t>
                      </a:r>
                      <a:endParaRPr lang="nb-NO" sz="1000" dirty="0">
                        <a:latin typeface="AU Passata Light"/>
                      </a:endParaRPr>
                    </a:p>
                  </a:txBody>
                  <a:tcPr>
                    <a:solidFill>
                      <a:srgbClr val="92D050">
                        <a:alpha val="50000"/>
                      </a:srgbClr>
                    </a:solidFill>
                  </a:tcPr>
                </a:tc>
                <a:tc>
                  <a:txBody>
                    <a:bodyPr/>
                    <a:lstStyle/>
                    <a:p>
                      <a:pPr hangingPunct="0"/>
                      <a:r>
                        <a:rPr lang="nb-NO" sz="1000" kern="1200" dirty="0" smtClean="0">
                          <a:solidFill>
                            <a:schemeClr val="dk1"/>
                          </a:solidFill>
                          <a:effectLst/>
                          <a:latin typeface="AU Passata Light" panose="020B0303030902030804"/>
                          <a:ea typeface="+mn-ea"/>
                          <a:cs typeface="+mn-cs"/>
                        </a:rPr>
                        <a:t>Varmegjenvinning</a:t>
                      </a:r>
                      <a:r>
                        <a:rPr lang="nb-NO" sz="1000" kern="1200" baseline="0" dirty="0" smtClean="0">
                          <a:solidFill>
                            <a:schemeClr val="dk1"/>
                          </a:solidFill>
                          <a:effectLst/>
                          <a:latin typeface="AU Passata Light" panose="020B0303030902030804"/>
                          <a:ea typeface="+mn-ea"/>
                          <a:cs typeface="+mn-cs"/>
                        </a:rPr>
                        <a:t> på balansert ventilasjon skal være &gt; 80%</a:t>
                      </a:r>
                    </a:p>
                    <a:p>
                      <a:pPr hangingPunct="0"/>
                      <a:r>
                        <a:rPr lang="nb-NO" sz="1000" kern="1200" baseline="0" dirty="0" smtClean="0">
                          <a:solidFill>
                            <a:schemeClr val="dk1"/>
                          </a:solidFill>
                          <a:effectLst/>
                          <a:latin typeface="AU Passata Light" panose="020B0303030902030804"/>
                          <a:ea typeface="+mn-ea"/>
                          <a:cs typeface="+mn-cs"/>
                        </a:rPr>
                        <a:t>SFP for balansert ventilasjon skal være &lt; 2,0 kW/m3/.</a:t>
                      </a:r>
                    </a:p>
                    <a:p>
                      <a:pPr hangingPunct="0"/>
                      <a:r>
                        <a:rPr lang="nb-NO" sz="1000" kern="1200" baseline="0" dirty="0" smtClean="0">
                          <a:solidFill>
                            <a:schemeClr val="dk1"/>
                          </a:solidFill>
                          <a:effectLst/>
                          <a:latin typeface="AU Passata Light" panose="020B0303030902030804"/>
                          <a:ea typeface="+mn-ea"/>
                          <a:cs typeface="+mn-cs"/>
                        </a:rPr>
                        <a:t>I</a:t>
                      </a:r>
                      <a:r>
                        <a:rPr lang="nb-NO" sz="1000" kern="1200" dirty="0" smtClean="0">
                          <a:solidFill>
                            <a:schemeClr val="dk1"/>
                          </a:solidFill>
                          <a:effectLst/>
                          <a:latin typeface="AU Passata Light" panose="020B0303030902030804"/>
                          <a:ea typeface="+mn-ea"/>
                          <a:cs typeface="+mn-cs"/>
                        </a:rPr>
                        <a:t> brukstiden skal ventilasjon, varme og kjøling løpende tilpasses det aktuelle behovet, så energibruken kan reduseres så langt det er mulig. Krav er:</a:t>
                      </a:r>
                    </a:p>
                    <a:p>
                      <a:pPr marL="171450" indent="-171450" hangingPunct="0">
                        <a:buFont typeface="Arial" panose="020B0604020202020204" pitchFamily="34" charset="0"/>
                        <a:buChar char="•"/>
                      </a:pPr>
                      <a:r>
                        <a:rPr lang="nb-NO" sz="1000" kern="1200" dirty="0" smtClean="0">
                          <a:solidFill>
                            <a:schemeClr val="dk1"/>
                          </a:solidFill>
                          <a:effectLst/>
                          <a:latin typeface="AU Passata Light" panose="020B0303030902030804"/>
                          <a:ea typeface="+mn-ea"/>
                          <a:cs typeface="+mn-cs"/>
                        </a:rPr>
                        <a:t>temperaturstyring</a:t>
                      </a:r>
                      <a:r>
                        <a:rPr lang="nb-NO" sz="1000" kern="1200" baseline="0" dirty="0" smtClean="0">
                          <a:solidFill>
                            <a:schemeClr val="dk1"/>
                          </a:solidFill>
                          <a:effectLst/>
                          <a:latin typeface="AU Passata Light" panose="020B0303030902030804"/>
                          <a:ea typeface="+mn-ea"/>
                          <a:cs typeface="+mn-cs"/>
                        </a:rPr>
                        <a:t> av varmepådrag på sonenivå</a:t>
                      </a:r>
                    </a:p>
                    <a:p>
                      <a:pPr marL="171450" indent="-171450" hangingPunct="0">
                        <a:buFont typeface="Arial" panose="020B0604020202020204" pitchFamily="34" charset="0"/>
                        <a:buChar char="•"/>
                      </a:pPr>
                      <a:r>
                        <a:rPr lang="nb-NO" sz="1000" kern="1200" baseline="0" dirty="0" smtClean="0">
                          <a:solidFill>
                            <a:schemeClr val="dk1"/>
                          </a:solidFill>
                          <a:effectLst/>
                          <a:latin typeface="AU Passata Light" panose="020B0303030902030804"/>
                          <a:ea typeface="+mn-ea"/>
                          <a:cs typeface="+mn-cs"/>
                        </a:rPr>
                        <a:t>AV/PÅ styring av ventilasjon til alle leiearealer </a:t>
                      </a:r>
                      <a:r>
                        <a:rPr lang="nb-NO" sz="1000" kern="1200" dirty="0" smtClean="0">
                          <a:solidFill>
                            <a:schemeClr val="dk1"/>
                          </a:solidFill>
                          <a:effectLst/>
                          <a:latin typeface="AU Passata Light" panose="020B0303030902030804"/>
                          <a:ea typeface="+mn-ea"/>
                          <a:cs typeface="+mn-cs"/>
                        </a:rPr>
                        <a:t/>
                      </a:r>
                      <a:br>
                        <a:rPr lang="nb-NO" sz="1000" kern="1200" dirty="0" smtClean="0">
                          <a:solidFill>
                            <a:schemeClr val="dk1"/>
                          </a:solidFill>
                          <a:effectLst/>
                          <a:latin typeface="AU Passata Light" panose="020B0303030902030804"/>
                          <a:ea typeface="+mn-ea"/>
                          <a:cs typeface="+mn-cs"/>
                        </a:rPr>
                      </a:br>
                      <a:r>
                        <a:rPr lang="nb-NO" sz="1000" kern="1200" dirty="0" smtClean="0">
                          <a:solidFill>
                            <a:schemeClr val="dk1"/>
                          </a:solidFill>
                          <a:effectLst/>
                          <a:latin typeface="AU Passata Light" panose="020B0303030902030804"/>
                          <a:ea typeface="+mn-ea"/>
                          <a:cs typeface="+mn-cs"/>
                        </a:rPr>
                        <a:t/>
                      </a:r>
                      <a:br>
                        <a:rPr lang="nb-NO" sz="1000" kern="1200" dirty="0" smtClean="0">
                          <a:solidFill>
                            <a:schemeClr val="dk1"/>
                          </a:solidFill>
                          <a:effectLst/>
                          <a:latin typeface="AU Passata Light" panose="020B0303030902030804"/>
                          <a:ea typeface="+mn-ea"/>
                          <a:cs typeface="+mn-cs"/>
                        </a:rPr>
                      </a:br>
                      <a:endParaRPr lang="nb-NO" sz="1000" kern="1200" dirty="0" smtClean="0">
                        <a:solidFill>
                          <a:schemeClr val="dk1"/>
                        </a:solidFill>
                        <a:effectLst/>
                        <a:latin typeface="AU Passata Light" panose="020B0303030902030804"/>
                        <a:ea typeface="+mn-ea"/>
                        <a:cs typeface="+mn-cs"/>
                      </a:endParaRPr>
                    </a:p>
                    <a:p>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FFC000">
                        <a:alpha val="50000"/>
                      </a:srgbClr>
                    </a:solidFill>
                  </a:tcPr>
                </a:tc>
                <a:tc>
                  <a:txBody>
                    <a:bodyPr/>
                    <a:lstStyle/>
                    <a:p>
                      <a:pPr hangingPunct="0"/>
                      <a:r>
                        <a:rPr lang="nb-NO" sz="1000" kern="1200" dirty="0" smtClean="0">
                          <a:solidFill>
                            <a:schemeClr val="dk1"/>
                          </a:solidFill>
                          <a:effectLst/>
                          <a:latin typeface="AU Passata Light" panose="020B0303030902030804"/>
                          <a:ea typeface="+mn-ea"/>
                          <a:cs typeface="+mn-cs"/>
                        </a:rPr>
                        <a:t>I brukstiden skal ventilasjon, varme og kjøling løpende tilpasses det aktuelle behovet, så energibruken kan reduseres mest mulig. Krav</a:t>
                      </a:r>
                      <a:r>
                        <a:rPr lang="nb-NO" sz="1000" kern="1200" baseline="0" dirty="0" smtClean="0">
                          <a:solidFill>
                            <a:schemeClr val="dk1"/>
                          </a:solidFill>
                          <a:effectLst/>
                          <a:latin typeface="AU Passata Light" panose="020B0303030902030804"/>
                          <a:ea typeface="+mn-ea"/>
                          <a:cs typeface="+mn-cs"/>
                        </a:rPr>
                        <a:t> er:</a:t>
                      </a:r>
                      <a:endParaRPr lang="nb-NO" sz="1000" kern="1200" dirty="0" smtClean="0">
                        <a:solidFill>
                          <a:schemeClr val="dk1"/>
                        </a:solidFill>
                        <a:effectLst/>
                        <a:latin typeface="AU Passata Light" panose="020B0303030902030804"/>
                        <a:ea typeface="+mn-ea"/>
                        <a:cs typeface="+mn-cs"/>
                      </a:endParaRPr>
                    </a:p>
                    <a:p>
                      <a:pPr marL="171450" indent="-171450" hangingPunct="0">
                        <a:buFont typeface="Arial" panose="020B0604020202020204" pitchFamily="34" charset="0"/>
                        <a:buChar char="•"/>
                      </a:pPr>
                      <a:r>
                        <a:rPr lang="nb-NO" sz="1000" kern="1200" dirty="0" smtClean="0">
                          <a:solidFill>
                            <a:schemeClr val="dk1"/>
                          </a:solidFill>
                          <a:effectLst/>
                          <a:latin typeface="AU Passata Light" panose="020B0303030902030804"/>
                          <a:ea typeface="+mn-ea"/>
                          <a:cs typeface="+mn-cs"/>
                        </a:rPr>
                        <a:t>temperaturstyring</a:t>
                      </a:r>
                      <a:r>
                        <a:rPr lang="nb-NO" sz="1000" kern="1200" baseline="0" dirty="0" smtClean="0">
                          <a:solidFill>
                            <a:schemeClr val="dk1"/>
                          </a:solidFill>
                          <a:effectLst/>
                          <a:latin typeface="AU Passata Light" panose="020B0303030902030804"/>
                          <a:ea typeface="+mn-ea"/>
                          <a:cs typeface="+mn-cs"/>
                        </a:rPr>
                        <a:t> </a:t>
                      </a:r>
                      <a:r>
                        <a:rPr lang="nb-NO" sz="1000" kern="1200" baseline="0" dirty="0" smtClean="0">
                          <a:solidFill>
                            <a:schemeClr val="tx1"/>
                          </a:solidFill>
                          <a:effectLst/>
                          <a:latin typeface="AU Passata Light" panose="020B0303030902030804"/>
                          <a:ea typeface="+mn-ea"/>
                          <a:cs typeface="+mn-cs"/>
                        </a:rPr>
                        <a:t>av varmepådrag </a:t>
                      </a:r>
                      <a:r>
                        <a:rPr lang="nb-NO" sz="1000" kern="1200" baseline="0" dirty="0" smtClean="0">
                          <a:solidFill>
                            <a:schemeClr val="dk1"/>
                          </a:solidFill>
                          <a:effectLst/>
                          <a:latin typeface="AU Passata Light" panose="020B0303030902030804"/>
                          <a:ea typeface="+mn-ea"/>
                          <a:cs typeface="+mn-cs"/>
                        </a:rPr>
                        <a:t>på sonenivå</a:t>
                      </a:r>
                    </a:p>
                    <a:p>
                      <a:pPr marL="171450" indent="-171450" hangingPunct="0">
                        <a:buFont typeface="Arial" panose="020B0604020202020204" pitchFamily="34" charset="0"/>
                        <a:buChar char="•"/>
                      </a:pPr>
                      <a:r>
                        <a:rPr lang="nb-NO" sz="1000" kern="1200" baseline="0" dirty="0" smtClean="0">
                          <a:solidFill>
                            <a:schemeClr val="dk1"/>
                          </a:solidFill>
                          <a:effectLst/>
                          <a:latin typeface="AU Passata Light" panose="020B0303030902030804"/>
                          <a:ea typeface="+mn-ea"/>
                          <a:cs typeface="+mn-cs"/>
                        </a:rPr>
                        <a:t>AV/PÅ styring av ventilasjon på bygningsnivå</a:t>
                      </a:r>
                      <a:r>
                        <a:rPr lang="nb-NO" sz="1000" kern="1200" dirty="0" smtClean="0">
                          <a:solidFill>
                            <a:schemeClr val="dk1"/>
                          </a:solidFill>
                          <a:effectLst/>
                          <a:latin typeface="AU Passata Light" panose="020B0303030902030804"/>
                          <a:ea typeface="+mn-ea"/>
                          <a:cs typeface="+mn-cs"/>
                        </a:rPr>
                        <a:t/>
                      </a:r>
                      <a:br>
                        <a:rPr lang="nb-NO" sz="1000" kern="1200" dirty="0" smtClean="0">
                          <a:solidFill>
                            <a:schemeClr val="dk1"/>
                          </a:solidFill>
                          <a:effectLst/>
                          <a:latin typeface="AU Passata Light" panose="020B0303030902030804"/>
                          <a:ea typeface="+mn-ea"/>
                          <a:cs typeface="+mn-cs"/>
                        </a:rPr>
                      </a:br>
                      <a:r>
                        <a:rPr lang="nb-NO" sz="1000" kern="1200" dirty="0" smtClean="0">
                          <a:solidFill>
                            <a:schemeClr val="dk1"/>
                          </a:solidFill>
                          <a:effectLst/>
                          <a:latin typeface="AU Passata Light" panose="020B0303030902030804"/>
                          <a:ea typeface="+mn-ea"/>
                          <a:cs typeface="+mn-cs"/>
                        </a:rPr>
                        <a:t/>
                      </a:r>
                      <a:br>
                        <a:rPr lang="nb-NO" sz="1000" kern="1200" dirty="0" smtClean="0">
                          <a:solidFill>
                            <a:schemeClr val="dk1"/>
                          </a:solidFill>
                          <a:effectLst/>
                          <a:latin typeface="AU Passata Light" panose="020B0303030902030804"/>
                          <a:ea typeface="+mn-ea"/>
                          <a:cs typeface="+mn-cs"/>
                        </a:rPr>
                      </a:br>
                      <a:endParaRPr lang="nb-NO" sz="1000" kern="1200" dirty="0" smtClean="0">
                        <a:solidFill>
                          <a:schemeClr val="dk1"/>
                        </a:solidFill>
                        <a:effectLst/>
                        <a:latin typeface="AU Passata Light" panose="020B0303030902030804"/>
                        <a:ea typeface="+mn-ea"/>
                        <a:cs typeface="+mn-cs"/>
                      </a:endParaRPr>
                    </a:p>
                    <a:p>
                      <a:endParaRPr lang="nb-NO" sz="1000" dirty="0" smtClean="0">
                        <a:latin typeface="AU Passata Light"/>
                      </a:endParaRPr>
                    </a:p>
                    <a:p>
                      <a:endParaRPr lang="nb-NO" sz="1000" kern="1200" dirty="0" smtClean="0">
                        <a:solidFill>
                          <a:schemeClr val="dk1"/>
                        </a:solidFill>
                        <a:effectLst/>
                        <a:latin typeface="AU Passata Light" panose="020B0303030902030804"/>
                        <a:ea typeface="+mn-ea"/>
                        <a:cs typeface="+mn-cs"/>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r>
                        <a:rPr lang="nb-NO" sz="1000" dirty="0" smtClean="0">
                          <a:latin typeface="AU Passata Light"/>
                        </a:rPr>
                        <a:t>Tegninger og tekniske</a:t>
                      </a:r>
                      <a:r>
                        <a:rPr lang="nb-NO" sz="1000" baseline="0" dirty="0" smtClean="0">
                          <a:latin typeface="AU Passata Light"/>
                        </a:rPr>
                        <a:t> spesifikasjoner skal spesifiseres for leveransen</a:t>
                      </a:r>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782560" y="158307"/>
            <a:ext cx="11409439" cy="616393"/>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Driftskostnader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2200" dirty="0" smtClean="0"/>
              <a:t/>
            </a:r>
            <a:br>
              <a:rPr lang="nb-NO" sz="2200" dirty="0" smtClean="0"/>
            </a:br>
            <a:endParaRPr lang="nb-NO" sz="2200" dirty="0"/>
          </a:p>
        </p:txBody>
      </p:sp>
    </p:spTree>
    <p:extLst>
      <p:ext uri="{BB962C8B-B14F-4D97-AF65-F5344CB8AC3E}">
        <p14:creationId xmlns:p14="http://schemas.microsoft.com/office/powerpoint/2010/main" val="3472969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3742971190"/>
              </p:ext>
            </p:extLst>
          </p:nvPr>
        </p:nvGraphicFramePr>
        <p:xfrm>
          <a:off x="891936" y="1115723"/>
          <a:ext cx="11206061" cy="4475259"/>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116840">
                  <a:extLst>
                    <a:ext uri="{9D8B030D-6E8A-4147-A177-3AD203B41FA5}">
                      <a16:colId xmlns:a16="http://schemas.microsoft.com/office/drawing/2014/main" xmlns="" val="20002"/>
                    </a:ext>
                  </a:extLst>
                </a:gridCol>
                <a:gridCol w="2150548">
                  <a:extLst>
                    <a:ext uri="{9D8B030D-6E8A-4147-A177-3AD203B41FA5}">
                      <a16:colId xmlns:a16="http://schemas.microsoft.com/office/drawing/2014/main" xmlns="" val="3950722996"/>
                    </a:ext>
                  </a:extLst>
                </a:gridCol>
                <a:gridCol w="116840">
                  <a:extLst>
                    <a:ext uri="{9D8B030D-6E8A-4147-A177-3AD203B41FA5}">
                      <a16:colId xmlns:a16="http://schemas.microsoft.com/office/drawing/2014/main" xmlns="" val="20003"/>
                    </a:ext>
                  </a:extLst>
                </a:gridCol>
                <a:gridCol w="1926313">
                  <a:extLst>
                    <a:ext uri="{9D8B030D-6E8A-4147-A177-3AD203B41FA5}">
                      <a16:colId xmlns:a16="http://schemas.microsoft.com/office/drawing/2014/main" xmlns="" val="4192239819"/>
                    </a:ext>
                  </a:extLst>
                </a:gridCol>
                <a:gridCol w="294674">
                  <a:extLst>
                    <a:ext uri="{9D8B030D-6E8A-4147-A177-3AD203B41FA5}">
                      <a16:colId xmlns:a16="http://schemas.microsoft.com/office/drawing/2014/main" xmlns="" val="20004"/>
                    </a:ext>
                  </a:extLst>
                </a:gridCol>
                <a:gridCol w="2220986">
                  <a:extLst>
                    <a:ext uri="{9D8B030D-6E8A-4147-A177-3AD203B41FA5}">
                      <a16:colId xmlns:a16="http://schemas.microsoft.com/office/drawing/2014/main" xmlns="" val="2582285332"/>
                    </a:ext>
                  </a:extLst>
                </a:gridCol>
              </a:tblGrid>
              <a:tr h="555555">
                <a:tc grid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d</a:t>
                      </a:r>
                      <a:r>
                        <a:rPr lang="nb-NO" sz="1400" dirty="0" smtClean="0">
                          <a:latin typeface="AU Passata Light" panose="020B0303030902030804"/>
                        </a:rPr>
                        <a:t>riftskostnader</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a:t>
                      </a:r>
                      <a:r>
                        <a:rPr lang="nb-NO" sz="1400" b="1" kern="1200" baseline="0" dirty="0" smtClean="0">
                          <a:solidFill>
                            <a:schemeClr val="lt1"/>
                          </a:solidFill>
                          <a:latin typeface="AU Passata Light" panose="020B0303030902030804"/>
                          <a:ea typeface="+mn-ea"/>
                          <a:cs typeface="+mn-cs"/>
                        </a:rPr>
                        <a:t> energieffektiv </a:t>
                      </a:r>
                      <a:r>
                        <a:rPr lang="nb-NO" sz="1400" b="1" kern="1200" dirty="0" smtClean="0">
                          <a:solidFill>
                            <a:schemeClr val="lt1"/>
                          </a:solidFill>
                          <a:latin typeface="AU Passata Light" panose="020B0303030902030804"/>
                          <a:ea typeface="+mn-ea"/>
                          <a:cs typeface="+mn-cs"/>
                        </a:rPr>
                        <a:t>belysning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b="1" kern="1200" dirty="0" smtClean="0">
                        <a:solidFill>
                          <a:schemeClr val="lt1"/>
                        </a:solidFill>
                        <a:latin typeface="AU Passata Light" panose="020B03030309020308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tc>
                <a:tc hMerge="1">
                  <a:txBody>
                    <a:bodyPr/>
                    <a:lstStyle/>
                    <a:p>
                      <a:endParaRPr lang="nb-NO"/>
                    </a:p>
                  </a:txBody>
                  <a:tcPr>
                    <a:solidFill>
                      <a:schemeClr val="tx1">
                        <a:alpha val="50000"/>
                      </a:schemeClr>
                    </a:solidFill>
                  </a:tcPr>
                </a:tc>
                <a:tc hMerge="1">
                  <a:txBody>
                    <a:bodyPr/>
                    <a:lstStyle/>
                    <a:p>
                      <a:endParaRPr lang="nb-NO"/>
                    </a:p>
                  </a:txBody>
                  <a:tcPr/>
                </a:tc>
                <a:tc hMerge="1">
                  <a:txBody>
                    <a:bodyPr/>
                    <a:lstStyle/>
                    <a:p>
                      <a:endParaRPr lang="nb-NO" dirty="0"/>
                    </a:p>
                  </a:txBody>
                  <a:tcPr>
                    <a:solidFill>
                      <a:schemeClr val="tx1">
                        <a:alpha val="50000"/>
                      </a:schemeClr>
                    </a:solidFill>
                  </a:tcPr>
                </a:tc>
                <a:tc hMerge="1">
                  <a:txBody>
                    <a:bodyPr/>
                    <a:lstStyle/>
                    <a:p>
                      <a:endParaRPr lang="nb-NO"/>
                    </a:p>
                  </a:txBody>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gridSpan="2">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hMerge="1">
                  <a:txBody>
                    <a:bodyPr/>
                    <a:lstStyle/>
                    <a:p>
                      <a:endParaRPr lang="nb-NO"/>
                    </a:p>
                  </a:txBody>
                  <a:tcPr/>
                </a:tc>
                <a:tc gridSpan="2">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hMerge="1">
                  <a:txBody>
                    <a:bodyPr/>
                    <a:lstStyle/>
                    <a:p>
                      <a:endParaRPr lang="nb-NO"/>
                    </a:p>
                  </a:txBody>
                  <a:tcPr/>
                </a:tc>
                <a:tc gridSpan="2">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tc hMerge="1">
                  <a:txBody>
                    <a:bodyPr/>
                    <a:lstStyle/>
                    <a:p>
                      <a:endParaRPr lang="nb-NO"/>
                    </a:p>
                  </a:txBody>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kern="1200" dirty="0" smtClean="0">
                          <a:solidFill>
                            <a:schemeClr val="dk1"/>
                          </a:solidFill>
                          <a:effectLst/>
                          <a:latin typeface="AU Passata Light" panose="020B0303030902030804"/>
                          <a:ea typeface="+mn-ea"/>
                          <a:cs typeface="+mn-cs"/>
                        </a:rPr>
                        <a:t>Det skal velges energieffektivt utstyr med lavt strømforbruk. </a:t>
                      </a:r>
                    </a:p>
                    <a:p>
                      <a:r>
                        <a:rPr lang="nb-NO" sz="1000" kern="1200" dirty="0" smtClean="0">
                          <a:solidFill>
                            <a:schemeClr val="dk1"/>
                          </a:solidFill>
                          <a:effectLst/>
                          <a:latin typeface="AU Passata Light" panose="020B0303030902030804"/>
                          <a:ea typeface="+mn-ea"/>
                          <a:cs typeface="+mn-cs"/>
                        </a:rPr>
                        <a:t>Belysningssystemet</a:t>
                      </a:r>
                      <a:r>
                        <a:rPr lang="nb-NO" sz="1000" kern="1200" baseline="0" dirty="0" smtClean="0">
                          <a:solidFill>
                            <a:schemeClr val="dk1"/>
                          </a:solidFill>
                          <a:effectLst/>
                          <a:latin typeface="AU Passata Light" panose="020B0303030902030804"/>
                          <a:ea typeface="+mn-ea"/>
                          <a:cs typeface="+mn-cs"/>
                        </a:rPr>
                        <a:t> skal tilfredsstille et maksimalt LENI tall på 10 kWh/m2 år, som tilsvarer snitt belastning på 3,4 W/m</a:t>
                      </a:r>
                      <a:r>
                        <a:rPr lang="nb-NO" sz="1000" kern="1200" baseline="30000" dirty="0" smtClean="0">
                          <a:solidFill>
                            <a:schemeClr val="dk1"/>
                          </a:solidFill>
                          <a:effectLst/>
                          <a:latin typeface="AU Passata Light" panose="020B0303030902030804"/>
                          <a:ea typeface="+mn-ea"/>
                          <a:cs typeface="+mn-cs"/>
                        </a:rPr>
                        <a:t>2</a:t>
                      </a:r>
                      <a:r>
                        <a:rPr lang="nb-NO" sz="1000" kern="1200" baseline="0" dirty="0" smtClean="0">
                          <a:solidFill>
                            <a:schemeClr val="dk1"/>
                          </a:solidFill>
                          <a:effectLst/>
                          <a:latin typeface="AU Passata Light" panose="020B0303030902030804"/>
                          <a:ea typeface="+mn-ea"/>
                          <a:cs typeface="+mn-cs"/>
                        </a:rPr>
                        <a:t> i driftstiden.</a:t>
                      </a:r>
                    </a:p>
                    <a:p>
                      <a:endParaRPr lang="nb-NO" sz="1000" dirty="0" smtClean="0">
                        <a:latin typeface="AU Passata Light"/>
                      </a:endParaRPr>
                    </a:p>
                    <a:p>
                      <a:endParaRPr lang="nb-NO" sz="1000" dirty="0">
                        <a:latin typeface="AU Passata Light"/>
                      </a:endParaRPr>
                    </a:p>
                  </a:txBody>
                  <a:tcPr>
                    <a:solidFill>
                      <a:srgbClr val="00B050">
                        <a:alpha val="50000"/>
                      </a:srgbClr>
                    </a:solidFill>
                  </a:tcPr>
                </a:tc>
                <a:tc gridSpan="2">
                  <a:txBody>
                    <a:bodyPr/>
                    <a:lstStyle/>
                    <a:p>
                      <a:r>
                        <a:rPr lang="nb-NO" sz="1000" kern="1200" dirty="0" smtClean="0">
                          <a:solidFill>
                            <a:schemeClr val="dk1"/>
                          </a:solidFill>
                          <a:effectLst/>
                          <a:latin typeface="AU Passata Light" panose="020B0303030902030804"/>
                          <a:ea typeface="+mn-ea"/>
                          <a:cs typeface="+mn-cs"/>
                        </a:rPr>
                        <a:t>Det skal velges energieffektivt utstyr med lavt strømforbruk. </a:t>
                      </a:r>
                    </a:p>
                    <a:p>
                      <a:r>
                        <a:rPr lang="nb-NO" sz="1000" kern="1200" dirty="0" smtClean="0">
                          <a:solidFill>
                            <a:schemeClr val="dk1"/>
                          </a:solidFill>
                          <a:effectLst/>
                          <a:latin typeface="AU Passata Light" panose="020B0303030902030804"/>
                          <a:ea typeface="+mn-ea"/>
                          <a:cs typeface="+mn-cs"/>
                        </a:rPr>
                        <a:t>Belysningssystemet</a:t>
                      </a:r>
                      <a:r>
                        <a:rPr lang="nb-NO" sz="1000" kern="1200" baseline="0" dirty="0" smtClean="0">
                          <a:solidFill>
                            <a:schemeClr val="dk1"/>
                          </a:solidFill>
                          <a:effectLst/>
                          <a:latin typeface="AU Passata Light" panose="020B0303030902030804"/>
                          <a:ea typeface="+mn-ea"/>
                          <a:cs typeface="+mn-cs"/>
                        </a:rPr>
                        <a:t> skal tilfredsstille et maksimalt LENI tall på 16 kWh/m2 år, som tilsvarer snitt belastning på </a:t>
                      </a:r>
                    </a:p>
                    <a:p>
                      <a:r>
                        <a:rPr lang="nb-NO" sz="1000" kern="1200" baseline="0" dirty="0" smtClean="0">
                          <a:solidFill>
                            <a:schemeClr val="dk1"/>
                          </a:solidFill>
                          <a:effectLst/>
                          <a:latin typeface="AU Passata Light" panose="020B0303030902030804"/>
                          <a:ea typeface="+mn-ea"/>
                          <a:cs typeface="+mn-cs"/>
                        </a:rPr>
                        <a:t>5 W/m</a:t>
                      </a:r>
                      <a:r>
                        <a:rPr lang="nb-NO" sz="1000" kern="1200" baseline="30000" dirty="0" smtClean="0">
                          <a:solidFill>
                            <a:schemeClr val="dk1"/>
                          </a:solidFill>
                          <a:effectLst/>
                          <a:latin typeface="AU Passata Light" panose="020B0303030902030804"/>
                          <a:ea typeface="+mn-ea"/>
                          <a:cs typeface="+mn-cs"/>
                        </a:rPr>
                        <a:t>2</a:t>
                      </a:r>
                      <a:r>
                        <a:rPr lang="nb-NO" sz="1000" kern="1200" baseline="0" dirty="0" smtClean="0">
                          <a:solidFill>
                            <a:schemeClr val="dk1"/>
                          </a:solidFill>
                          <a:effectLst/>
                          <a:latin typeface="AU Passata Light" panose="020B0303030902030804"/>
                          <a:ea typeface="+mn-ea"/>
                          <a:cs typeface="+mn-cs"/>
                        </a:rPr>
                        <a:t> i driftstiden.</a:t>
                      </a:r>
                    </a:p>
                    <a:p>
                      <a:endParaRPr lang="nb-NO" sz="1000" dirty="0">
                        <a:latin typeface="AU Passata Light"/>
                      </a:endParaRPr>
                    </a:p>
                  </a:txBody>
                  <a:tcPr>
                    <a:solidFill>
                      <a:srgbClr val="92D050">
                        <a:alpha val="50000"/>
                      </a:srgbClr>
                    </a:solidFill>
                  </a:tcPr>
                </a:tc>
                <a:tc hMerge="1">
                  <a:txBody>
                    <a:bodyPr/>
                    <a:lstStyle/>
                    <a:p>
                      <a:endParaRPr lang="nb-NO"/>
                    </a:p>
                  </a:txBody>
                  <a:tcPr/>
                </a:tc>
                <a:tc gridSpan="2">
                  <a:txBody>
                    <a:bodyPr/>
                    <a:lstStyle/>
                    <a:p>
                      <a:r>
                        <a:rPr lang="nb-NO" sz="1000" kern="1200" dirty="0" smtClean="0">
                          <a:solidFill>
                            <a:schemeClr val="dk1"/>
                          </a:solidFill>
                          <a:effectLst/>
                          <a:latin typeface="AU Passata Light" panose="020B0303030902030804"/>
                          <a:ea typeface="+mn-ea"/>
                          <a:cs typeface="+mn-cs"/>
                        </a:rPr>
                        <a:t>Det skal velges energieffektivt utstyr med lavt strømforbruk. </a:t>
                      </a:r>
                    </a:p>
                    <a:p>
                      <a:r>
                        <a:rPr lang="nb-NO" sz="1000" kern="1200" dirty="0" smtClean="0">
                          <a:solidFill>
                            <a:schemeClr val="dk1"/>
                          </a:solidFill>
                          <a:effectLst/>
                          <a:latin typeface="AU Passata Light" panose="020B0303030902030804"/>
                          <a:ea typeface="+mn-ea"/>
                          <a:cs typeface="+mn-cs"/>
                        </a:rPr>
                        <a:t>Belysningssystemet</a:t>
                      </a:r>
                      <a:r>
                        <a:rPr lang="nb-NO" sz="1000" kern="1200" baseline="0" dirty="0" smtClean="0">
                          <a:solidFill>
                            <a:schemeClr val="dk1"/>
                          </a:solidFill>
                          <a:effectLst/>
                          <a:latin typeface="AU Passata Light" panose="020B0303030902030804"/>
                          <a:ea typeface="+mn-ea"/>
                          <a:cs typeface="+mn-cs"/>
                        </a:rPr>
                        <a:t> skal tilfredsstille et maksimalt LENI tall på 20 kWh/m2 år, som tilsvarer snitt belastning på 6.4 W/m</a:t>
                      </a:r>
                      <a:r>
                        <a:rPr lang="nb-NO" sz="1000" kern="1200" baseline="30000" dirty="0" smtClean="0">
                          <a:solidFill>
                            <a:schemeClr val="dk1"/>
                          </a:solidFill>
                          <a:effectLst/>
                          <a:latin typeface="AU Passata Light" panose="020B0303030902030804"/>
                          <a:ea typeface="+mn-ea"/>
                          <a:cs typeface="+mn-cs"/>
                        </a:rPr>
                        <a:t>2</a:t>
                      </a:r>
                      <a:r>
                        <a:rPr lang="nb-NO" sz="1000" kern="1200" baseline="0" dirty="0" smtClean="0">
                          <a:solidFill>
                            <a:schemeClr val="dk1"/>
                          </a:solidFill>
                          <a:effectLst/>
                          <a:latin typeface="AU Passata Light" panose="020B0303030902030804"/>
                          <a:ea typeface="+mn-ea"/>
                          <a:cs typeface="+mn-cs"/>
                        </a:rPr>
                        <a:t> i driftstiden.</a:t>
                      </a:r>
                    </a:p>
                    <a:p>
                      <a:endParaRPr lang="nb-NO" sz="1000" dirty="0">
                        <a:latin typeface="AU Passata Light"/>
                      </a:endParaRPr>
                    </a:p>
                  </a:txBody>
                  <a:tcPr>
                    <a:solidFill>
                      <a:srgbClr val="FFC000">
                        <a:alpha val="50000"/>
                      </a:srgbClr>
                    </a:solidFill>
                  </a:tcPr>
                </a:tc>
                <a:tc hMerge="1">
                  <a:txBody>
                    <a:bodyPr/>
                    <a:lstStyle/>
                    <a:p>
                      <a:endParaRPr lang="nb-NO"/>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Det skal velges energieffektivt utstyr med lavt strømforbruk. Belysningssystemet</a:t>
                      </a:r>
                      <a:r>
                        <a:rPr lang="nb-NO" sz="1000" kern="1200" baseline="0" dirty="0" smtClean="0">
                          <a:solidFill>
                            <a:schemeClr val="dk1"/>
                          </a:solidFill>
                          <a:effectLst/>
                          <a:latin typeface="AU Passata Light" panose="020B0303030902030804"/>
                          <a:ea typeface="+mn-ea"/>
                          <a:cs typeface="+mn-cs"/>
                        </a:rPr>
                        <a:t> skal tilfredsstille et maksimalt LENI tall på 25 kWh/m2 år, som tilsvarer snitt-belastning på 8 W/m</a:t>
                      </a:r>
                      <a:r>
                        <a:rPr lang="nb-NO" sz="1000" kern="1200" baseline="30000" dirty="0" smtClean="0">
                          <a:solidFill>
                            <a:schemeClr val="dk1"/>
                          </a:solidFill>
                          <a:effectLst/>
                          <a:latin typeface="AU Passata Light" panose="020B0303030902030804"/>
                          <a:ea typeface="+mn-ea"/>
                          <a:cs typeface="+mn-cs"/>
                        </a:rPr>
                        <a:t>2</a:t>
                      </a:r>
                      <a:r>
                        <a:rPr lang="nb-NO" sz="1000" kern="1200" baseline="0" dirty="0" smtClean="0">
                          <a:solidFill>
                            <a:schemeClr val="dk1"/>
                          </a:solidFill>
                          <a:effectLst/>
                          <a:latin typeface="AU Passata Light" panose="020B0303030902030804"/>
                          <a:ea typeface="+mn-ea"/>
                          <a:cs typeface="+mn-cs"/>
                        </a:rPr>
                        <a:t> i driftstiden.</a:t>
                      </a:r>
                    </a:p>
                  </a:txBody>
                  <a:tcPr>
                    <a:solidFill>
                      <a:srgbClr val="FFFF00">
                        <a:alpha val="50000"/>
                      </a:srgbClr>
                    </a:solidFill>
                  </a:tcPr>
                </a:tc>
                <a:tc hMerge="1">
                  <a:txBody>
                    <a:bodyPr/>
                    <a:lstStyle/>
                    <a:p>
                      <a:endParaRPr lang="nb-NO"/>
                    </a:p>
                  </a:txBody>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2">
                  <a:txBody>
                    <a:bodyPr/>
                    <a:lstStyle/>
                    <a:p>
                      <a:r>
                        <a:rPr lang="nb-NO" sz="1000" baseline="0" dirty="0" smtClean="0">
                          <a:latin typeface="AU Passata Light"/>
                        </a:rPr>
                        <a:t>Dokument som viser samsvar med kriterier fra </a:t>
                      </a:r>
                      <a:r>
                        <a:rPr lang="nb-NO" sz="1000" dirty="0" smtClean="0">
                          <a:latin typeface="AU Passata Light"/>
                        </a:rPr>
                        <a:t>NS-EN 15193</a:t>
                      </a:r>
                      <a:endParaRPr lang="nb-NO" sz="1000" dirty="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7"/>
            <a:ext cx="10515600" cy="616393"/>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Driftskostnader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2200" dirty="0" smtClean="0"/>
              <a:t/>
            </a:r>
            <a:br>
              <a:rPr lang="nb-NO" sz="2200" dirty="0" smtClean="0"/>
            </a:br>
            <a:endParaRPr lang="nb-NO" sz="2200" dirty="0"/>
          </a:p>
        </p:txBody>
      </p:sp>
    </p:spTree>
    <p:extLst>
      <p:ext uri="{BB962C8B-B14F-4D97-AF65-F5344CB8AC3E}">
        <p14:creationId xmlns:p14="http://schemas.microsoft.com/office/powerpoint/2010/main" val="543781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928985205"/>
              </p:ext>
            </p:extLst>
          </p:nvPr>
        </p:nvGraphicFramePr>
        <p:xfrm>
          <a:off x="891936" y="1115723"/>
          <a:ext cx="11206061" cy="5542059"/>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116840">
                  <a:extLst>
                    <a:ext uri="{9D8B030D-6E8A-4147-A177-3AD203B41FA5}">
                      <a16:colId xmlns:a16="http://schemas.microsoft.com/office/drawing/2014/main" xmlns="" val="20002"/>
                    </a:ext>
                  </a:extLst>
                </a:gridCol>
                <a:gridCol w="2150548">
                  <a:extLst>
                    <a:ext uri="{9D8B030D-6E8A-4147-A177-3AD203B41FA5}">
                      <a16:colId xmlns:a16="http://schemas.microsoft.com/office/drawing/2014/main" xmlns="" val="3950722996"/>
                    </a:ext>
                  </a:extLst>
                </a:gridCol>
                <a:gridCol w="116840">
                  <a:extLst>
                    <a:ext uri="{9D8B030D-6E8A-4147-A177-3AD203B41FA5}">
                      <a16:colId xmlns:a16="http://schemas.microsoft.com/office/drawing/2014/main" xmlns="" val="20003"/>
                    </a:ext>
                  </a:extLst>
                </a:gridCol>
                <a:gridCol w="1926313">
                  <a:extLst>
                    <a:ext uri="{9D8B030D-6E8A-4147-A177-3AD203B41FA5}">
                      <a16:colId xmlns:a16="http://schemas.microsoft.com/office/drawing/2014/main" xmlns="" val="4192239819"/>
                    </a:ext>
                  </a:extLst>
                </a:gridCol>
                <a:gridCol w="294674">
                  <a:extLst>
                    <a:ext uri="{9D8B030D-6E8A-4147-A177-3AD203B41FA5}">
                      <a16:colId xmlns:a16="http://schemas.microsoft.com/office/drawing/2014/main" xmlns="" val="20004"/>
                    </a:ext>
                  </a:extLst>
                </a:gridCol>
                <a:gridCol w="2220986">
                  <a:extLst>
                    <a:ext uri="{9D8B030D-6E8A-4147-A177-3AD203B41FA5}">
                      <a16:colId xmlns:a16="http://schemas.microsoft.com/office/drawing/2014/main" xmlns="" val="2582285332"/>
                    </a:ext>
                  </a:extLst>
                </a:gridCol>
              </a:tblGrid>
              <a:tr h="555555">
                <a:tc gridSpan="8">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d</a:t>
                      </a:r>
                      <a:r>
                        <a:rPr lang="nb-NO" sz="1400" dirty="0" smtClean="0">
                          <a:latin typeface="AU Passata Light" panose="020B0303030902030804"/>
                        </a:rPr>
                        <a:t>riftskostnader </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a:t>
                      </a:r>
                      <a:r>
                        <a:rPr lang="nb-NO" sz="1400" b="1" kern="1200" baseline="0" dirty="0" smtClean="0">
                          <a:solidFill>
                            <a:schemeClr val="lt1"/>
                          </a:solidFill>
                          <a:latin typeface="AU Passata Light" panose="020B0303030902030804"/>
                          <a:ea typeface="+mn-ea"/>
                          <a:cs typeface="+mn-cs"/>
                        </a:rPr>
                        <a:t> energieffektiv utstyr, PC, skjermer</a:t>
                      </a:r>
                      <a:endParaRPr lang="nb-NO" sz="1400" b="1" kern="1200" dirty="0" smtClean="0">
                        <a:solidFill>
                          <a:schemeClr val="lt1"/>
                        </a:solidFill>
                        <a:latin typeface="AU Passata Light" panose="020B03030309020308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b="1" kern="1200" dirty="0" smtClean="0">
                        <a:solidFill>
                          <a:schemeClr val="lt1"/>
                        </a:solidFill>
                        <a:latin typeface="AU Passata Light" panose="020B03030309020308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tc>
                <a:tc hMerge="1">
                  <a:txBody>
                    <a:bodyPr/>
                    <a:lstStyle/>
                    <a:p>
                      <a:endParaRPr lang="nb-NO"/>
                    </a:p>
                  </a:txBody>
                  <a:tcPr>
                    <a:solidFill>
                      <a:schemeClr val="tx1">
                        <a:alpha val="50000"/>
                      </a:schemeClr>
                    </a:solidFill>
                  </a:tcPr>
                </a:tc>
                <a:tc hMerge="1">
                  <a:txBody>
                    <a:bodyPr/>
                    <a:lstStyle/>
                    <a:p>
                      <a:endParaRPr lang="nb-NO"/>
                    </a:p>
                  </a:txBody>
                  <a:tcPr/>
                </a:tc>
                <a:tc hMerge="1">
                  <a:txBody>
                    <a:bodyPr/>
                    <a:lstStyle/>
                    <a:p>
                      <a:endParaRPr lang="nb-NO" dirty="0"/>
                    </a:p>
                  </a:txBody>
                  <a:tcPr>
                    <a:solidFill>
                      <a:schemeClr val="tx1">
                        <a:alpha val="50000"/>
                      </a:schemeClr>
                    </a:solidFill>
                  </a:tcPr>
                </a:tc>
                <a:tc hMerge="1">
                  <a:txBody>
                    <a:bodyPr/>
                    <a:lstStyle/>
                    <a:p>
                      <a:endParaRPr lang="nb-NO"/>
                    </a:p>
                  </a:txBody>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gridSpan="2">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hMerge="1">
                  <a:txBody>
                    <a:bodyPr/>
                    <a:lstStyle/>
                    <a:p>
                      <a:endParaRPr lang="nb-NO"/>
                    </a:p>
                  </a:txBody>
                  <a:tcPr/>
                </a:tc>
                <a:tc gridSpan="2">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hMerge="1">
                  <a:txBody>
                    <a:bodyPr/>
                    <a:lstStyle/>
                    <a:p>
                      <a:endParaRPr lang="nb-NO"/>
                    </a:p>
                  </a:txBody>
                  <a:tcPr/>
                </a:tc>
                <a:tc gridSpan="2">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tc hMerge="1">
                  <a:txBody>
                    <a:bodyPr/>
                    <a:lstStyle/>
                    <a:p>
                      <a:endParaRPr lang="nb-NO"/>
                    </a:p>
                  </a:txBody>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kern="1200" baseline="0" dirty="0" smtClean="0">
                          <a:solidFill>
                            <a:schemeClr val="dk1"/>
                          </a:solidFill>
                          <a:effectLst/>
                          <a:latin typeface="AU Passata Light" panose="020B0303030902030804"/>
                          <a:ea typeface="+mn-ea"/>
                          <a:cs typeface="+mn-cs"/>
                        </a:rPr>
                        <a:t>Som Minimumsnivå +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effectLst/>
                          <a:latin typeface="AU Passata Light" panose="020B0303030902030804"/>
                          <a:ea typeface="+mn-ea"/>
                          <a:cs typeface="+mn-cs"/>
                        </a:rPr>
                        <a:t>Maksimal gjennomsnittlig effektbehov per arbeidsplass for PC, skjerm, dokking og heve senke bord mm. Skal være &lt; 80 W/ arbeidsplass.</a:t>
                      </a:r>
                      <a:endParaRPr lang="nb-NO" sz="1000" kern="1200" dirty="0" smtClean="0">
                        <a:solidFill>
                          <a:schemeClr val="dk1"/>
                        </a:solidFill>
                        <a:effectLst/>
                        <a:latin typeface="AU Passata Light" panose="020B0303030902030804"/>
                        <a:ea typeface="+mn-ea"/>
                        <a:cs typeface="+mn-cs"/>
                      </a:endParaRPr>
                    </a:p>
                    <a:p>
                      <a:r>
                        <a:rPr lang="nb-NO" sz="1000" kern="1200" baseline="0" dirty="0" smtClean="0">
                          <a:solidFill>
                            <a:schemeClr val="dk1"/>
                          </a:solidFill>
                          <a:effectLst/>
                          <a:latin typeface="AU Passata Light" panose="020B0303030902030804"/>
                          <a:ea typeface="+mn-ea"/>
                          <a:cs typeface="+mn-cs"/>
                        </a:rPr>
                        <a:t>Maksimalt effektbehov for AV utstyr i små møterom (&lt; 15m2) skal være &lt; 200W</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effectLst/>
                          <a:latin typeface="AU Passata Light" panose="020B0303030902030804"/>
                          <a:ea typeface="+mn-ea"/>
                          <a:cs typeface="+mn-cs"/>
                        </a:rPr>
                        <a:t>Maksimalt effektbehov for AV utstyr i store møterom (&gt; 15m2) skal være &lt; 300W</a:t>
                      </a:r>
                    </a:p>
                    <a:p>
                      <a:endParaRPr lang="nb-NO" sz="1000" kern="1200" dirty="0" smtClean="0">
                        <a:solidFill>
                          <a:schemeClr val="dk1"/>
                        </a:solidFill>
                        <a:effectLst/>
                        <a:latin typeface="AU Passata Light" panose="020B0303030902030804"/>
                        <a:ea typeface="+mn-ea"/>
                        <a:cs typeface="+mn-cs"/>
                      </a:endParaRPr>
                    </a:p>
                    <a:p>
                      <a:endParaRPr lang="nb-NO" sz="1000" kern="1200" dirty="0" smtClean="0">
                        <a:solidFill>
                          <a:schemeClr val="dk1"/>
                        </a:solidFill>
                        <a:effectLst/>
                        <a:latin typeface="AU Passata Light" panose="020B0303030902030804"/>
                        <a:ea typeface="+mn-ea"/>
                        <a:cs typeface="+mn-cs"/>
                      </a:endParaRPr>
                    </a:p>
                    <a:p>
                      <a:endParaRPr lang="nb-NO" sz="1000" dirty="0" smtClean="0">
                        <a:latin typeface="AU Passata Light"/>
                      </a:endParaRPr>
                    </a:p>
                    <a:p>
                      <a:endParaRPr lang="nb-NO" sz="1000" dirty="0">
                        <a:latin typeface="AU Passata Light"/>
                      </a:endParaRPr>
                    </a:p>
                  </a:txBody>
                  <a:tcPr>
                    <a:solidFill>
                      <a:srgbClr val="00B050">
                        <a:alpha val="50000"/>
                      </a:srgbClr>
                    </a:solidFill>
                  </a:tcPr>
                </a:tc>
                <a:tc gridSpan="2">
                  <a:txBody>
                    <a:bodyPr/>
                    <a:lstStyle/>
                    <a:p>
                      <a:r>
                        <a:rPr lang="nb-NO" sz="1000" kern="1200" baseline="0" dirty="0" smtClean="0">
                          <a:solidFill>
                            <a:schemeClr val="dk1"/>
                          </a:solidFill>
                          <a:effectLst/>
                          <a:latin typeface="AU Passata Light" panose="020B0303030902030804"/>
                          <a:ea typeface="+mn-ea"/>
                          <a:cs typeface="+mn-cs"/>
                        </a:rPr>
                        <a:t>Som Minimumsnivå +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effectLst/>
                          <a:latin typeface="AU Passata Light" panose="020B0303030902030804"/>
                          <a:ea typeface="+mn-ea"/>
                          <a:cs typeface="+mn-cs"/>
                        </a:rPr>
                        <a:t>Maksimal gjennomsnittlig effektbehov per arbeidsplass for PC, skjerm, dokking og heve-/senkebord mm. skal være &lt; 100 W/ arbeidsplass.</a:t>
                      </a:r>
                      <a:endParaRPr lang="nb-NO" sz="1000" kern="1200" dirty="0" smtClean="0">
                        <a:solidFill>
                          <a:schemeClr val="dk1"/>
                        </a:solidFill>
                        <a:effectLst/>
                        <a:latin typeface="AU Passata Light" panose="020B0303030902030804"/>
                        <a:ea typeface="+mn-ea"/>
                        <a:cs typeface="+mn-cs"/>
                      </a:endParaRPr>
                    </a:p>
                    <a:p>
                      <a:r>
                        <a:rPr lang="nb-NO" sz="1000" kern="1200" baseline="0" dirty="0" smtClean="0">
                          <a:solidFill>
                            <a:schemeClr val="dk1"/>
                          </a:solidFill>
                          <a:effectLst/>
                          <a:latin typeface="AU Passata Light" panose="020B0303030902030804"/>
                          <a:ea typeface="+mn-ea"/>
                          <a:cs typeface="+mn-cs"/>
                        </a:rPr>
                        <a:t>Maksimalt effektbehov for AV utstyr i små møterom (&lt; 15m2) skal være &lt; 300W</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effectLst/>
                          <a:latin typeface="AU Passata Light" panose="020B0303030902030804"/>
                          <a:ea typeface="+mn-ea"/>
                          <a:cs typeface="+mn-cs"/>
                        </a:rPr>
                        <a:t>Maksimalt effektbehov for AV utstyr i store møterom (&gt; 15m2) skal være &lt; 500W</a:t>
                      </a:r>
                    </a:p>
                    <a:p>
                      <a:endParaRPr lang="nb-NO" sz="1000" kern="1200" dirty="0" smtClean="0">
                        <a:solidFill>
                          <a:schemeClr val="dk1"/>
                        </a:solidFill>
                        <a:effectLst/>
                        <a:latin typeface="AU Passata Light" panose="020B0303030902030804"/>
                        <a:ea typeface="+mn-ea"/>
                        <a:cs typeface="+mn-cs"/>
                      </a:endParaRPr>
                    </a:p>
                    <a:p>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92D050">
                        <a:alpha val="50000"/>
                      </a:srgbClr>
                    </a:solidFill>
                  </a:tcPr>
                </a:tc>
                <a:tc hMerge="1">
                  <a:txBody>
                    <a:bodyPr/>
                    <a:lstStyle/>
                    <a:p>
                      <a:endParaRPr lang="nb-NO"/>
                    </a:p>
                  </a:txBody>
                  <a:tcPr/>
                </a:tc>
                <a:tc gridSpan="2">
                  <a:txBody>
                    <a:bodyPr/>
                    <a:lstStyle/>
                    <a:p>
                      <a:r>
                        <a:rPr lang="nb-NO" sz="1000" kern="1200" baseline="0" dirty="0" smtClean="0">
                          <a:solidFill>
                            <a:schemeClr val="dk1"/>
                          </a:solidFill>
                          <a:effectLst/>
                          <a:latin typeface="AU Passata Light" panose="020B0303030902030804"/>
                          <a:ea typeface="+mn-ea"/>
                          <a:cs typeface="+mn-cs"/>
                        </a:rPr>
                        <a:t>Som Minimumsnivå + </a:t>
                      </a:r>
                    </a:p>
                    <a:p>
                      <a:r>
                        <a:rPr lang="nb-NO" sz="1000" kern="1200" baseline="0" dirty="0" smtClean="0">
                          <a:solidFill>
                            <a:schemeClr val="dk1"/>
                          </a:solidFill>
                          <a:effectLst/>
                          <a:latin typeface="AU Passata Light" panose="020B0303030902030804"/>
                          <a:ea typeface="+mn-ea"/>
                          <a:cs typeface="+mn-cs"/>
                        </a:rPr>
                        <a:t>Maksimal gjennomsnittlig effektbehov per arbeidsplass for PC, skjerm, dokking og heve-/ senkebord mm. skal være &lt; 120 W/ arbeidsplass.</a:t>
                      </a:r>
                      <a:endParaRPr lang="nb-NO" sz="1000" kern="1200" dirty="0" smtClean="0">
                        <a:solidFill>
                          <a:schemeClr val="dk1"/>
                        </a:solidFill>
                        <a:effectLst/>
                        <a:latin typeface="AU Passata Light" panose="020B0303030902030804"/>
                        <a:ea typeface="+mn-ea"/>
                        <a:cs typeface="+mn-cs"/>
                      </a:endParaRPr>
                    </a:p>
                    <a:p>
                      <a:r>
                        <a:rPr lang="nb-NO" sz="1000" kern="1200" baseline="0" dirty="0" smtClean="0">
                          <a:solidFill>
                            <a:schemeClr val="dk1"/>
                          </a:solidFill>
                          <a:effectLst/>
                          <a:latin typeface="AU Passata Light" panose="020B0303030902030804"/>
                          <a:ea typeface="+mn-ea"/>
                          <a:cs typeface="+mn-cs"/>
                        </a:rPr>
                        <a:t>Maksimalt effektbehov for AV utstyr i små møterom (&lt; 15m2) skal være &lt; 400W</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effectLst/>
                          <a:latin typeface="AU Passata Light" panose="020B0303030902030804"/>
                          <a:ea typeface="+mn-ea"/>
                          <a:cs typeface="+mn-cs"/>
                        </a:rPr>
                        <a:t>Maksimalt effektbehov for AV utstyr i store møterom (&gt; 15m2) skal være &lt; 600W</a:t>
                      </a:r>
                    </a:p>
                    <a:p>
                      <a:endParaRPr lang="nb-NO" sz="1000" kern="1200" dirty="0" smtClean="0">
                        <a:solidFill>
                          <a:schemeClr val="dk1"/>
                        </a:solidFill>
                        <a:effectLst/>
                        <a:latin typeface="AU Passata Light" panose="020B0303030902030804"/>
                        <a:ea typeface="+mn-ea"/>
                        <a:cs typeface="+mn-cs"/>
                      </a:endParaRPr>
                    </a:p>
                  </a:txBody>
                  <a:tcPr>
                    <a:solidFill>
                      <a:srgbClr val="FFC000">
                        <a:alpha val="50000"/>
                      </a:srgbClr>
                    </a:solidFill>
                  </a:tcPr>
                </a:tc>
                <a:tc hMerge="1">
                  <a:txBody>
                    <a:bodyPr/>
                    <a:lstStyle/>
                    <a:p>
                      <a:endParaRPr lang="nb-NO"/>
                    </a:p>
                  </a:txBody>
                  <a:tcPr/>
                </a:tc>
                <a:tc gridSpan="2">
                  <a:txBody>
                    <a:bodyPr/>
                    <a:lstStyle/>
                    <a:p>
                      <a:r>
                        <a:rPr lang="nb-NO" sz="1000" kern="1200" dirty="0" smtClean="0">
                          <a:solidFill>
                            <a:schemeClr val="dk1"/>
                          </a:solidFill>
                          <a:effectLst/>
                          <a:latin typeface="AU Passata Light" panose="020B0303030902030804"/>
                          <a:ea typeface="+mn-ea"/>
                          <a:cs typeface="+mn-cs"/>
                        </a:rPr>
                        <a:t>Leietaker</a:t>
                      </a:r>
                      <a:r>
                        <a:rPr lang="nb-NO" sz="1000" kern="1200" baseline="0" dirty="0" smtClean="0">
                          <a:solidFill>
                            <a:schemeClr val="dk1"/>
                          </a:solidFill>
                          <a:effectLst/>
                          <a:latin typeface="AU Passata Light" panose="020B0303030902030804"/>
                          <a:ea typeface="+mn-ea"/>
                          <a:cs typeface="+mn-cs"/>
                        </a:rPr>
                        <a:t> skal ha politikk for innkjøp av energieffektivt utstyr. IT utstyr skal oppfylle krav til Energy Star merke.</a:t>
                      </a:r>
                    </a:p>
                    <a:p>
                      <a:r>
                        <a:rPr lang="nb-NO" sz="1000" kern="1200" baseline="0" dirty="0" smtClean="0">
                          <a:solidFill>
                            <a:schemeClr val="dk1"/>
                          </a:solidFill>
                          <a:effectLst/>
                          <a:latin typeface="AU Passata Light" panose="020B0303030902030804"/>
                          <a:ea typeface="+mn-ea"/>
                          <a:cs typeface="+mn-cs"/>
                        </a:rPr>
                        <a:t>Energieffektivt utstyr legges til grunn for drift og dimensjonering av tekniske systemer.</a:t>
                      </a:r>
                    </a:p>
                    <a:p>
                      <a:r>
                        <a:rPr lang="nb-NO" sz="1000" kern="1200" baseline="0" dirty="0" smtClean="0">
                          <a:solidFill>
                            <a:schemeClr val="dk1"/>
                          </a:solidFill>
                          <a:effectLst/>
                          <a:latin typeface="AU Passata Light" panose="020B0303030902030804"/>
                          <a:ea typeface="+mn-ea"/>
                          <a:cs typeface="+mn-cs"/>
                        </a:rPr>
                        <a:t>Maksimalt gjennomsnittlig effektbehov per arbeidsplass for PC, skjerm, dokking og heve senke bord mm. skal være &lt; 150 W/ arbeidsplass.</a:t>
                      </a:r>
                    </a:p>
                    <a:p>
                      <a:r>
                        <a:rPr lang="nb-NO" sz="1000" kern="1200" baseline="0" dirty="0" smtClean="0">
                          <a:solidFill>
                            <a:schemeClr val="dk1"/>
                          </a:solidFill>
                          <a:effectLst/>
                          <a:latin typeface="AU Passata Light" panose="020B0303030902030804"/>
                          <a:ea typeface="+mn-ea"/>
                          <a:cs typeface="+mn-cs"/>
                        </a:rPr>
                        <a:t>Maksimalt effektbehov for AV utstyr i små møterom (&lt; 15m2) skal være &lt; 500W</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effectLst/>
                          <a:latin typeface="AU Passata Light" panose="020B0303030902030804"/>
                          <a:ea typeface="+mn-ea"/>
                          <a:cs typeface="+mn-cs"/>
                        </a:rPr>
                        <a:t>Maksimal effektbehov for AV utstyr i store møterom (&gt; 15m2) skal være &lt; 800W</a:t>
                      </a:r>
                    </a:p>
                    <a:p>
                      <a:endParaRPr lang="nb-NO" sz="1000" kern="1200" dirty="0" smtClean="0">
                        <a:solidFill>
                          <a:schemeClr val="dk1"/>
                        </a:solidFill>
                        <a:effectLst/>
                        <a:latin typeface="AU Passata Light" panose="020B0303030902030804"/>
                        <a:ea typeface="+mn-ea"/>
                        <a:cs typeface="+mn-cs"/>
                      </a:endParaRPr>
                    </a:p>
                  </a:txBody>
                  <a:tcPr>
                    <a:solidFill>
                      <a:srgbClr val="FFFF00">
                        <a:alpha val="50000"/>
                      </a:srgbClr>
                    </a:solidFill>
                  </a:tcPr>
                </a:tc>
                <a:tc hMerge="1">
                  <a:txBody>
                    <a:bodyPr/>
                    <a:lstStyle/>
                    <a:p>
                      <a:endParaRPr lang="nb-NO"/>
                    </a:p>
                  </a:txBody>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dirty="0" smtClean="0">
                          <a:latin typeface="AU Passata Light"/>
                        </a:rPr>
                        <a:t>Spesifiseres i leveransebeskrivelsen.</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7"/>
            <a:ext cx="10515600" cy="616393"/>
          </a:xfrm>
        </p:spPr>
        <p:txBody>
          <a:bodyPr>
            <a:noAutofit/>
          </a:bodyPr>
          <a:lstStyle/>
          <a:p>
            <a:r>
              <a:rPr lang="nb-NO" sz="2000" dirty="0" smtClean="0"/>
              <a:t> </a:t>
            </a:r>
            <a:br>
              <a:rPr lang="nb-NO" sz="2000" dirty="0" smtClean="0"/>
            </a:br>
            <a:r>
              <a:rPr lang="nb-NO" sz="2000" dirty="0" smtClean="0">
                <a:latin typeface="AU Passata Light" panose="020B0303030902030804"/>
              </a:rPr>
              <a:t>Driftskostnader – funksjonskriterier </a:t>
            </a:r>
            <a:r>
              <a:rPr lang="nb-NO" sz="2000" dirty="0">
                <a:latin typeface="AU Passata Light" panose="020B0303030902030804"/>
              </a:rPr>
              <a:t>og dokumentasjonskrav for ulike </a:t>
            </a:r>
            <a:r>
              <a:rPr lang="nb-NO" sz="2000" dirty="0" smtClean="0">
                <a:latin typeface="AU Passata Light" panose="020B0303030902030804"/>
              </a:rPr>
              <a:t>ambisjonsnivåer</a:t>
            </a:r>
            <a:r>
              <a:rPr lang="nb-NO" sz="2000" dirty="0" smtClean="0"/>
              <a:t/>
            </a:r>
            <a:br>
              <a:rPr lang="nb-NO" sz="2000" dirty="0" smtClean="0"/>
            </a:br>
            <a:endParaRPr lang="nb-NO" sz="2000" dirty="0"/>
          </a:p>
        </p:txBody>
      </p:sp>
    </p:spTree>
    <p:extLst>
      <p:ext uri="{BB962C8B-B14F-4D97-AF65-F5344CB8AC3E}">
        <p14:creationId xmlns:p14="http://schemas.microsoft.com/office/powerpoint/2010/main" val="23794704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743157028"/>
              </p:ext>
            </p:extLst>
          </p:nvPr>
        </p:nvGraphicFramePr>
        <p:xfrm>
          <a:off x="891936" y="1115723"/>
          <a:ext cx="11206061" cy="4220154"/>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d</a:t>
                      </a:r>
                      <a:r>
                        <a:rPr lang="nb-NO" sz="1400" dirty="0" smtClean="0">
                          <a:latin typeface="AU Passata Light" panose="020B0303030902030804"/>
                        </a:rPr>
                        <a:t>riftskostnader</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a:t>
                      </a:r>
                      <a:r>
                        <a:rPr lang="nb-NO" sz="1400" b="1" kern="1200" baseline="0" dirty="0" smtClean="0">
                          <a:solidFill>
                            <a:schemeClr val="lt1"/>
                          </a:solidFill>
                          <a:latin typeface="AU Passata Light" panose="020B0303030902030804"/>
                          <a:ea typeface="+mn-ea"/>
                          <a:cs typeface="+mn-cs"/>
                        </a:rPr>
                        <a:t> r</a:t>
                      </a:r>
                      <a:r>
                        <a:rPr lang="nb-NO" sz="1400" b="1" kern="1200" dirty="0" smtClean="0">
                          <a:solidFill>
                            <a:schemeClr val="lt1"/>
                          </a:solidFill>
                          <a:latin typeface="AU Passata Light" panose="020B0303030902030804"/>
                          <a:ea typeface="+mn-ea"/>
                          <a:cs typeface="+mn-cs"/>
                        </a:rPr>
                        <a:t>engjøringskostnad og spesifikasjon av særlige krav til rengjøring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kern="1200" dirty="0" smtClean="0">
                          <a:solidFill>
                            <a:schemeClr val="dk1"/>
                          </a:solidFill>
                          <a:effectLst/>
                          <a:latin typeface="AU Passata Light" panose="020B0303030902030804"/>
                          <a:ea typeface="+mn-ea"/>
                          <a:cs typeface="+mn-cs"/>
                        </a:rPr>
                        <a:t>Som minimumsnivå</a:t>
                      </a: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 minimumsnivå</a:t>
                      </a:r>
                    </a:p>
                  </a:txBody>
                  <a:tcPr>
                    <a:solidFill>
                      <a:srgbClr val="92D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 minimumsnivå</a:t>
                      </a:r>
                    </a:p>
                    <a:p>
                      <a:endParaRPr lang="nb-NO" sz="1000" dirty="0">
                        <a:latin typeface="AU Passata Light"/>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Rengjøringskostnad</a:t>
                      </a:r>
                      <a:r>
                        <a:rPr lang="nb-NO" sz="1000" kern="1200" baseline="0" dirty="0" smtClean="0">
                          <a:solidFill>
                            <a:schemeClr val="dk1"/>
                          </a:solidFill>
                          <a:effectLst/>
                          <a:latin typeface="AU Passata Light" panose="020B0303030902030804"/>
                          <a:ea typeface="+mn-ea"/>
                          <a:cs typeface="+mn-cs"/>
                        </a:rPr>
                        <a:t> skal være spesifisert, og det skal spesifiseres om områder eller overflater har særlige kostnadsdrivende krav til rengjøring.</a:t>
                      </a: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Spesifiseres</a:t>
                      </a:r>
                      <a:r>
                        <a:rPr lang="nb-NO" sz="1000" kern="1200" baseline="0" dirty="0" smtClean="0">
                          <a:solidFill>
                            <a:schemeClr val="dk1"/>
                          </a:solidFill>
                          <a:effectLst/>
                          <a:latin typeface="AU Passata Light" panose="020B0303030902030804"/>
                          <a:ea typeface="+mn-ea"/>
                          <a:cs typeface="+mn-cs"/>
                        </a:rPr>
                        <a:t> i leveransebeskrivelsen.</a:t>
                      </a: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7"/>
            <a:ext cx="10515600" cy="616393"/>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Driftskostnader – funksjons-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2200" dirty="0" smtClean="0"/>
              <a:t/>
            </a:r>
            <a:br>
              <a:rPr lang="nb-NO" sz="2200" dirty="0" smtClean="0"/>
            </a:br>
            <a:endParaRPr lang="nb-NO" sz="2200" dirty="0"/>
          </a:p>
        </p:txBody>
      </p:sp>
    </p:spTree>
    <p:extLst>
      <p:ext uri="{BB962C8B-B14F-4D97-AF65-F5344CB8AC3E}">
        <p14:creationId xmlns:p14="http://schemas.microsoft.com/office/powerpoint/2010/main" val="686812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572696808"/>
              </p:ext>
            </p:extLst>
          </p:nvPr>
        </p:nvGraphicFramePr>
        <p:xfrm>
          <a:off x="891936" y="1115723"/>
          <a:ext cx="11206061" cy="4719099"/>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d</a:t>
                      </a:r>
                      <a:r>
                        <a:rPr lang="nb-NO" sz="1400" dirty="0" smtClean="0">
                          <a:latin typeface="AU Passata Light" panose="020B0303030902030804"/>
                        </a:rPr>
                        <a:t>riftskostnader</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a:t>
                      </a:r>
                      <a:r>
                        <a:rPr lang="nb-NO" sz="1400" b="1" kern="1200" baseline="0" dirty="0" smtClean="0">
                          <a:solidFill>
                            <a:schemeClr val="lt1"/>
                          </a:solidFill>
                          <a:latin typeface="AU Passata Light" panose="020B0303030902030804"/>
                          <a:ea typeface="+mn-ea"/>
                          <a:cs typeface="+mn-cs"/>
                        </a:rPr>
                        <a:t> r</a:t>
                      </a:r>
                      <a:r>
                        <a:rPr lang="nb-NO" sz="1400" b="1" kern="1200" dirty="0" smtClean="0">
                          <a:solidFill>
                            <a:schemeClr val="lt1"/>
                          </a:solidFill>
                          <a:latin typeface="AU Passata Light" panose="020B0303030902030804"/>
                          <a:ea typeface="+mn-ea"/>
                          <a:cs typeface="+mn-cs"/>
                        </a:rPr>
                        <a:t>enovasjon og tilretteleggelse for avfallssortering i eller omkring bygget</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dirty="0" smtClean="0">
                          <a:latin typeface="AU Passata Light"/>
                        </a:rPr>
                        <a:t>Som høyt ambisjonsnivå</a:t>
                      </a:r>
                      <a:endParaRPr lang="nb-NO" sz="1000" dirty="0">
                        <a:latin typeface="AU Passata Light"/>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Bygget skal minst tilfredsstille</a:t>
                      </a:r>
                      <a:r>
                        <a:rPr lang="nb-NO" sz="1000" kern="1200" baseline="0" dirty="0" smtClean="0">
                          <a:solidFill>
                            <a:schemeClr val="dk1"/>
                          </a:solidFill>
                          <a:effectLst/>
                          <a:latin typeface="AU Passata Light" panose="020B0303030902030804"/>
                          <a:ea typeface="+mn-ea"/>
                          <a:cs typeface="+mn-cs"/>
                        </a:rPr>
                        <a:t> krav til 1 poeng i </a:t>
                      </a:r>
                      <a:r>
                        <a:rPr lang="nb-NO" sz="1000" kern="1200" baseline="0" dirty="0" err="1" smtClean="0">
                          <a:solidFill>
                            <a:schemeClr val="dk1"/>
                          </a:solidFill>
                          <a:effectLst/>
                          <a:latin typeface="AU Passata Light" panose="020B0303030902030804"/>
                          <a:ea typeface="+mn-ea"/>
                          <a:cs typeface="+mn-cs"/>
                        </a:rPr>
                        <a:t>Breeam</a:t>
                      </a:r>
                      <a:r>
                        <a:rPr lang="nb-NO" sz="1000" kern="1200" baseline="0" dirty="0" smtClean="0">
                          <a:solidFill>
                            <a:schemeClr val="dk1"/>
                          </a:solidFill>
                          <a:effectLst/>
                          <a:latin typeface="AU Passata Light" panose="020B0303030902030804"/>
                          <a:ea typeface="+mn-ea"/>
                          <a:cs typeface="+mn-cs"/>
                        </a:rPr>
                        <a:t>-nor 2016, </a:t>
                      </a:r>
                      <a:r>
                        <a:rPr lang="nb-NO" sz="1000" kern="1200" baseline="0" dirty="0" err="1" smtClean="0">
                          <a:solidFill>
                            <a:schemeClr val="dk1"/>
                          </a:solidFill>
                          <a:effectLst/>
                          <a:latin typeface="AU Passata Light" panose="020B0303030902030804"/>
                          <a:ea typeface="+mn-ea"/>
                          <a:cs typeface="+mn-cs"/>
                        </a:rPr>
                        <a:t>Wst</a:t>
                      </a:r>
                      <a:r>
                        <a:rPr lang="nb-NO" sz="1000" kern="1200" baseline="0" dirty="0" smtClean="0">
                          <a:solidFill>
                            <a:schemeClr val="dk1"/>
                          </a:solidFill>
                          <a:effectLst/>
                          <a:latin typeface="AU Passata Light" panose="020B0303030902030804"/>
                          <a:ea typeface="+mn-ea"/>
                          <a:cs typeface="+mn-cs"/>
                        </a:rPr>
                        <a:t> 3a, Avfall fra drift av bygget.</a:t>
                      </a:r>
                      <a:endParaRPr lang="nb-NO" sz="1000" kern="1200" dirty="0" smtClean="0">
                        <a:solidFill>
                          <a:schemeClr val="dk1"/>
                        </a:solidFill>
                        <a:effectLst/>
                        <a:latin typeface="AU Passata Light" panose="020B0303030902030804"/>
                        <a:ea typeface="+mn-ea"/>
                        <a:cs typeface="+mn-cs"/>
                      </a:endParaRPr>
                    </a:p>
                  </a:txBody>
                  <a:tcPr>
                    <a:solidFill>
                      <a:srgbClr val="92D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 Minimumsnivå +</a:t>
                      </a:r>
                    </a:p>
                    <a:p>
                      <a:r>
                        <a:rPr lang="nb-NO" sz="1000" b="0" i="0" u="none" strike="noStrike" kern="1200" baseline="0" dirty="0" smtClean="0">
                          <a:solidFill>
                            <a:schemeClr val="dk1"/>
                          </a:solidFill>
                          <a:effectLst/>
                          <a:latin typeface="AU Passata Light" panose="020B0303030902030804"/>
                          <a:ea typeface="+mn-ea"/>
                          <a:cs typeface="+mn-cs"/>
                        </a:rPr>
                        <a:t>Det skal tilbys mulighet for desentrale avfallsstasjoner i det leide arealet.</a:t>
                      </a:r>
                      <a:endParaRPr lang="nb-NO" sz="1000" kern="1200" dirty="0" smtClean="0">
                        <a:solidFill>
                          <a:schemeClr val="dk1"/>
                        </a:solidFill>
                        <a:effectLst/>
                        <a:latin typeface="AU Passata Light" panose="020B0303030902030804"/>
                        <a:ea typeface="+mn-ea"/>
                        <a:cs typeface="+mn-cs"/>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Det skal</a:t>
                      </a:r>
                      <a:r>
                        <a:rPr lang="nb-NO" sz="1000" kern="1200" baseline="0" dirty="0" smtClean="0">
                          <a:solidFill>
                            <a:schemeClr val="dk1"/>
                          </a:solidFill>
                          <a:effectLst/>
                          <a:latin typeface="AU Passata Light" panose="020B0303030902030804"/>
                          <a:ea typeface="+mn-ea"/>
                          <a:cs typeface="+mn-cs"/>
                        </a:rPr>
                        <a:t> være</a:t>
                      </a:r>
                      <a:r>
                        <a:rPr lang="nb-NO" sz="1000" kern="1200" dirty="0" smtClean="0">
                          <a:solidFill>
                            <a:schemeClr val="dk1"/>
                          </a:solidFill>
                          <a:effectLst/>
                          <a:latin typeface="AU Passata Light" panose="020B0303030902030804"/>
                          <a:ea typeface="+mn-ea"/>
                          <a:cs typeface="+mn-cs"/>
                        </a:rPr>
                        <a:t> tilrettelagt for</a:t>
                      </a:r>
                      <a:r>
                        <a:rPr lang="nb-NO" sz="1000" b="0" i="0" u="none" strike="noStrike" kern="1200" baseline="0" dirty="0" smtClean="0">
                          <a:solidFill>
                            <a:schemeClr val="dk1"/>
                          </a:solidFill>
                          <a:effectLst/>
                          <a:latin typeface="AU Passata Light" panose="020B0303030902030804"/>
                          <a:ea typeface="+mn-ea"/>
                          <a:cs typeface="+mn-cs"/>
                        </a:rPr>
                        <a:t> </a:t>
                      </a:r>
                      <a:r>
                        <a:rPr lang="nb-NO" sz="1000" b="0" i="0" u="none" strike="noStrike" kern="1200" baseline="0" dirty="0" smtClean="0">
                          <a:solidFill>
                            <a:schemeClr val="dk1"/>
                          </a:solidFill>
                          <a:latin typeface="AU Passata Light" panose="020B0303030902030804"/>
                          <a:ea typeface="+mn-ea"/>
                          <a:cs typeface="+mn-cs"/>
                        </a:rPr>
                        <a:t>at mest mulig av bygningens driftsrelaterte avfallsstrømmer går til gjenvinning, slik at dette ikke blandes med evt. deponerings- eller forbrenningsavfall.</a:t>
                      </a:r>
                    </a:p>
                    <a:p>
                      <a:r>
                        <a:rPr lang="nb-NO" sz="1000" b="0" i="0" u="none" strike="noStrike" kern="1200" baseline="0" dirty="0" smtClean="0">
                          <a:solidFill>
                            <a:schemeClr val="dk1"/>
                          </a:solidFill>
                          <a:effectLst/>
                          <a:latin typeface="AU Passata Light" panose="020B0303030902030804"/>
                          <a:ea typeface="+mn-ea"/>
                          <a:cs typeface="+mn-cs"/>
                        </a:rPr>
                        <a:t>Det skal minimum være lokaliteter på bygget eller i nabobygg som kan</a:t>
                      </a:r>
                      <a:r>
                        <a:rPr lang="nb-NO" sz="1000" b="0" i="0" u="none" strike="noStrike" kern="1200" baseline="0" dirty="0" smtClean="0">
                          <a:solidFill>
                            <a:schemeClr val="dk1"/>
                          </a:solidFill>
                          <a:latin typeface="AU Passata Light" panose="020B0303030902030804"/>
                          <a:ea typeface="+mn-ea"/>
                          <a:cs typeface="+mn-cs"/>
                        </a:rPr>
                        <a:t> brukes til å sortere og lagre minimum 6 ulike typer gjenvinnbare materialer i samsvar med lokale krav til innsamlingsmetoder for avfall.</a:t>
                      </a: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2">
                  <a:txBody>
                    <a:bodyPr/>
                    <a:lstStyle/>
                    <a:p>
                      <a:r>
                        <a:rPr lang="nb-NO" sz="1000" kern="1200" dirty="0" smtClean="0">
                          <a:solidFill>
                            <a:schemeClr val="dk1"/>
                          </a:solidFill>
                          <a:effectLst/>
                          <a:latin typeface="AU Passata Light" panose="020B0303030902030804"/>
                          <a:ea typeface="+mn-ea"/>
                          <a:cs typeface="+mn-cs"/>
                        </a:rPr>
                        <a:t>Dokument som tilsvarer samsvarsnotat i </a:t>
                      </a:r>
                      <a:r>
                        <a:rPr lang="nb-NO" sz="1000" dirty="0" err="1" smtClean="0">
                          <a:latin typeface="AU Passata Light"/>
                        </a:rPr>
                        <a:t>Breeam</a:t>
                      </a:r>
                      <a:r>
                        <a:rPr lang="nb-NO" sz="1000" dirty="0" smtClean="0">
                          <a:latin typeface="AU Passata Light"/>
                        </a:rPr>
                        <a:t>-nor 2016, </a:t>
                      </a:r>
                      <a:r>
                        <a:rPr lang="nb-NO" sz="1000" dirty="0" err="1" smtClean="0">
                          <a:latin typeface="AU Passata Light"/>
                        </a:rPr>
                        <a:t>Wst</a:t>
                      </a:r>
                      <a:r>
                        <a:rPr lang="nb-NO" sz="1000" dirty="0" smtClean="0">
                          <a:latin typeface="AU Passata Light"/>
                        </a:rPr>
                        <a:t> 3a</a:t>
                      </a: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Leveransebeskrivelse</a:t>
                      </a:r>
                      <a:r>
                        <a:rPr lang="nb-NO" sz="1000" kern="1200" baseline="0" dirty="0" smtClean="0">
                          <a:solidFill>
                            <a:schemeClr val="dk1"/>
                          </a:solidFill>
                          <a:latin typeface="AU Passata Light"/>
                          <a:ea typeface="+mn-ea"/>
                          <a:cs typeface="+mn-cs"/>
                        </a:rPr>
                        <a:t> som inneholder beskrivelse av fasiliteter for lagring av avfallsstrømmer for gjenbruk.</a:t>
                      </a: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7"/>
            <a:ext cx="10515600" cy="616393"/>
          </a:xfrm>
        </p:spPr>
        <p:txBody>
          <a:bodyPr>
            <a:normAutofit fontScale="90000"/>
          </a:bodyPr>
          <a:lstStyle/>
          <a:p>
            <a:r>
              <a:rPr lang="nb-NO" sz="3000" dirty="0" smtClean="0"/>
              <a:t> </a:t>
            </a:r>
            <a:r>
              <a:rPr lang="nb-NO" sz="2200" dirty="0" smtClean="0"/>
              <a:t/>
            </a:r>
            <a:br>
              <a:rPr lang="nb-NO" sz="2200" dirty="0" smtClean="0"/>
            </a:br>
            <a:r>
              <a:rPr lang="nb-NO" sz="2200" dirty="0" smtClean="0">
                <a:latin typeface="AU Passata Light" panose="020B0303030902030804"/>
              </a:rPr>
              <a:t>Driftskostnader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3000" dirty="0" smtClean="0"/>
              <a:t/>
            </a:r>
            <a:br>
              <a:rPr lang="nb-NO" sz="3000" dirty="0" smtClean="0"/>
            </a:br>
            <a:endParaRPr lang="nb-NO" sz="3000" dirty="0"/>
          </a:p>
        </p:txBody>
      </p:sp>
    </p:spTree>
    <p:extLst>
      <p:ext uri="{BB962C8B-B14F-4D97-AF65-F5344CB8AC3E}">
        <p14:creationId xmlns:p14="http://schemas.microsoft.com/office/powerpoint/2010/main" val="37298669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000" dirty="0" smtClean="0">
                <a:latin typeface="AU Passata Light" panose="020B0303030902030804"/>
              </a:rPr>
              <a:t>Prosess for utforming av kravspesifikasjon</a:t>
            </a:r>
            <a:endParaRPr lang="nb-NO" sz="3000" dirty="0">
              <a:latin typeface="AU Passata Light" panose="020B0303030902030804"/>
            </a:endParaRPr>
          </a:p>
        </p:txBody>
      </p:sp>
      <p:sp>
        <p:nvSpPr>
          <p:cNvPr id="6" name="Rektangel 5"/>
          <p:cNvSpPr/>
          <p:nvPr/>
        </p:nvSpPr>
        <p:spPr>
          <a:xfrm>
            <a:off x="1075123" y="2990065"/>
            <a:ext cx="2880000" cy="72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b="1" dirty="0" smtClean="0">
                <a:solidFill>
                  <a:schemeClr val="tx1"/>
                </a:solidFill>
                <a:latin typeface="AU Passata Light" panose="020B0303030902030804"/>
              </a:rPr>
              <a:t>Med megler</a:t>
            </a:r>
            <a:br>
              <a:rPr lang="nb-NO" sz="1600" b="1" dirty="0" smtClean="0">
                <a:solidFill>
                  <a:schemeClr val="tx1"/>
                </a:solidFill>
                <a:latin typeface="AU Passata Light" panose="020B0303030902030804"/>
              </a:rPr>
            </a:br>
            <a:r>
              <a:rPr lang="nb-NO" sz="1600" dirty="0" smtClean="0">
                <a:solidFill>
                  <a:schemeClr val="tx1"/>
                </a:solidFill>
                <a:latin typeface="AU Passata Light" panose="020B0303030902030804"/>
              </a:rPr>
              <a:t> </a:t>
            </a:r>
          </a:p>
          <a:p>
            <a:pPr algn="ctr"/>
            <a:r>
              <a:rPr lang="nb-NO" sz="1100" dirty="0" smtClean="0">
                <a:solidFill>
                  <a:schemeClr val="tx1"/>
                </a:solidFill>
                <a:latin typeface="AU Passata Light" panose="020B0303030902030804"/>
              </a:rPr>
              <a:t>(Ofte større objekter &gt; 1000 m2)</a:t>
            </a:r>
          </a:p>
        </p:txBody>
      </p:sp>
      <p:sp>
        <p:nvSpPr>
          <p:cNvPr id="7" name="Rektangel 6"/>
          <p:cNvSpPr/>
          <p:nvPr/>
        </p:nvSpPr>
        <p:spPr>
          <a:xfrm>
            <a:off x="1057016" y="3878942"/>
            <a:ext cx="2880000" cy="72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b="1" dirty="0" smtClean="0">
                <a:solidFill>
                  <a:schemeClr val="tx1"/>
                </a:solidFill>
                <a:latin typeface="AU Passata Light" panose="020B0303030902030804"/>
              </a:rPr>
              <a:t>Uten megler</a:t>
            </a:r>
            <a:br>
              <a:rPr lang="nb-NO" sz="1600" b="1" dirty="0" smtClean="0">
                <a:solidFill>
                  <a:schemeClr val="tx1"/>
                </a:solidFill>
                <a:latin typeface="AU Passata Light" panose="020B0303030902030804"/>
              </a:rPr>
            </a:br>
            <a:endParaRPr lang="nb-NO" sz="1600" dirty="0" smtClean="0">
              <a:solidFill>
                <a:schemeClr val="tx1"/>
              </a:solidFill>
              <a:latin typeface="AU Passata Light" panose="020B0303030902030804"/>
            </a:endParaRPr>
          </a:p>
          <a:p>
            <a:pPr algn="ctr"/>
            <a:r>
              <a:rPr lang="nb-NO" sz="1100" dirty="0" smtClean="0">
                <a:solidFill>
                  <a:schemeClr val="tx1"/>
                </a:solidFill>
                <a:latin typeface="AU Passata Light" panose="020B0303030902030804"/>
              </a:rPr>
              <a:t>(Ofte mindre objekter &lt; 1000 m2)</a:t>
            </a:r>
            <a:endParaRPr lang="nb-NO" sz="1100" dirty="0">
              <a:solidFill>
                <a:schemeClr val="tx1"/>
              </a:solidFill>
              <a:latin typeface="AU Passata Light" panose="020B0303030902030804"/>
            </a:endParaRPr>
          </a:p>
        </p:txBody>
      </p:sp>
      <p:sp>
        <p:nvSpPr>
          <p:cNvPr id="11" name="Rektangel 10"/>
          <p:cNvSpPr/>
          <p:nvPr/>
        </p:nvSpPr>
        <p:spPr>
          <a:xfrm>
            <a:off x="4656000" y="2974946"/>
            <a:ext cx="2880000" cy="7200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dirty="0">
                <a:solidFill>
                  <a:schemeClr val="tx1"/>
                </a:solidFill>
                <a:latin typeface="AU Passata Light" panose="020B0303030902030804"/>
              </a:rPr>
              <a:t>Veileder </a:t>
            </a:r>
            <a:r>
              <a:rPr lang="nb-NO" sz="1400" dirty="0" smtClean="0">
                <a:solidFill>
                  <a:schemeClr val="tx1"/>
                </a:solidFill>
                <a:latin typeface="AU Passata Light" panose="020B0303030902030804"/>
              </a:rPr>
              <a:t>for valg av ambisjonsnivå og konkretisering av tilhørende  funksjonskrav </a:t>
            </a:r>
            <a:r>
              <a:rPr lang="nb-NO" sz="1200" i="1" dirty="0" smtClean="0">
                <a:solidFill>
                  <a:schemeClr val="tx1"/>
                </a:solidFill>
                <a:latin typeface="AU Passata Light" panose="020B0303030902030804"/>
              </a:rPr>
              <a:t>(dette dokumentet)</a:t>
            </a:r>
          </a:p>
        </p:txBody>
      </p:sp>
      <p:sp>
        <p:nvSpPr>
          <p:cNvPr id="16" name="Rektangel 15"/>
          <p:cNvSpPr/>
          <p:nvPr/>
        </p:nvSpPr>
        <p:spPr>
          <a:xfrm>
            <a:off x="8257971" y="3878942"/>
            <a:ext cx="2880000" cy="7200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b-NO" sz="1600" dirty="0">
                <a:solidFill>
                  <a:schemeClr val="tx1"/>
                </a:solidFill>
                <a:latin typeface="AU Passata Light" panose="020B0303030902030804"/>
              </a:rPr>
              <a:t>Standard kravspesifikasjon </a:t>
            </a:r>
          </a:p>
          <a:p>
            <a:r>
              <a:rPr lang="nb-NO" sz="1600" dirty="0">
                <a:solidFill>
                  <a:schemeClr val="tx1"/>
                </a:solidFill>
                <a:latin typeface="AU Passata Light" panose="020B0303030902030804"/>
              </a:rPr>
              <a:t>for tilpassede kontorlokaler</a:t>
            </a:r>
          </a:p>
        </p:txBody>
      </p:sp>
      <p:sp>
        <p:nvSpPr>
          <p:cNvPr id="20" name="Rektangel 19"/>
          <p:cNvSpPr/>
          <p:nvPr/>
        </p:nvSpPr>
        <p:spPr>
          <a:xfrm>
            <a:off x="1060003" y="1408923"/>
            <a:ext cx="2880000" cy="10441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latin typeface="AU Passata Light" panose="020B0303030902030804"/>
              </a:rPr>
              <a:t>Trinn 1</a:t>
            </a:r>
          </a:p>
          <a:p>
            <a:pPr algn="ctr"/>
            <a:r>
              <a:rPr lang="nb-NO" dirty="0" smtClean="0">
                <a:latin typeface="AU Passata Light" panose="020B0303030902030804"/>
              </a:rPr>
              <a:t>Velge type leieobjekt/prosess</a:t>
            </a:r>
          </a:p>
          <a:p>
            <a:pPr algn="ctr"/>
            <a:endParaRPr lang="nb-NO" dirty="0"/>
          </a:p>
        </p:txBody>
      </p:sp>
      <p:sp>
        <p:nvSpPr>
          <p:cNvPr id="24" name="Rektangel 23"/>
          <p:cNvSpPr/>
          <p:nvPr/>
        </p:nvSpPr>
        <p:spPr>
          <a:xfrm>
            <a:off x="8257971" y="1408924"/>
            <a:ext cx="2880000" cy="10220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latin typeface="AU Passata Light" panose="020B0303030902030804"/>
              </a:rPr>
              <a:t>Trinn 3</a:t>
            </a:r>
          </a:p>
          <a:p>
            <a:pPr algn="ctr"/>
            <a:r>
              <a:rPr lang="nb-NO" dirty="0" smtClean="0">
                <a:latin typeface="AU Passata Light" panose="020B0303030902030804"/>
              </a:rPr>
              <a:t>Utforme kravspesifikasjon</a:t>
            </a:r>
          </a:p>
          <a:p>
            <a:pPr algn="ctr"/>
            <a:endParaRPr lang="nb-NO" dirty="0"/>
          </a:p>
        </p:txBody>
      </p:sp>
      <p:sp>
        <p:nvSpPr>
          <p:cNvPr id="25" name="Rektangel 24"/>
          <p:cNvSpPr/>
          <p:nvPr/>
        </p:nvSpPr>
        <p:spPr>
          <a:xfrm>
            <a:off x="4656000" y="1408923"/>
            <a:ext cx="2880000" cy="106812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latin typeface="AU Passata Light" panose="020B0303030902030804"/>
              </a:rPr>
              <a:t>Trinn 2</a:t>
            </a:r>
          </a:p>
          <a:p>
            <a:pPr algn="ctr"/>
            <a:r>
              <a:rPr lang="nb-NO" dirty="0" smtClean="0">
                <a:latin typeface="AU Passata Light" panose="020B0303030902030804"/>
              </a:rPr>
              <a:t>Fastsette ambisjonsnivå</a:t>
            </a:r>
          </a:p>
          <a:p>
            <a:pPr algn="ctr"/>
            <a:endParaRPr lang="nb-NO" dirty="0"/>
          </a:p>
        </p:txBody>
      </p:sp>
      <p:sp>
        <p:nvSpPr>
          <p:cNvPr id="26" name="Rektangel 25"/>
          <p:cNvSpPr/>
          <p:nvPr/>
        </p:nvSpPr>
        <p:spPr>
          <a:xfrm>
            <a:off x="8251997" y="2978942"/>
            <a:ext cx="2880000" cy="72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dirty="0" smtClean="0">
                <a:solidFill>
                  <a:schemeClr val="tx1"/>
                </a:solidFill>
                <a:latin typeface="AU Passata Light" panose="020B0303030902030804"/>
              </a:rPr>
              <a:t>Skreddersydd kravspesifikasjon</a:t>
            </a:r>
            <a:r>
              <a:rPr lang="nb-NO" sz="1600" b="1" dirty="0" smtClean="0">
                <a:solidFill>
                  <a:schemeClr val="tx1"/>
                </a:solidFill>
                <a:latin typeface="AU Passata Light" panose="020B0303030902030804"/>
              </a:rPr>
              <a:t> </a:t>
            </a:r>
          </a:p>
          <a:p>
            <a:pPr algn="ctr"/>
            <a:r>
              <a:rPr lang="nb-NO" sz="1200" dirty="0" smtClean="0">
                <a:solidFill>
                  <a:schemeClr val="tx1"/>
                </a:solidFill>
                <a:latin typeface="AU Passata Light" panose="020B0303030902030804"/>
              </a:rPr>
              <a:t>(</a:t>
            </a:r>
            <a:r>
              <a:rPr lang="nb-NO" sz="1200" i="1" dirty="0" smtClean="0">
                <a:solidFill>
                  <a:schemeClr val="tx1"/>
                </a:solidFill>
                <a:latin typeface="AU Passata Light" panose="020B0303030902030804"/>
              </a:rPr>
              <a:t>utformes av megler) </a:t>
            </a:r>
            <a:endParaRPr lang="nb-NO" sz="1200" i="1" dirty="0">
              <a:solidFill>
                <a:schemeClr val="tx1"/>
              </a:solidFill>
              <a:latin typeface="AU Passata Light" panose="020B0303030902030804"/>
            </a:endParaRPr>
          </a:p>
        </p:txBody>
      </p:sp>
      <p:cxnSp>
        <p:nvCxnSpPr>
          <p:cNvPr id="27" name="Rett linje 26"/>
          <p:cNvCxnSpPr/>
          <p:nvPr/>
        </p:nvCxnSpPr>
        <p:spPr>
          <a:xfrm>
            <a:off x="3937016" y="3334946"/>
            <a:ext cx="71898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8" name="Rett linje 27"/>
          <p:cNvCxnSpPr/>
          <p:nvPr/>
        </p:nvCxnSpPr>
        <p:spPr>
          <a:xfrm>
            <a:off x="7538987" y="3263411"/>
            <a:ext cx="71898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Rett linje 28"/>
          <p:cNvCxnSpPr>
            <a:endCxn id="16" idx="1"/>
          </p:cNvCxnSpPr>
          <p:nvPr/>
        </p:nvCxnSpPr>
        <p:spPr>
          <a:xfrm>
            <a:off x="3937016" y="4238942"/>
            <a:ext cx="4320955"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Rektangel 13"/>
          <p:cNvSpPr/>
          <p:nvPr/>
        </p:nvSpPr>
        <p:spPr>
          <a:xfrm>
            <a:off x="8251997" y="4711402"/>
            <a:ext cx="2880000" cy="7200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dirty="0">
                <a:solidFill>
                  <a:schemeClr val="tx1"/>
                </a:solidFill>
                <a:latin typeface="AU Passata Light" panose="020B0303030902030804"/>
              </a:rPr>
              <a:t>Standard kravspesifikasjon </a:t>
            </a:r>
          </a:p>
          <a:p>
            <a:pPr algn="ctr"/>
            <a:r>
              <a:rPr lang="nb-NO" sz="1600" dirty="0">
                <a:solidFill>
                  <a:schemeClr val="tx1"/>
                </a:solidFill>
                <a:latin typeface="AU Passata Light" panose="020B0303030902030804"/>
              </a:rPr>
              <a:t>for nye/totalrehabiliterte kontorlokaler</a:t>
            </a:r>
          </a:p>
        </p:txBody>
      </p:sp>
      <p:cxnSp>
        <p:nvCxnSpPr>
          <p:cNvPr id="15" name="Rett linje 14"/>
          <p:cNvCxnSpPr/>
          <p:nvPr/>
        </p:nvCxnSpPr>
        <p:spPr>
          <a:xfrm>
            <a:off x="6057900" y="5071402"/>
            <a:ext cx="2194097"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Rett linje 16"/>
          <p:cNvCxnSpPr/>
          <p:nvPr/>
        </p:nvCxnSpPr>
        <p:spPr>
          <a:xfrm>
            <a:off x="6057900" y="4238942"/>
            <a:ext cx="0" cy="838512"/>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272639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07961" y="183707"/>
            <a:ext cx="10515600" cy="806893"/>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Miljøprofil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3000" dirty="0" smtClean="0"/>
              <a:t/>
            </a:r>
            <a:br>
              <a:rPr lang="nb-NO" sz="3000" dirty="0" smtClean="0"/>
            </a:br>
            <a:endParaRPr lang="nb-NO" sz="3000" dirty="0"/>
          </a:p>
        </p:txBody>
      </p:sp>
      <p:graphicFrame>
        <p:nvGraphicFramePr>
          <p:cNvPr id="4" name="Tabell 3"/>
          <p:cNvGraphicFramePr>
            <a:graphicFrameLocks noGrp="1"/>
          </p:cNvGraphicFramePr>
          <p:nvPr>
            <p:extLst>
              <p:ext uri="{D42A27DB-BD31-4B8C-83A1-F6EECF244321}">
                <p14:modId xmlns:p14="http://schemas.microsoft.com/office/powerpoint/2010/main" val="3245590261"/>
              </p:ext>
            </p:extLst>
          </p:nvPr>
        </p:nvGraphicFramePr>
        <p:xfrm>
          <a:off x="891936" y="1115723"/>
          <a:ext cx="11206061" cy="4044190"/>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m</a:t>
                      </a:r>
                      <a:r>
                        <a:rPr lang="nb-NO" sz="1400" dirty="0" smtClean="0">
                          <a:latin typeface="AU Passata Light" panose="020B0303030902030804"/>
                        </a:rPr>
                        <a:t>iljøprofil</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 energimerke</a:t>
                      </a: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dirty="0" smtClean="0">
                          <a:latin typeface="AU Passata Light"/>
                        </a:rPr>
                        <a:t>Bygget skal minst tilfredsstille energimerke A på den offentlige energimerkeskalaen.</a:t>
                      </a:r>
                      <a:endParaRPr lang="nb-NO" sz="1000" dirty="0">
                        <a:latin typeface="AU Passata Light"/>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Bygget skal minst tilfredsstille</a:t>
                      </a:r>
                      <a:r>
                        <a:rPr lang="nb-NO" sz="1000" kern="1200" baseline="0" dirty="0" smtClean="0">
                          <a:solidFill>
                            <a:schemeClr val="dk1"/>
                          </a:solidFill>
                          <a:effectLst/>
                          <a:latin typeface="AU Passata Light" panose="020B0303030902030804"/>
                          <a:ea typeface="+mn-ea"/>
                          <a:cs typeface="+mn-cs"/>
                        </a:rPr>
                        <a:t> energimerke B på den offentlige energimerkeskalaen.</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92D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Bygget skal minst tilfredsstille energimerke C på den offentlige</a:t>
                      </a:r>
                      <a:r>
                        <a:rPr lang="nb-NO" sz="1000" kern="1200" baseline="0" dirty="0" smtClean="0">
                          <a:solidFill>
                            <a:schemeClr val="dk1"/>
                          </a:solidFill>
                          <a:effectLst/>
                          <a:latin typeface="AU Passata Light" panose="020B0303030902030804"/>
                          <a:ea typeface="+mn-ea"/>
                          <a:cs typeface="+mn-cs"/>
                        </a:rPr>
                        <a:t> energimerkeskalaen.</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Bygget skal minst minst tilfredsstille energimerke D på den offentlige energimerkeskalaen.</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endParaRPr lang="nb-NO" sz="1000" dirty="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Kopi</a:t>
                      </a:r>
                      <a:r>
                        <a:rPr lang="nb-NO" sz="1000" kern="1200" baseline="0" dirty="0" smtClean="0">
                          <a:solidFill>
                            <a:schemeClr val="dk1"/>
                          </a:solidFill>
                          <a:effectLst/>
                          <a:latin typeface="AU Passata Light" panose="020B0303030902030804"/>
                          <a:ea typeface="+mn-ea"/>
                          <a:cs typeface="+mn-cs"/>
                        </a:rPr>
                        <a:t> av gyldig energiattest skal forevises, i tråd med lovkrav.</a:t>
                      </a: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8666031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1005213204"/>
              </p:ext>
            </p:extLst>
          </p:nvPr>
        </p:nvGraphicFramePr>
        <p:xfrm>
          <a:off x="891936" y="1115723"/>
          <a:ext cx="11206061" cy="4044190"/>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m</a:t>
                      </a:r>
                      <a:r>
                        <a:rPr lang="nb-NO" sz="1400" dirty="0" smtClean="0">
                          <a:latin typeface="AU Passata Light" panose="020B0303030902030804"/>
                        </a:rPr>
                        <a:t>iljøprofil</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 gjenbruk av materialer i eksisterende bygg</a:t>
                      </a: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baseline="0" dirty="0" smtClean="0">
                          <a:latin typeface="AU Passata Light"/>
                        </a:rPr>
                        <a:t>Som Høyt ambisjonsnivå + </a:t>
                      </a:r>
                    </a:p>
                    <a:p>
                      <a:r>
                        <a:rPr lang="nb-NO" sz="1000" baseline="0" dirty="0" smtClean="0">
                          <a:latin typeface="AU Passata Light"/>
                        </a:rPr>
                        <a:t>Tilførte materialer skal være gjenbruksmaterialer. </a:t>
                      </a:r>
                      <a:endParaRPr lang="nb-NO" sz="1000" dirty="0">
                        <a:latin typeface="AU Passata Light"/>
                      </a:endParaRPr>
                    </a:p>
                  </a:txBody>
                  <a:tcPr>
                    <a:solidFill>
                      <a:srgbClr val="00B050">
                        <a:alpha val="50000"/>
                      </a:srgbClr>
                    </a:solidFill>
                  </a:tcPr>
                </a:tc>
                <a:tc>
                  <a:txBody>
                    <a:bodyPr/>
                    <a:lstStyle/>
                    <a:p>
                      <a:r>
                        <a:rPr lang="nb-NO" sz="1000" dirty="0" smtClean="0">
                          <a:latin typeface="AU Passata Light"/>
                        </a:rPr>
                        <a:t>Eksisterende</a:t>
                      </a:r>
                      <a:r>
                        <a:rPr lang="nb-NO" sz="1000" baseline="0" dirty="0" smtClean="0">
                          <a:latin typeface="AU Passata Light"/>
                        </a:rPr>
                        <a:t> materialer og fast innredning skal beholdes og kun repareres og overflatebehandles hvis behov. </a:t>
                      </a:r>
                      <a:endParaRPr lang="nb-NO" sz="1000" dirty="0">
                        <a:latin typeface="AU Passata Light"/>
                      </a:endParaRPr>
                    </a:p>
                  </a:txBody>
                  <a:tcPr>
                    <a:solidFill>
                      <a:srgbClr val="92D050">
                        <a:alpha val="50000"/>
                      </a:srgbClr>
                    </a:solidFill>
                  </a:tcPr>
                </a:tc>
                <a:tc>
                  <a:txBody>
                    <a:bodyPr/>
                    <a:lstStyle/>
                    <a:p>
                      <a:r>
                        <a:rPr lang="nb-NO" sz="1000" dirty="0" smtClean="0">
                          <a:latin typeface="AU Passata Light"/>
                        </a:rPr>
                        <a:t>Eksisterende materialer og fast innredning skal kun skiftes ut dersom de er ødelagt</a:t>
                      </a:r>
                      <a:r>
                        <a:rPr lang="nb-NO" sz="1000" baseline="0" dirty="0" smtClean="0">
                          <a:latin typeface="AU Passata Light"/>
                        </a:rPr>
                        <a:t> eller meget nedslitt og ikke kan pusses opp.</a:t>
                      </a:r>
                      <a:endParaRPr lang="nb-NO" sz="1000" dirty="0">
                        <a:latin typeface="AU Passata Light"/>
                      </a:endParaRPr>
                    </a:p>
                  </a:txBody>
                  <a:tcPr>
                    <a:solidFill>
                      <a:srgbClr val="FFC000">
                        <a:alpha val="50000"/>
                      </a:srgbClr>
                    </a:solidFill>
                  </a:tcPr>
                </a:tc>
                <a:tc>
                  <a:txBody>
                    <a:bodyPr/>
                    <a:lstStyle/>
                    <a:p>
                      <a:r>
                        <a:rPr lang="nb-NO" sz="1000" kern="1200" baseline="0" dirty="0" smtClean="0">
                          <a:solidFill>
                            <a:schemeClr val="dk1"/>
                          </a:solidFill>
                          <a:effectLst/>
                          <a:latin typeface="AU Passata Light" panose="020B0303030902030804"/>
                          <a:ea typeface="+mn-ea"/>
                          <a:cs typeface="+mn-cs"/>
                        </a:rPr>
                        <a:t>Leietaker skal forevises lokalene og ha mulighet til å velge å beholde utvalgte overflatematerialer og fast innredning før eventuell utskifting. </a:t>
                      </a: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endParaRPr lang="nb-NO" sz="1000" dirty="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Det</a:t>
                      </a:r>
                      <a:r>
                        <a:rPr lang="nb-NO" sz="1000" kern="1200" baseline="0" dirty="0" smtClean="0">
                          <a:solidFill>
                            <a:schemeClr val="dk1"/>
                          </a:solidFill>
                          <a:latin typeface="AU Passata Light"/>
                          <a:ea typeface="+mn-ea"/>
                          <a:cs typeface="+mn-cs"/>
                        </a:rPr>
                        <a:t> skal foreligge en tilstandsrapport for eksisterende materialer og fast innredning og en vurdering av hva som kan beholdes</a:t>
                      </a: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7"/>
            <a:ext cx="10515600" cy="806893"/>
          </a:xfrm>
        </p:spPr>
        <p:txBody>
          <a:bodyPr>
            <a:noAutofit/>
          </a:bodyPr>
          <a:lstStyle/>
          <a:p>
            <a:r>
              <a:rPr lang="nb-NO" sz="2000" dirty="0" smtClean="0"/>
              <a:t> </a:t>
            </a:r>
            <a:br>
              <a:rPr lang="nb-NO" sz="2000" dirty="0" smtClean="0"/>
            </a:br>
            <a:r>
              <a:rPr lang="nb-NO" sz="2000" dirty="0" smtClean="0">
                <a:latin typeface="AU Passata Light" panose="020B0303030902030804"/>
              </a:rPr>
              <a:t>Miljøprofil – funksjonskriterier </a:t>
            </a:r>
            <a:r>
              <a:rPr lang="nb-NO" sz="2000" dirty="0">
                <a:latin typeface="AU Passata Light" panose="020B0303030902030804"/>
              </a:rPr>
              <a:t>og dokumentasjonskrav for ulike </a:t>
            </a:r>
            <a:r>
              <a:rPr lang="nb-NO" sz="2000" dirty="0" smtClean="0">
                <a:latin typeface="AU Passata Light" panose="020B0303030902030804"/>
              </a:rPr>
              <a:t>ambisjonsnivåer</a:t>
            </a:r>
            <a:r>
              <a:rPr lang="nb-NO" sz="2000" dirty="0" smtClean="0"/>
              <a:t/>
            </a:r>
            <a:br>
              <a:rPr lang="nb-NO" sz="2000" dirty="0" smtClean="0"/>
            </a:br>
            <a:endParaRPr lang="nb-NO" sz="2000" dirty="0"/>
          </a:p>
        </p:txBody>
      </p:sp>
    </p:spTree>
    <p:extLst>
      <p:ext uri="{BB962C8B-B14F-4D97-AF65-F5344CB8AC3E}">
        <p14:creationId xmlns:p14="http://schemas.microsoft.com/office/powerpoint/2010/main" val="42683755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2147807216"/>
              </p:ext>
            </p:extLst>
          </p:nvPr>
        </p:nvGraphicFramePr>
        <p:xfrm>
          <a:off x="891936" y="1115723"/>
          <a:ext cx="11206061" cy="4044190"/>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a:t>
                      </a:r>
                      <a:r>
                        <a:rPr lang="nb-NO" sz="1400" baseline="0" dirty="0" smtClean="0">
                          <a:latin typeface="AU Passata Light" panose="020B0303030902030804"/>
                        </a:rPr>
                        <a:t>område - m</a:t>
                      </a:r>
                      <a:r>
                        <a:rPr lang="nb-NO" sz="1400" dirty="0" smtClean="0">
                          <a:latin typeface="AU Passata Light" panose="020B0303030902030804"/>
                        </a:rPr>
                        <a:t>iljøprofil</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 unngå miljøgifter </a:t>
                      </a: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aseline="0" dirty="0" smtClean="0">
                          <a:latin typeface="AU Passata Light"/>
                        </a:rPr>
                        <a:t>Som Høyt ambisjonsnivå + Lokalene skal heller ikke vedlikeholdes eller renholdes med midler som inneholder stoffer fra denne listen. </a:t>
                      </a:r>
                      <a:endParaRPr lang="nb-NO" sz="1000" dirty="0" smtClean="0">
                        <a:latin typeface="AU Passata Light"/>
                      </a:endParaRPr>
                    </a:p>
                    <a:p>
                      <a:endParaRPr lang="nb-NO" sz="1000" dirty="0">
                        <a:latin typeface="AU Passata Light"/>
                      </a:endParaRPr>
                    </a:p>
                  </a:txBody>
                  <a:tcPr>
                    <a:solidFill>
                      <a:srgbClr val="00B050">
                        <a:alpha val="50000"/>
                      </a:srgbClr>
                    </a:solidFill>
                  </a:tcPr>
                </a:tc>
                <a:tc>
                  <a:txBody>
                    <a:bodyPr/>
                    <a:lstStyle/>
                    <a:p>
                      <a:r>
                        <a:rPr lang="nb-NO" sz="1000" dirty="0" smtClean="0">
                          <a:latin typeface="AU Passata Light"/>
                        </a:rPr>
                        <a:t>Som Minimumsnivå</a:t>
                      </a:r>
                      <a:endParaRPr lang="nb-NO" sz="1000" dirty="0">
                        <a:latin typeface="AU Passata Light"/>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dirty="0" smtClean="0">
                          <a:latin typeface="AU Passata Light"/>
                        </a:rPr>
                        <a:t>Som</a:t>
                      </a:r>
                      <a:r>
                        <a:rPr lang="nb-NO" sz="1000" baseline="0" dirty="0" smtClean="0">
                          <a:latin typeface="AU Passata Light"/>
                        </a:rPr>
                        <a:t> Minimumsnivå</a:t>
                      </a:r>
                      <a:endParaRPr lang="nb-NO" sz="1000" dirty="0">
                        <a:latin typeface="AU Passata Light"/>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dirty="0" smtClean="0">
                          <a:latin typeface="AU Passata Light"/>
                        </a:rPr>
                        <a:t>Bygget skal ikke</a:t>
                      </a:r>
                      <a:r>
                        <a:rPr lang="nb-NO" sz="1000" baseline="0" dirty="0" smtClean="0">
                          <a:latin typeface="AU Passata Light"/>
                        </a:rPr>
                        <a:t> inneholde stoffer på myndighetenes liste over Prioriterte stoffer. </a:t>
                      </a:r>
                      <a:endParaRPr lang="nb-NO" sz="1000" dirty="0" smtClean="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000" dirty="0" smtClean="0">
                          <a:latin typeface="AU Passata Light"/>
                        </a:rPr>
                        <a:t>Materialer som er definert som ”farlig avfall” skal være merket på tegning</a:t>
                      </a:r>
                      <a:r>
                        <a:rPr lang="nb-NO" sz="1000" baseline="0" dirty="0" smtClean="0">
                          <a:latin typeface="AU Passata Light"/>
                        </a:rPr>
                        <a:t> </a:t>
                      </a:r>
                      <a:r>
                        <a:rPr lang="nb-NO" sz="1000" dirty="0" smtClean="0">
                          <a:latin typeface="AU Passata Light"/>
                        </a:rPr>
                        <a:t>(gjelder både nybygg og eksisterende bygg).</a:t>
                      </a: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dirty="0" smtClean="0">
                          <a:latin typeface="AU Passata Light"/>
                        </a:rPr>
                        <a:t>Utfylt A20 liste fra BREEAM-NOR med</a:t>
                      </a:r>
                      <a:r>
                        <a:rPr lang="nb-NO" sz="1000" baseline="0" dirty="0" smtClean="0">
                          <a:latin typeface="AU Passata Light"/>
                        </a:rPr>
                        <a:t> signatur fra byggeier og </a:t>
                      </a:r>
                      <a:r>
                        <a:rPr lang="nb-NO" sz="1000" baseline="0" dirty="0" err="1" smtClean="0">
                          <a:latin typeface="AU Passata Light"/>
                        </a:rPr>
                        <a:t>renholdsselskap</a:t>
                      </a:r>
                      <a:r>
                        <a:rPr lang="nb-NO" sz="1000" baseline="0" dirty="0" smtClean="0">
                          <a:latin typeface="AU Passata Light"/>
                        </a:rPr>
                        <a:t>. </a:t>
                      </a:r>
                      <a:endParaRPr lang="nb-NO" sz="1000" dirty="0" smtClean="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dirty="0" smtClean="0">
                          <a:latin typeface="AU Passata Light"/>
                        </a:rPr>
                        <a:t>Utfylt A20 liste fra BREEAM-NOR med</a:t>
                      </a:r>
                      <a:r>
                        <a:rPr lang="nb-NO" sz="1000" baseline="0" dirty="0" smtClean="0">
                          <a:latin typeface="AU Passata Light"/>
                        </a:rPr>
                        <a:t> signatur fra byggeier. </a:t>
                      </a:r>
                      <a:endParaRPr lang="nb-NO" sz="1000" dirty="0" smtClean="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dirty="0" smtClean="0">
                        <a:latin typeface="AU Passata Light"/>
                      </a:endParaRPr>
                    </a:p>
                  </a:txBody>
                  <a:tcPr>
                    <a:solidFill>
                      <a:schemeClr val="bg1">
                        <a:alpha val="50000"/>
                      </a:schemeClr>
                    </a:solidFill>
                  </a:tcPr>
                </a:tc>
                <a:tc>
                  <a:txBody>
                    <a:bodyPr/>
                    <a:lstStyle/>
                    <a:p>
                      <a:r>
                        <a:rPr lang="nb-NO" sz="1000" dirty="0" smtClean="0">
                          <a:latin typeface="AU Passata Light"/>
                        </a:rPr>
                        <a:t>Skriftlig bekreftelse</a:t>
                      </a:r>
                      <a:r>
                        <a:rPr lang="nb-NO" sz="1000" baseline="0" dirty="0" smtClean="0">
                          <a:latin typeface="AU Passata Light"/>
                        </a:rPr>
                        <a:t> med signatur fra byggeier. </a:t>
                      </a:r>
                      <a:endParaRPr lang="nb-NO" sz="1000" dirty="0">
                        <a:latin typeface="AU Passata Light"/>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Plantegninger</a:t>
                      </a:r>
                      <a:r>
                        <a:rPr lang="nb-NO" sz="1000" kern="1200" baseline="0" dirty="0" smtClean="0">
                          <a:solidFill>
                            <a:schemeClr val="dk1"/>
                          </a:solidFill>
                          <a:latin typeface="AU Passata Light"/>
                          <a:ea typeface="+mn-ea"/>
                          <a:cs typeface="+mn-cs"/>
                        </a:rPr>
                        <a:t> med markerte bygningsdeler, </a:t>
                      </a:r>
                      <a:r>
                        <a:rPr lang="nb-NO" sz="1000" kern="1200" baseline="0" dirty="0" err="1" smtClean="0">
                          <a:solidFill>
                            <a:schemeClr val="dk1"/>
                          </a:solidFill>
                          <a:latin typeface="AU Passata Light"/>
                          <a:ea typeface="+mn-ea"/>
                          <a:cs typeface="+mn-cs"/>
                        </a:rPr>
                        <a:t>evt</a:t>
                      </a:r>
                      <a:r>
                        <a:rPr lang="nb-NO" sz="1000" kern="1200" baseline="0" dirty="0" smtClean="0">
                          <a:solidFill>
                            <a:schemeClr val="dk1"/>
                          </a:solidFill>
                          <a:latin typeface="AU Passata Light"/>
                          <a:ea typeface="+mn-ea"/>
                          <a:cs typeface="+mn-cs"/>
                        </a:rPr>
                        <a:t> bekreftelse på at bygget ikke inneholder farlig avfall med signatur fra byggeier. </a:t>
                      </a: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7"/>
            <a:ext cx="10515600" cy="806893"/>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Miljøprofil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2200" dirty="0" smtClean="0"/>
              <a:t/>
            </a:r>
            <a:br>
              <a:rPr lang="nb-NO" sz="2200" dirty="0" smtClean="0"/>
            </a:br>
            <a:endParaRPr lang="nb-NO" sz="2200" dirty="0"/>
          </a:p>
        </p:txBody>
      </p:sp>
    </p:spTree>
    <p:extLst>
      <p:ext uri="{BB962C8B-B14F-4D97-AF65-F5344CB8AC3E}">
        <p14:creationId xmlns:p14="http://schemas.microsoft.com/office/powerpoint/2010/main" val="21865895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07961" y="183708"/>
            <a:ext cx="10515600" cy="778318"/>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Adkomstmuligheter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2200" dirty="0" smtClean="0"/>
              <a:t/>
            </a:r>
            <a:br>
              <a:rPr lang="nb-NO" sz="2200" dirty="0" smtClean="0"/>
            </a:br>
            <a:endParaRPr lang="nb-NO" sz="2200" dirty="0"/>
          </a:p>
        </p:txBody>
      </p:sp>
      <p:graphicFrame>
        <p:nvGraphicFramePr>
          <p:cNvPr id="4" name="Tabell 3"/>
          <p:cNvGraphicFramePr>
            <a:graphicFrameLocks noGrp="1"/>
          </p:cNvGraphicFramePr>
          <p:nvPr>
            <p:extLst>
              <p:ext uri="{D42A27DB-BD31-4B8C-83A1-F6EECF244321}">
                <p14:modId xmlns:p14="http://schemas.microsoft.com/office/powerpoint/2010/main" val="833671453"/>
              </p:ext>
            </p:extLst>
          </p:nvPr>
        </p:nvGraphicFramePr>
        <p:xfrm>
          <a:off x="891936" y="1115723"/>
          <a:ext cx="11271275" cy="4756495"/>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9">
                  <a:extLst>
                    <a:ext uri="{9D8B030D-6E8A-4147-A177-3AD203B41FA5}">
                      <a16:colId xmlns:a16="http://schemas.microsoft.com/office/drawing/2014/main" xmlns="" val="20002"/>
                    </a:ext>
                  </a:extLst>
                </a:gridCol>
                <a:gridCol w="2108366">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a:rPr>
                        <a:t>Kvalitetsområde</a:t>
                      </a:r>
                      <a:r>
                        <a:rPr lang="nb-NO" sz="1400" baseline="0" dirty="0" smtClean="0">
                          <a:latin typeface="AU Passata Light"/>
                        </a:rPr>
                        <a:t> - adkomstmuligheter</a:t>
                      </a: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dirty="0" smtClean="0">
                          <a:latin typeface="AU Passata Light"/>
                        </a:rPr>
                        <a:t>Som Høyt ambisjonsnivå</a:t>
                      </a:r>
                      <a:r>
                        <a:rPr lang="nb-NO" sz="1000" baseline="0" dirty="0" smtClean="0">
                          <a:latin typeface="AU Passata Light"/>
                        </a:rPr>
                        <a:t> + Bygget skal tilfredsstille krav til 1 poeng i </a:t>
                      </a:r>
                      <a:r>
                        <a:rPr lang="nb-NO" sz="1000" baseline="0" dirty="0" err="1" smtClean="0">
                          <a:latin typeface="AU Passata Light"/>
                        </a:rPr>
                        <a:t>Breeam</a:t>
                      </a:r>
                      <a:r>
                        <a:rPr lang="nb-NO" sz="1000" baseline="0" dirty="0" smtClean="0">
                          <a:latin typeface="AU Passata Light"/>
                        </a:rPr>
                        <a:t>-nor </a:t>
                      </a:r>
                      <a:r>
                        <a:rPr lang="nb-NO" sz="1000" baseline="0" dirty="0" err="1" smtClean="0">
                          <a:latin typeface="AU Passata Light"/>
                        </a:rPr>
                        <a:t>Tra</a:t>
                      </a:r>
                      <a:r>
                        <a:rPr lang="nb-NO" sz="1000" baseline="0" dirty="0" smtClean="0">
                          <a:latin typeface="AU Passata Light"/>
                        </a:rPr>
                        <a:t> 05 – Mobilitetsplan.</a:t>
                      </a:r>
                      <a:endParaRPr lang="nb-NO" sz="1000" dirty="0">
                        <a:latin typeface="AU Passata Light"/>
                      </a:endParaRPr>
                    </a:p>
                  </a:txBody>
                  <a:tcPr>
                    <a:solidFill>
                      <a:srgbClr val="00B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Som Godt ambisjonsnivå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Bygget skal </a:t>
                      </a:r>
                      <a:r>
                        <a:rPr lang="nb-NO" sz="1000" kern="1200" dirty="0" smtClean="0">
                          <a:solidFill>
                            <a:schemeClr val="dk1"/>
                          </a:solidFill>
                          <a:latin typeface="AU Passata Light"/>
                          <a:ea typeface="+mn-ea"/>
                          <a:cs typeface="+mn-cs"/>
                        </a:rPr>
                        <a:t>tilfredsstille krav til 2 poeng i </a:t>
                      </a:r>
                      <a:r>
                        <a:rPr lang="nb-NO" sz="1000" kern="1200" dirty="0" err="1" smtClean="0">
                          <a:solidFill>
                            <a:schemeClr val="dk1"/>
                          </a:solidFill>
                          <a:latin typeface="AU Passata Light"/>
                          <a:ea typeface="+mn-ea"/>
                          <a:cs typeface="+mn-cs"/>
                        </a:rPr>
                        <a:t>Breeam</a:t>
                      </a:r>
                      <a:r>
                        <a:rPr lang="nb-NO" sz="1000" kern="1200" dirty="0" smtClean="0">
                          <a:solidFill>
                            <a:schemeClr val="dk1"/>
                          </a:solidFill>
                          <a:latin typeface="AU Passata Light"/>
                          <a:ea typeface="+mn-ea"/>
                          <a:cs typeface="+mn-cs"/>
                        </a:rPr>
                        <a:t>-nor 2016 </a:t>
                      </a:r>
                      <a:r>
                        <a:rPr lang="nb-NO" sz="1000" kern="1200" dirty="0" err="1" smtClean="0">
                          <a:solidFill>
                            <a:schemeClr val="dk1"/>
                          </a:solidFill>
                          <a:latin typeface="AU Passata Light"/>
                          <a:ea typeface="+mn-ea"/>
                          <a:cs typeface="+mn-cs"/>
                        </a:rPr>
                        <a:t>Tra</a:t>
                      </a:r>
                      <a:r>
                        <a:rPr lang="nb-NO" sz="1000" kern="1200" baseline="0" dirty="0" smtClean="0">
                          <a:solidFill>
                            <a:schemeClr val="dk1"/>
                          </a:solidFill>
                          <a:latin typeface="AU Passata Light"/>
                          <a:ea typeface="+mn-ea"/>
                          <a:cs typeface="+mn-cs"/>
                        </a:rPr>
                        <a:t> 03a – Alternativ transport</a:t>
                      </a:r>
                      <a:r>
                        <a:rPr lang="nb-NO" sz="1000" kern="1200" dirty="0" smtClean="0">
                          <a:solidFill>
                            <a:schemeClr val="dk1"/>
                          </a:solidFill>
                          <a:latin typeface="AU Passata Light"/>
                          <a:ea typeface="+mn-ea"/>
                          <a:cs typeface="+mn-cs"/>
                        </a:rPr>
                        <a:t>.</a:t>
                      </a:r>
                    </a:p>
                    <a:p>
                      <a:r>
                        <a:rPr lang="nb-NO" sz="1000" kern="1200" dirty="0" smtClean="0">
                          <a:solidFill>
                            <a:schemeClr val="dk1"/>
                          </a:solidFill>
                          <a:effectLst/>
                          <a:latin typeface="AU Passata Light" panose="020B0303030902030804"/>
                          <a:ea typeface="+mn-ea"/>
                          <a:cs typeface="+mn-cs"/>
                        </a:rPr>
                        <a:t> +</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 Bygget skal tilfredsstille krav til minst 2 poeng i </a:t>
                      </a:r>
                      <a:r>
                        <a:rPr lang="nb-NO" sz="1000" kern="1200" dirty="0" err="1" smtClean="0">
                          <a:solidFill>
                            <a:schemeClr val="dk1"/>
                          </a:solidFill>
                          <a:effectLst/>
                          <a:latin typeface="AU Passata Light" panose="020B0303030902030804"/>
                          <a:ea typeface="+mn-ea"/>
                          <a:cs typeface="+mn-cs"/>
                        </a:rPr>
                        <a:t>Breeam</a:t>
                      </a:r>
                      <a:r>
                        <a:rPr lang="nb-NO" sz="1000" kern="1200" dirty="0" smtClean="0">
                          <a:solidFill>
                            <a:schemeClr val="dk1"/>
                          </a:solidFill>
                          <a:effectLst/>
                          <a:latin typeface="AU Passata Light" panose="020B0303030902030804"/>
                          <a:ea typeface="+mn-ea"/>
                          <a:cs typeface="+mn-cs"/>
                        </a:rPr>
                        <a:t>-nor 2016 </a:t>
                      </a:r>
                      <a:r>
                        <a:rPr lang="nb-NO" sz="1000" kern="1200" dirty="0" err="1" smtClean="0">
                          <a:solidFill>
                            <a:schemeClr val="dk1"/>
                          </a:solidFill>
                          <a:effectLst/>
                          <a:latin typeface="AU Passata Light" panose="020B0303030902030804"/>
                          <a:ea typeface="+mn-ea"/>
                          <a:cs typeface="+mn-cs"/>
                        </a:rPr>
                        <a:t>Tra</a:t>
                      </a:r>
                      <a:r>
                        <a:rPr lang="nb-NO" sz="1000" kern="1200" dirty="0" smtClean="0">
                          <a:solidFill>
                            <a:schemeClr val="dk1"/>
                          </a:solidFill>
                          <a:effectLst/>
                          <a:latin typeface="AU Passata Light" panose="020B0303030902030804"/>
                          <a:ea typeface="+mn-ea"/>
                          <a:cs typeface="+mn-cs"/>
                        </a:rPr>
                        <a:t> 01 –</a:t>
                      </a:r>
                      <a:r>
                        <a:rPr lang="nb-NO" sz="1000" kern="1200" baseline="0" dirty="0" smtClean="0">
                          <a:solidFill>
                            <a:schemeClr val="dk1"/>
                          </a:solidFill>
                          <a:effectLst/>
                          <a:latin typeface="AU Passata Light" panose="020B0303030902030804"/>
                          <a:ea typeface="+mn-ea"/>
                          <a:cs typeface="+mn-cs"/>
                        </a:rPr>
                        <a:t> Tilgang til offentlig transport</a:t>
                      </a:r>
                      <a:r>
                        <a:rPr lang="nb-NO" sz="1000" kern="1200" dirty="0" smtClean="0">
                          <a:solidFill>
                            <a:schemeClr val="dk1"/>
                          </a:solidFill>
                          <a:effectLst/>
                          <a:latin typeface="AU Passata Light" panose="020B0303030902030804"/>
                          <a:ea typeface="+mn-ea"/>
                          <a:cs typeface="+mn-cs"/>
                        </a:rPr>
                        <a:t> </a:t>
                      </a:r>
                    </a:p>
                    <a:p>
                      <a:endParaRPr lang="nb-NO" sz="1000" dirty="0">
                        <a:latin typeface="AU Passata Light"/>
                      </a:endParaRPr>
                    </a:p>
                  </a:txBody>
                  <a:tcPr>
                    <a:solidFill>
                      <a:srgbClr val="92D050">
                        <a:alpha val="50000"/>
                      </a:srgbClr>
                    </a:solidFill>
                  </a:tcPr>
                </a:tc>
                <a:tc>
                  <a:txBody>
                    <a:bodyPr/>
                    <a:lstStyle/>
                    <a:p>
                      <a:r>
                        <a:rPr lang="nb-NO" sz="1000" dirty="0" smtClean="0">
                          <a:latin typeface="AU Passata Light"/>
                        </a:rPr>
                        <a:t>Som Minimumsnivå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Bygget skal tilfredsstille krav til universell utforming (parkeringsmulighet for personer med nedsatt bevegelsesevne, av- og påstigningsmulighet nær inngangsparti, taktil og visuell avgrensning av atkomstvei, trinnfritt.)</a:t>
                      </a:r>
                    </a:p>
                    <a:p>
                      <a:endParaRPr lang="nb-NO" sz="1000" dirty="0">
                        <a:latin typeface="AU Passata Light"/>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Leieobjektet skal tilrettelegges for alternativ til</a:t>
                      </a:r>
                      <a:r>
                        <a:rPr lang="nb-NO" sz="1000" kern="1200" baseline="0" dirty="0" smtClean="0">
                          <a:solidFill>
                            <a:schemeClr val="dk1"/>
                          </a:solidFill>
                          <a:effectLst/>
                          <a:latin typeface="AU Passata Light" panose="020B0303030902030804"/>
                          <a:ea typeface="+mn-ea"/>
                          <a:cs typeface="+mn-cs"/>
                        </a:rPr>
                        <a:t> fossil privatbil</a:t>
                      </a:r>
                      <a:r>
                        <a:rPr lang="nb-NO" sz="1000" kern="1200" dirty="0" smtClean="0">
                          <a:solidFill>
                            <a:schemeClr val="dk1"/>
                          </a:solidFill>
                          <a:effectLst/>
                          <a:latin typeface="AU Passata Light" panose="020B0303030902030804"/>
                          <a:ea typeface="+mn-ea"/>
                          <a:cs typeface="+mn-cs"/>
                        </a:rPr>
                        <a:t>. Det skal være :</a:t>
                      </a:r>
                    </a:p>
                    <a:p>
                      <a:pPr marL="171450" indent="-171450">
                        <a:buFontTx/>
                        <a:buChar char="-"/>
                      </a:pPr>
                      <a:r>
                        <a:rPr lang="nb-NO" sz="1000" kern="1200" dirty="0" smtClean="0">
                          <a:solidFill>
                            <a:schemeClr val="dk1"/>
                          </a:solidFill>
                          <a:effectLst/>
                          <a:latin typeface="AU Passata Light" panose="020B0303030902030804"/>
                          <a:ea typeface="+mn-ea"/>
                          <a:cs typeface="+mn-cs"/>
                        </a:rPr>
                        <a:t>Max 1 parkering per 6 ansatte i bystrøk</a:t>
                      </a:r>
                    </a:p>
                    <a:p>
                      <a:pPr marL="171450" indent="-171450">
                        <a:buFontTx/>
                        <a:buChar char="-"/>
                      </a:pPr>
                      <a:r>
                        <a:rPr lang="nb-NO" sz="1000" kern="1200" dirty="0" smtClean="0">
                          <a:solidFill>
                            <a:schemeClr val="dk1"/>
                          </a:solidFill>
                          <a:effectLst/>
                          <a:latin typeface="AU Passata Light" panose="020B0303030902030804"/>
                          <a:ea typeface="+mn-ea"/>
                          <a:cs typeface="+mn-cs"/>
                        </a:rPr>
                        <a:t>Max 1 parkering per 4 ansatte i landlige strøk</a:t>
                      </a:r>
                    </a:p>
                    <a:p>
                      <a:pPr marL="171450" indent="-171450">
                        <a:buFontTx/>
                        <a:buChar char="-"/>
                      </a:pPr>
                      <a:r>
                        <a:rPr lang="nb-NO" sz="1000" kern="1200" dirty="0" smtClean="0">
                          <a:solidFill>
                            <a:srgbClr val="000000"/>
                          </a:solidFill>
                          <a:effectLst/>
                          <a:latin typeface="AU Passata Light" panose="020B0303030902030804"/>
                          <a:ea typeface="+mn-ea"/>
                          <a:cs typeface="+mn-cs"/>
                        </a:rPr>
                        <a:t>1 ladestasjon</a:t>
                      </a:r>
                      <a:r>
                        <a:rPr lang="nb-NO" sz="1000" kern="1200" baseline="0" dirty="0" smtClean="0">
                          <a:solidFill>
                            <a:srgbClr val="000000"/>
                          </a:solidFill>
                          <a:effectLst/>
                          <a:latin typeface="AU Passata Light" panose="020B0303030902030804"/>
                          <a:ea typeface="+mn-ea"/>
                          <a:cs typeface="+mn-cs"/>
                        </a:rPr>
                        <a:t> </a:t>
                      </a:r>
                      <a:r>
                        <a:rPr lang="nb-NO" sz="1000" kern="1200" dirty="0" smtClean="0">
                          <a:solidFill>
                            <a:srgbClr val="000000"/>
                          </a:solidFill>
                          <a:effectLst/>
                          <a:latin typeface="AU Passata Light" panose="020B0303030902030804"/>
                          <a:ea typeface="+mn-ea"/>
                          <a:cs typeface="+mn-cs"/>
                        </a:rPr>
                        <a:t>for el-sykler</a:t>
                      </a:r>
                      <a:r>
                        <a:rPr lang="nb-NO" sz="1000" kern="1200" baseline="0" dirty="0" smtClean="0">
                          <a:solidFill>
                            <a:srgbClr val="000000"/>
                          </a:solidFill>
                          <a:effectLst/>
                          <a:latin typeface="AU Passata Light" panose="020B0303030902030804"/>
                          <a:ea typeface="+mn-ea"/>
                          <a:cs typeface="+mn-cs"/>
                        </a:rPr>
                        <a:t> </a:t>
                      </a:r>
                      <a:r>
                        <a:rPr lang="nb-NO" sz="1000" kern="1200" dirty="0" smtClean="0">
                          <a:solidFill>
                            <a:srgbClr val="000000"/>
                          </a:solidFill>
                          <a:effectLst/>
                          <a:latin typeface="AU Passata Light" panose="020B0303030902030804"/>
                          <a:ea typeface="+mn-ea"/>
                          <a:cs typeface="+mn-cs"/>
                        </a:rPr>
                        <a:t>per 10 </a:t>
                      </a:r>
                      <a:r>
                        <a:rPr lang="nb-NO" sz="1000" kern="1200" dirty="0" smtClean="0">
                          <a:solidFill>
                            <a:schemeClr val="tx1"/>
                          </a:solidFill>
                          <a:effectLst/>
                          <a:latin typeface="AU Passata Light" panose="020B0303030902030804"/>
                          <a:ea typeface="+mn-ea"/>
                          <a:cs typeface="+mn-cs"/>
                        </a:rPr>
                        <a:t>sykkelparkeringer</a:t>
                      </a:r>
                    </a:p>
                    <a:p>
                      <a:pPr marL="171450" indent="-171450">
                        <a:buFontTx/>
                        <a:buChar char="-"/>
                      </a:pPr>
                      <a:r>
                        <a:rPr lang="nb-NO" sz="1000" kern="1200" dirty="0" smtClean="0">
                          <a:solidFill>
                            <a:srgbClr val="000000"/>
                          </a:solidFill>
                          <a:effectLst/>
                          <a:latin typeface="AU Passata Light" panose="020B0303030902030804"/>
                          <a:ea typeface="+mn-ea"/>
                          <a:cs typeface="+mn-cs"/>
                        </a:rPr>
                        <a:t>1 ladestasjon for elbiler per 10 parkeringsplasser</a:t>
                      </a:r>
                    </a:p>
                    <a:p>
                      <a:r>
                        <a:rPr lang="nb-NO" sz="1400" kern="1200" dirty="0" smtClean="0">
                          <a:solidFill>
                            <a:srgbClr val="FF0000"/>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Dokument som tilsvarer samsvarsnotat i </a:t>
                      </a:r>
                      <a:r>
                        <a:rPr lang="nb-NO" sz="1000" dirty="0" err="1" smtClean="0">
                          <a:latin typeface="AU Passata Light"/>
                        </a:rPr>
                        <a:t>Breeam</a:t>
                      </a:r>
                      <a:r>
                        <a:rPr lang="nb-NO" sz="1000" dirty="0" smtClean="0">
                          <a:latin typeface="AU Passata Light"/>
                        </a:rPr>
                        <a:t>-nor 2016, </a:t>
                      </a:r>
                      <a:r>
                        <a:rPr lang="nb-NO" sz="1000" dirty="0" err="1" smtClean="0">
                          <a:latin typeface="AU Passata Light"/>
                        </a:rPr>
                        <a:t>Tra</a:t>
                      </a:r>
                      <a:r>
                        <a:rPr lang="nb-NO" sz="1000" dirty="0" smtClean="0">
                          <a:latin typeface="AU Passata Light"/>
                        </a:rPr>
                        <a:t> 01</a:t>
                      </a:r>
                      <a:endParaRPr lang="nb-NO" sz="1000" kern="1200" dirty="0" smtClean="0">
                        <a:solidFill>
                          <a:schemeClr val="dk1"/>
                        </a:solidFill>
                        <a:latin typeface="AU Passata Light"/>
                        <a:ea typeface="+mn-ea"/>
                        <a:cs typeface="+mn-cs"/>
                      </a:endParaRPr>
                    </a:p>
                    <a:p>
                      <a:endParaRPr lang="nb-NO" sz="1000" dirty="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rgbClr val="FF0000"/>
                          </a:solidFill>
                          <a:effectLst/>
                          <a:latin typeface="AU Passata Light" panose="020B0303030902030804"/>
                          <a:ea typeface="+mn-ea"/>
                          <a:cs typeface="+mn-cs"/>
                        </a:rPr>
                        <a:t> </a:t>
                      </a:r>
                      <a:r>
                        <a:rPr lang="nb-NO" sz="1000" kern="1200" baseline="0" dirty="0" smtClean="0">
                          <a:solidFill>
                            <a:srgbClr val="000000"/>
                          </a:solidFill>
                          <a:effectLst/>
                          <a:latin typeface="AU Passata Light" panose="020B0303030902030804"/>
                          <a:ea typeface="+mn-ea"/>
                          <a:cs typeface="+mn-cs"/>
                        </a:rPr>
                        <a:t>Antall parkeringsplasser og ladestasjoner for sykkel og bil samt forventet antall ansatte spesifiseres i leveransebeskrivelsen.</a:t>
                      </a:r>
                      <a:endParaRPr lang="nb-NO" sz="1000" kern="1200" dirty="0" smtClean="0">
                        <a:solidFill>
                          <a:srgbClr val="000000"/>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rgbClr val="000000"/>
                        </a:solidFill>
                        <a:latin typeface="AU Passata Light"/>
                        <a:ea typeface="+mn-ea"/>
                        <a:cs typeface="+mn-cs"/>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rgbClr val="000000"/>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12600139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07961" y="183708"/>
            <a:ext cx="10515600" cy="702118"/>
          </a:xfrm>
        </p:spPr>
        <p:txBody>
          <a:bodyPr>
            <a:normAutofit fontScale="90000"/>
          </a:bodyPr>
          <a:lstStyle/>
          <a:p>
            <a:r>
              <a:rPr lang="nb-NO" sz="3000" dirty="0" smtClean="0"/>
              <a:t> </a:t>
            </a:r>
            <a:br>
              <a:rPr lang="nb-NO" sz="3000" dirty="0" smtClean="0"/>
            </a:br>
            <a:r>
              <a:rPr lang="nb-NO" sz="2200" dirty="0">
                <a:latin typeface="AU Passata Light" panose="020B0303030902030804"/>
              </a:rPr>
              <a:t>Fleksibilitet – funksjonskriterier og dokumentasjonskrav for ulike ambisjonsnivåer</a:t>
            </a:r>
            <a:r>
              <a:rPr lang="nb-NO" sz="3000" dirty="0"/>
              <a:t/>
            </a:r>
            <a:br>
              <a:rPr lang="nb-NO" sz="3000" dirty="0"/>
            </a:br>
            <a:endParaRPr lang="nb-NO" sz="3000" dirty="0"/>
          </a:p>
        </p:txBody>
      </p:sp>
      <p:graphicFrame>
        <p:nvGraphicFramePr>
          <p:cNvPr id="4" name="Tabell 3"/>
          <p:cNvGraphicFramePr>
            <a:graphicFrameLocks noGrp="1"/>
          </p:cNvGraphicFramePr>
          <p:nvPr>
            <p:extLst>
              <p:ext uri="{D42A27DB-BD31-4B8C-83A1-F6EECF244321}">
                <p14:modId xmlns:p14="http://schemas.microsoft.com/office/powerpoint/2010/main" val="3279175535"/>
              </p:ext>
            </p:extLst>
          </p:nvPr>
        </p:nvGraphicFramePr>
        <p:xfrm>
          <a:off x="891936" y="963323"/>
          <a:ext cx="11206061" cy="4044190"/>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f</a:t>
                      </a:r>
                      <a:r>
                        <a:rPr lang="nb-NO" sz="1400" dirty="0" smtClean="0">
                          <a:latin typeface="AU Passata Light" panose="020B0303030902030804"/>
                        </a:rPr>
                        <a:t>leksibilitet</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1" kern="1200" dirty="0" smtClean="0">
                          <a:solidFill>
                            <a:schemeClr val="lt1"/>
                          </a:solidFill>
                          <a:latin typeface="AU Passata Light" panose="020B0303030902030804"/>
                          <a:ea typeface="+mn-ea"/>
                          <a:cs typeface="+mn-cs"/>
                        </a:rPr>
                        <a:t>-</a:t>
                      </a:r>
                      <a:r>
                        <a:rPr lang="nb-NO" sz="1400" b="1" kern="1200" baseline="0" dirty="0" smtClean="0">
                          <a:solidFill>
                            <a:schemeClr val="lt1"/>
                          </a:solidFill>
                          <a:latin typeface="AU Passata Light" panose="020B0303030902030804"/>
                          <a:ea typeface="+mn-ea"/>
                          <a:cs typeface="+mn-cs"/>
                        </a:rPr>
                        <a:t> e</a:t>
                      </a:r>
                      <a:r>
                        <a:rPr lang="nb-NO" sz="1400" b="1" kern="1200" dirty="0" smtClean="0">
                          <a:solidFill>
                            <a:schemeClr val="lt1"/>
                          </a:solidFill>
                          <a:latin typeface="AU Passata Light" panose="020B0303030902030804"/>
                          <a:ea typeface="+mn-ea"/>
                          <a:cs typeface="+mn-cs"/>
                        </a:rPr>
                        <a:t>lastisitet i </a:t>
                      </a:r>
                      <a:r>
                        <a:rPr lang="nb-NO" sz="1400" b="1" kern="1200" dirty="0" err="1" smtClean="0">
                          <a:solidFill>
                            <a:schemeClr val="lt1"/>
                          </a:solidFill>
                          <a:latin typeface="AU Passata Light" panose="020B0303030902030804"/>
                          <a:ea typeface="+mn-ea"/>
                          <a:cs typeface="+mn-cs"/>
                        </a:rPr>
                        <a:t>møteromsfasiliteter</a:t>
                      </a: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dirty="0" smtClean="0">
                          <a:latin typeface="AU Passata Light"/>
                        </a:rPr>
                        <a:t>Som Høyt ambisjonsnivå +.</a:t>
                      </a:r>
                    </a:p>
                    <a:p>
                      <a:r>
                        <a:rPr lang="nb-NO" sz="1000" dirty="0" smtClean="0">
                          <a:latin typeface="AU Passata Light"/>
                        </a:rPr>
                        <a:t>Det skal</a:t>
                      </a:r>
                      <a:r>
                        <a:rPr lang="nb-NO" sz="1000" baseline="0" dirty="0" smtClean="0">
                          <a:latin typeface="AU Passata Light"/>
                        </a:rPr>
                        <a:t> være</a:t>
                      </a:r>
                      <a:r>
                        <a:rPr lang="nb-NO" sz="1000" dirty="0" smtClean="0">
                          <a:latin typeface="AU Passata Light"/>
                        </a:rPr>
                        <a:t> mulighet for leie av konferanserom</a:t>
                      </a:r>
                      <a:r>
                        <a:rPr lang="nb-NO" sz="1000" baseline="0" dirty="0" smtClean="0">
                          <a:latin typeface="AU Passata Light"/>
                        </a:rPr>
                        <a:t> i felles </a:t>
                      </a:r>
                      <a:r>
                        <a:rPr lang="nb-NO" sz="1000" baseline="0" dirty="0" err="1" smtClean="0">
                          <a:latin typeface="AU Passata Light"/>
                        </a:rPr>
                        <a:t>møteromstetasje</a:t>
                      </a:r>
                      <a:r>
                        <a:rPr lang="nb-NO" sz="1000" baseline="0" dirty="0" smtClean="0">
                          <a:latin typeface="AU Passata Light"/>
                        </a:rPr>
                        <a:t>.</a:t>
                      </a:r>
                      <a:endParaRPr lang="nb-NO" sz="1000" dirty="0">
                        <a:latin typeface="AU Passata Light"/>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 Godt ambisjonsnivå +</a:t>
                      </a:r>
                    </a:p>
                    <a:p>
                      <a:r>
                        <a:rPr lang="nb-NO" sz="1000" kern="1200" dirty="0" smtClean="0">
                          <a:solidFill>
                            <a:schemeClr val="dk1"/>
                          </a:solidFill>
                          <a:effectLst/>
                          <a:latin typeface="AU Passata Light" panose="020B0303030902030804"/>
                          <a:ea typeface="+mn-ea"/>
                          <a:cs typeface="+mn-cs"/>
                        </a:rPr>
                        <a:t>Det</a:t>
                      </a:r>
                      <a:r>
                        <a:rPr lang="nb-NO" sz="1000" kern="1200" baseline="0" dirty="0" smtClean="0">
                          <a:solidFill>
                            <a:schemeClr val="dk1"/>
                          </a:solidFill>
                          <a:effectLst/>
                          <a:latin typeface="AU Passata Light" panose="020B0303030902030804"/>
                          <a:ea typeface="+mn-ea"/>
                          <a:cs typeface="+mn-cs"/>
                        </a:rPr>
                        <a:t> skal være mulighet til leie av ekstra møterom i felles </a:t>
                      </a:r>
                      <a:r>
                        <a:rPr lang="nb-NO" sz="1000" kern="1200" baseline="0" dirty="0" err="1" smtClean="0">
                          <a:solidFill>
                            <a:schemeClr val="dk1"/>
                          </a:solidFill>
                          <a:effectLst/>
                          <a:latin typeface="AU Passata Light" panose="020B0303030902030804"/>
                          <a:ea typeface="+mn-ea"/>
                          <a:cs typeface="+mn-cs"/>
                        </a:rPr>
                        <a:t>møteromsetasje</a:t>
                      </a:r>
                      <a:r>
                        <a:rPr lang="nb-NO" sz="1000" kern="1200" baseline="0" dirty="0" smtClean="0">
                          <a:solidFill>
                            <a:schemeClr val="dk1"/>
                          </a:solidFill>
                          <a:effectLst/>
                          <a:latin typeface="AU Passata Light" panose="020B0303030902030804"/>
                          <a:ea typeface="+mn-ea"/>
                          <a:cs typeface="+mn-cs"/>
                        </a:rPr>
                        <a:t>.</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92D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Minimumsnivå +.</a:t>
                      </a:r>
                    </a:p>
                    <a:p>
                      <a:r>
                        <a:rPr lang="nb-NO" sz="1000" kern="1200" baseline="0" dirty="0" smtClean="0">
                          <a:solidFill>
                            <a:schemeClr val="dk1"/>
                          </a:solidFill>
                          <a:effectLst/>
                          <a:latin typeface="AU Passata Light" panose="020B0303030902030804"/>
                          <a:ea typeface="+mn-ea"/>
                          <a:cs typeface="+mn-cs"/>
                        </a:rPr>
                        <a:t>Ekstra </a:t>
                      </a:r>
                      <a:r>
                        <a:rPr lang="nb-NO" sz="1000" kern="1200" baseline="0" dirty="0" err="1" smtClean="0">
                          <a:solidFill>
                            <a:schemeClr val="dk1"/>
                          </a:solidFill>
                          <a:effectLst/>
                          <a:latin typeface="AU Passata Light" panose="020B0303030902030804"/>
                          <a:ea typeface="+mn-ea"/>
                          <a:cs typeface="+mn-cs"/>
                        </a:rPr>
                        <a:t>møteromsarealer</a:t>
                      </a:r>
                      <a:r>
                        <a:rPr lang="nb-NO" sz="1000" kern="1200" baseline="0" dirty="0" smtClean="0">
                          <a:solidFill>
                            <a:schemeClr val="dk1"/>
                          </a:solidFill>
                          <a:effectLst/>
                          <a:latin typeface="AU Passata Light" panose="020B0303030902030804"/>
                          <a:ea typeface="+mn-ea"/>
                          <a:cs typeface="+mn-cs"/>
                        </a:rPr>
                        <a:t> skal være utstyrt med fri </a:t>
                      </a:r>
                      <a:r>
                        <a:rPr lang="nb-NO" sz="1000" kern="1200" baseline="0" dirty="0" err="1" smtClean="0">
                          <a:solidFill>
                            <a:schemeClr val="dk1"/>
                          </a:solidFill>
                          <a:effectLst/>
                          <a:latin typeface="AU Passata Light" panose="020B0303030902030804"/>
                          <a:ea typeface="+mn-ea"/>
                          <a:cs typeface="+mn-cs"/>
                        </a:rPr>
                        <a:t>Wifi</a:t>
                      </a:r>
                      <a:r>
                        <a:rPr lang="nb-NO" sz="1000" kern="1200" baseline="0" dirty="0" smtClean="0">
                          <a:solidFill>
                            <a:schemeClr val="dk1"/>
                          </a:solidFill>
                          <a:effectLst/>
                          <a:latin typeface="AU Passata Light" panose="020B0303030902030804"/>
                          <a:ea typeface="+mn-ea"/>
                          <a:cs typeface="+mn-cs"/>
                        </a:rPr>
                        <a:t> og ladestasjoner for PC i bord eller benker.</a:t>
                      </a:r>
                    </a:p>
                    <a:p>
                      <a:endParaRPr lang="nb-NO" sz="1000" kern="1200" dirty="0" smtClean="0">
                        <a:solidFill>
                          <a:schemeClr val="dk1"/>
                        </a:solidFill>
                        <a:effectLst/>
                        <a:latin typeface="AU Passata Light" panose="020B0303030902030804"/>
                        <a:ea typeface="+mn-ea"/>
                        <a:cs typeface="+mn-cs"/>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Det skal tilbys</a:t>
                      </a:r>
                      <a:r>
                        <a:rPr lang="nb-NO" sz="1000" kern="1200" baseline="0" dirty="0" smtClean="0">
                          <a:solidFill>
                            <a:schemeClr val="dk1"/>
                          </a:solidFill>
                          <a:effectLst/>
                          <a:latin typeface="AU Passata Light" panose="020B0303030902030804"/>
                          <a:ea typeface="+mn-ea"/>
                          <a:cs typeface="+mn-cs"/>
                        </a:rPr>
                        <a:t> ekstra møterom/møtemulighet i fellesarealer for mindre uformelle møter.</a:t>
                      </a:r>
                    </a:p>
                    <a:p>
                      <a:r>
                        <a:rPr lang="nb-NO" sz="1000" kern="1200" baseline="0" dirty="0" smtClean="0">
                          <a:solidFill>
                            <a:schemeClr val="dk1"/>
                          </a:solidFill>
                          <a:effectLst/>
                          <a:latin typeface="AU Passata Light" panose="020B0303030902030804"/>
                          <a:ea typeface="+mn-ea"/>
                          <a:cs typeface="+mn-cs"/>
                        </a:rPr>
                        <a:t>Det skal minimum tilbys muligheter for møter i åpne fellesområder som kantine, glassgård eller tilsvarende.</a:t>
                      </a: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Spesifiseres i leveransebeskrivelsen.</a:t>
                      </a: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a:p>
                  </a:txBody>
                  <a:tcPr>
                    <a:solidFill>
                      <a:schemeClr val="bg1">
                        <a:alpha val="50000"/>
                      </a:schemeClr>
                    </a:solidFill>
                  </a:tcPr>
                </a:tc>
                <a:tc hMerge="1">
                  <a:txBody>
                    <a:bodyPr/>
                    <a:lstStyle/>
                    <a:p>
                      <a:endParaRPr lang="nb-NO" dirty="0"/>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5993981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3916262700"/>
              </p:ext>
            </p:extLst>
          </p:nvPr>
        </p:nvGraphicFramePr>
        <p:xfrm>
          <a:off x="891936" y="1115723"/>
          <a:ext cx="11206061" cy="4220154"/>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f</a:t>
                      </a:r>
                      <a:r>
                        <a:rPr lang="nb-NO" sz="1400" dirty="0" smtClean="0">
                          <a:latin typeface="AU Passata Light" panose="020B0303030902030804"/>
                        </a:rPr>
                        <a:t>leksibilitet </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1" kern="1200" dirty="0" smtClean="0">
                          <a:solidFill>
                            <a:schemeClr val="lt1"/>
                          </a:solidFill>
                          <a:effectLst/>
                          <a:latin typeface="AU Passata Light" panose="020B0303030902030804"/>
                          <a:ea typeface="+mn-ea"/>
                          <a:cs typeface="+mn-cs"/>
                        </a:rPr>
                        <a:t>- elastisitet for utvidelse av kontorarealet</a:t>
                      </a:r>
                      <a:endParaRPr lang="nb-NO" sz="1000" b="0" kern="1200" dirty="0" smtClean="0">
                        <a:solidFill>
                          <a:schemeClr val="lt1"/>
                        </a:solidFill>
                        <a:effectLst/>
                        <a:latin typeface="AU Passata Light" panose="020B03030309020308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Minimumsnivå +</a:t>
                      </a:r>
                    </a:p>
                    <a:p>
                      <a:r>
                        <a:rPr lang="nb-NO" sz="1000" kern="1200" baseline="0" dirty="0" smtClean="0">
                          <a:solidFill>
                            <a:schemeClr val="dk1"/>
                          </a:solidFill>
                          <a:effectLst/>
                          <a:latin typeface="AU Passata Light" panose="020B0303030902030804"/>
                          <a:ea typeface="+mn-ea"/>
                          <a:cs typeface="+mn-cs"/>
                        </a:rPr>
                        <a:t>Det skal være mulighet for justering av leiearealet i bygget med +/-20 %.</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Minimumsnivå +</a:t>
                      </a:r>
                    </a:p>
                    <a:p>
                      <a:r>
                        <a:rPr lang="nb-NO" sz="1000" kern="1200" baseline="0" dirty="0" smtClean="0">
                          <a:solidFill>
                            <a:schemeClr val="dk1"/>
                          </a:solidFill>
                          <a:effectLst/>
                          <a:latin typeface="AU Passata Light" panose="020B0303030902030804"/>
                          <a:ea typeface="+mn-ea"/>
                          <a:cs typeface="+mn-cs"/>
                        </a:rPr>
                        <a:t>Det skal være mulighet for justering av leiearealet i bygget med +/-10 %.</a:t>
                      </a:r>
                      <a:endParaRPr lang="nb-NO" sz="1000" kern="1200" dirty="0" smtClean="0">
                        <a:solidFill>
                          <a:schemeClr val="dk1"/>
                        </a:solidFill>
                        <a:effectLst/>
                        <a:latin typeface="AU Passata Light" panose="020B0303030902030804"/>
                        <a:ea typeface="+mn-ea"/>
                        <a:cs typeface="+mn-cs"/>
                      </a:endParaRPr>
                    </a:p>
                  </a:txBody>
                  <a:tcPr>
                    <a:solidFill>
                      <a:srgbClr val="92D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Minimumsnivå</a:t>
                      </a:r>
                      <a:endParaRPr lang="nb-NO" sz="1000" kern="1200" dirty="0" smtClean="0">
                        <a:solidFill>
                          <a:schemeClr val="dk1"/>
                        </a:solidFill>
                        <a:effectLst/>
                        <a:latin typeface="AU Passata Light" panose="020B0303030902030804"/>
                        <a:ea typeface="+mn-ea"/>
                        <a:cs typeface="+mn-cs"/>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Det skal foreligge opsjon</a:t>
                      </a:r>
                      <a:r>
                        <a:rPr lang="nb-NO" sz="1000" kern="1200" baseline="0" dirty="0" smtClean="0">
                          <a:solidFill>
                            <a:schemeClr val="dk1"/>
                          </a:solidFill>
                          <a:effectLst/>
                          <a:latin typeface="AU Passata Light" panose="020B0303030902030804"/>
                          <a:ea typeface="+mn-ea"/>
                          <a:cs typeface="+mn-cs"/>
                        </a:rPr>
                        <a:t> for</a:t>
                      </a:r>
                      <a:r>
                        <a:rPr lang="nb-NO" sz="1000" kern="1200" dirty="0" smtClean="0">
                          <a:solidFill>
                            <a:schemeClr val="dk1"/>
                          </a:solidFill>
                          <a:effectLst/>
                          <a:latin typeface="AU Passata Light" panose="020B0303030902030804"/>
                          <a:ea typeface="+mn-ea"/>
                          <a:cs typeface="+mn-cs"/>
                        </a:rPr>
                        <a:t> øking</a:t>
                      </a:r>
                      <a:r>
                        <a:rPr lang="nb-NO" sz="1000" kern="1200" baseline="0" dirty="0" smtClean="0">
                          <a:solidFill>
                            <a:schemeClr val="dk1"/>
                          </a:solidFill>
                          <a:effectLst/>
                          <a:latin typeface="AU Passata Light" panose="020B0303030902030804"/>
                          <a:ea typeface="+mn-ea"/>
                          <a:cs typeface="+mn-cs"/>
                        </a:rPr>
                        <a:t> i leiearealer i bygget eller i nærliggende bygg.</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r>
                        <a:rPr lang="nb-NO" sz="1000" dirty="0" smtClean="0">
                          <a:latin typeface="AU Passata Light"/>
                        </a:rPr>
                        <a:t>Spesifiseres i leveransebeskrivelsen.</a:t>
                      </a: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8"/>
            <a:ext cx="10515600" cy="702118"/>
          </a:xfrm>
        </p:spPr>
        <p:txBody>
          <a:bodyPr>
            <a:normAutofit fontScale="90000"/>
          </a:bodyPr>
          <a:lstStyle/>
          <a:p>
            <a:r>
              <a:rPr lang="nb-NO" sz="3000" dirty="0" smtClean="0"/>
              <a:t> </a:t>
            </a:r>
            <a:br>
              <a:rPr lang="nb-NO" sz="3000" dirty="0" smtClean="0"/>
            </a:br>
            <a:r>
              <a:rPr lang="nb-NO" sz="2200" dirty="0">
                <a:latin typeface="AU Passata Light" panose="020B0303030902030804"/>
              </a:rPr>
              <a:t>Fleksibilitet – funksjonskriterier og dokumentasjonskrav for ulike ambisjonsnivåer</a:t>
            </a:r>
            <a:br>
              <a:rPr lang="nb-NO" sz="2200" dirty="0">
                <a:latin typeface="AU Passata Light" panose="020B0303030902030804"/>
              </a:rPr>
            </a:br>
            <a:endParaRPr lang="nb-NO" sz="2200" dirty="0">
              <a:latin typeface="AU Passata Light" panose="020B0303030902030804"/>
            </a:endParaRPr>
          </a:p>
        </p:txBody>
      </p:sp>
    </p:spTree>
    <p:extLst>
      <p:ext uri="{BB962C8B-B14F-4D97-AF65-F5344CB8AC3E}">
        <p14:creationId xmlns:p14="http://schemas.microsoft.com/office/powerpoint/2010/main" val="8218449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2607370842"/>
              </p:ext>
            </p:extLst>
          </p:nvPr>
        </p:nvGraphicFramePr>
        <p:xfrm>
          <a:off x="891936" y="1115723"/>
          <a:ext cx="11206061" cy="5115340"/>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 -</a:t>
                      </a:r>
                      <a:r>
                        <a:rPr lang="nb-NO" sz="1400" baseline="0" dirty="0" smtClean="0">
                          <a:latin typeface="AU Passata Light" panose="020B0303030902030804"/>
                        </a:rPr>
                        <a:t> f</a:t>
                      </a:r>
                      <a:r>
                        <a:rPr lang="nb-NO" sz="1400" dirty="0" smtClean="0">
                          <a:latin typeface="AU Passata Light" panose="020B0303030902030804"/>
                        </a:rPr>
                        <a:t>leksibilitet </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1" kern="1200" dirty="0" smtClean="0">
                          <a:solidFill>
                            <a:schemeClr val="lt1"/>
                          </a:solidFill>
                          <a:latin typeface="AU Passata Light" panose="020B0303030902030804"/>
                          <a:ea typeface="+mn-ea"/>
                          <a:cs typeface="+mn-cs"/>
                        </a:rPr>
                        <a:t>-</a:t>
                      </a:r>
                      <a:r>
                        <a:rPr lang="nb-NO" sz="1400" b="1" kern="1200" baseline="0" dirty="0" smtClean="0">
                          <a:solidFill>
                            <a:schemeClr val="lt1"/>
                          </a:solidFill>
                          <a:latin typeface="AU Passata Light" panose="020B0303030902030804"/>
                          <a:ea typeface="+mn-ea"/>
                          <a:cs typeface="+mn-cs"/>
                        </a:rPr>
                        <a:t> g</a:t>
                      </a:r>
                      <a:r>
                        <a:rPr lang="nb-NO" sz="1400" b="1" kern="1200" dirty="0" smtClean="0">
                          <a:solidFill>
                            <a:schemeClr val="lt1"/>
                          </a:solidFill>
                          <a:latin typeface="AU Passata Light" panose="020B0303030902030804"/>
                          <a:ea typeface="+mn-ea"/>
                          <a:cs typeface="+mn-cs"/>
                        </a:rPr>
                        <a:t>eneralitet i arealanvendelse</a:t>
                      </a:r>
                      <a:endParaRPr lang="nb-NO" sz="1000" b="0" kern="1200" dirty="0" smtClean="0">
                        <a:solidFill>
                          <a:schemeClr val="lt1"/>
                        </a:solidFill>
                        <a:latin typeface="AU Passata Light" panose="020B03030309020308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000" b="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 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dirty="0" smtClean="0">
                          <a:latin typeface="AU Passata Light"/>
                        </a:rPr>
                        <a:t>Som</a:t>
                      </a:r>
                      <a:r>
                        <a:rPr lang="nb-NO" sz="1000" baseline="0" dirty="0" smtClean="0">
                          <a:latin typeface="AU Passata Light"/>
                        </a:rPr>
                        <a:t> Høyt ambisjonsnivå +</a:t>
                      </a:r>
                    </a:p>
                    <a:p>
                      <a:r>
                        <a:rPr lang="nb-NO" sz="1000" kern="1200" baseline="0" dirty="0" smtClean="0">
                          <a:solidFill>
                            <a:schemeClr val="dk1"/>
                          </a:solidFill>
                          <a:effectLst/>
                          <a:latin typeface="AU Passata Light" panose="020B0303030902030804"/>
                          <a:ea typeface="+mn-ea"/>
                          <a:cs typeface="+mn-cs"/>
                        </a:rPr>
                        <a:t>Arealplaner skal vise:</a:t>
                      </a:r>
                    </a:p>
                    <a:p>
                      <a:pPr marL="0" indent="0">
                        <a:buFontTx/>
                        <a:buNone/>
                      </a:pPr>
                      <a:r>
                        <a:rPr lang="nb-NO" sz="1000" kern="1200" baseline="0" dirty="0" smtClean="0">
                          <a:solidFill>
                            <a:schemeClr val="dk1"/>
                          </a:solidFill>
                          <a:effectLst/>
                          <a:latin typeface="AU Passata Light" panose="020B0303030902030804"/>
                          <a:ea typeface="+mn-ea"/>
                          <a:cs typeface="+mn-cs"/>
                        </a:rPr>
                        <a:t>- områder med mulighet for innredning med møterom med stor persontetthet, ned til 2m</a:t>
                      </a:r>
                      <a:r>
                        <a:rPr lang="nb-NO" sz="1000" kern="1200" baseline="30000" dirty="0" smtClean="0">
                          <a:solidFill>
                            <a:schemeClr val="dk1"/>
                          </a:solidFill>
                          <a:effectLst/>
                          <a:latin typeface="AU Passata Light" panose="020B0303030902030804"/>
                          <a:ea typeface="+mn-ea"/>
                          <a:cs typeface="+mn-cs"/>
                        </a:rPr>
                        <a:t>2</a:t>
                      </a:r>
                      <a:r>
                        <a:rPr lang="nb-NO" sz="1000" kern="1200" baseline="0" dirty="0" smtClean="0">
                          <a:solidFill>
                            <a:schemeClr val="dk1"/>
                          </a:solidFill>
                          <a:effectLst/>
                          <a:latin typeface="AU Passata Light" panose="020B0303030902030804"/>
                          <a:ea typeface="+mn-ea"/>
                          <a:cs typeface="+mn-cs"/>
                        </a:rPr>
                        <a:t> pr person.</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effectLst/>
                          <a:latin typeface="AU Passata Light" panose="020B0303030902030804"/>
                          <a:ea typeface="+mn-ea"/>
                          <a:cs typeface="+mn-cs"/>
                        </a:rPr>
                        <a:t>- områder med mulighet for innredning med kontorlandskap/cellekontorer (full fleksibilitet mellom cellekontor og landskap)med persontetthet ned til 6m</a:t>
                      </a:r>
                      <a:r>
                        <a:rPr lang="nb-NO" sz="1000" kern="1200" baseline="30000" dirty="0" smtClean="0">
                          <a:solidFill>
                            <a:schemeClr val="dk1"/>
                          </a:solidFill>
                          <a:effectLst/>
                          <a:latin typeface="AU Passata Light" panose="020B0303030902030804"/>
                          <a:ea typeface="+mn-ea"/>
                          <a:cs typeface="+mn-cs"/>
                        </a:rPr>
                        <a:t>2</a:t>
                      </a:r>
                      <a:r>
                        <a:rPr lang="nb-NO" sz="1000" kern="1200" baseline="0" dirty="0" smtClean="0">
                          <a:solidFill>
                            <a:schemeClr val="dk1"/>
                          </a:solidFill>
                          <a:effectLst/>
                          <a:latin typeface="AU Passata Light" panose="020B0303030902030804"/>
                          <a:ea typeface="+mn-ea"/>
                          <a:cs typeface="+mn-cs"/>
                        </a:rPr>
                        <a:t> pr. person. </a:t>
                      </a:r>
                    </a:p>
                    <a:p>
                      <a:endParaRPr lang="nb-NO" sz="1000" dirty="0">
                        <a:latin typeface="AU Passata Light"/>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Minimumsnivå +</a:t>
                      </a:r>
                    </a:p>
                    <a:p>
                      <a:r>
                        <a:rPr lang="nb-NO" sz="1000" kern="1200" baseline="0" dirty="0" smtClean="0">
                          <a:solidFill>
                            <a:schemeClr val="dk1"/>
                          </a:solidFill>
                          <a:effectLst/>
                          <a:latin typeface="AU Passata Light" panose="020B0303030902030804"/>
                          <a:ea typeface="+mn-ea"/>
                          <a:cs typeface="+mn-cs"/>
                        </a:rPr>
                        <a:t>Det skal foreligge arealplaner som viser alternative innredningsmuligheter for typiske planer i bygget.</a:t>
                      </a:r>
                    </a:p>
                    <a:p>
                      <a:r>
                        <a:rPr lang="nb-NO" sz="1000" kern="1200" baseline="0" dirty="0" smtClean="0">
                          <a:solidFill>
                            <a:schemeClr val="dk1"/>
                          </a:solidFill>
                          <a:effectLst/>
                          <a:latin typeface="AU Passata Light" panose="020B0303030902030804"/>
                          <a:ea typeface="+mn-ea"/>
                          <a:cs typeface="+mn-cs"/>
                        </a:rPr>
                        <a:t>Arealplaner skal vise:</a:t>
                      </a:r>
                    </a:p>
                    <a:p>
                      <a:pPr marL="0" indent="0">
                        <a:buFontTx/>
                        <a:buNone/>
                      </a:pPr>
                      <a:r>
                        <a:rPr lang="nb-NO" sz="1000" kern="1200" baseline="0" dirty="0" smtClean="0">
                          <a:solidFill>
                            <a:schemeClr val="dk1"/>
                          </a:solidFill>
                          <a:effectLst/>
                          <a:latin typeface="AU Passata Light" panose="020B0303030902030804"/>
                          <a:ea typeface="+mn-ea"/>
                          <a:cs typeface="+mn-cs"/>
                        </a:rPr>
                        <a:t>- områder med mulighet for innredning med møterom med stor persontetthet ned til 2m</a:t>
                      </a:r>
                      <a:r>
                        <a:rPr lang="nb-NO" sz="1000" kern="1200" baseline="30000" dirty="0" smtClean="0">
                          <a:solidFill>
                            <a:schemeClr val="dk1"/>
                          </a:solidFill>
                          <a:effectLst/>
                          <a:latin typeface="AU Passata Light" panose="020B0303030902030804"/>
                          <a:ea typeface="+mn-ea"/>
                          <a:cs typeface="+mn-cs"/>
                        </a:rPr>
                        <a:t>2</a:t>
                      </a:r>
                      <a:r>
                        <a:rPr lang="nb-NO" sz="1000" kern="1200" baseline="0" dirty="0" smtClean="0">
                          <a:solidFill>
                            <a:schemeClr val="dk1"/>
                          </a:solidFill>
                          <a:effectLst/>
                          <a:latin typeface="AU Passata Light" panose="020B0303030902030804"/>
                          <a:ea typeface="+mn-ea"/>
                          <a:cs typeface="+mn-cs"/>
                        </a:rPr>
                        <a:t> pr person</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effectLst/>
                          <a:latin typeface="AU Passata Light" panose="020B0303030902030804"/>
                          <a:ea typeface="+mn-ea"/>
                          <a:cs typeface="+mn-cs"/>
                        </a:rPr>
                        <a:t>- områder med mulighet for innredning med kontorlandskap med persontetthet ned til 6m</a:t>
                      </a:r>
                      <a:r>
                        <a:rPr lang="nb-NO" sz="1000" kern="1200" baseline="30000" dirty="0" smtClean="0">
                          <a:solidFill>
                            <a:schemeClr val="dk1"/>
                          </a:solidFill>
                          <a:effectLst/>
                          <a:latin typeface="AU Passata Light" panose="020B0303030902030804"/>
                          <a:ea typeface="+mn-ea"/>
                          <a:cs typeface="+mn-cs"/>
                        </a:rPr>
                        <a:t>2</a:t>
                      </a:r>
                      <a:r>
                        <a:rPr lang="nb-NO" sz="1000" kern="1200" baseline="0" dirty="0" smtClean="0">
                          <a:solidFill>
                            <a:schemeClr val="dk1"/>
                          </a:solidFill>
                          <a:effectLst/>
                          <a:latin typeface="AU Passata Light" panose="020B0303030902030804"/>
                          <a:ea typeface="+mn-ea"/>
                          <a:cs typeface="+mn-cs"/>
                        </a:rPr>
                        <a:t> pr. person </a:t>
                      </a:r>
                    </a:p>
                    <a:p>
                      <a:pPr marL="0" marR="0" indent="0" algn="l" defTabSz="914400" rtl="0" eaLnBrk="1" fontAlgn="auto" latinLnBrk="0" hangingPunct="1">
                        <a:lnSpc>
                          <a:spcPct val="100000"/>
                        </a:lnSpc>
                        <a:spcBef>
                          <a:spcPts val="0"/>
                        </a:spcBef>
                        <a:spcAft>
                          <a:spcPts val="0"/>
                        </a:spcAft>
                        <a:buClrTx/>
                        <a:buSzTx/>
                        <a:buFont typeface="Arial"/>
                        <a:buNone/>
                        <a:tabLst/>
                        <a:defRPr/>
                      </a:pPr>
                      <a:r>
                        <a:rPr lang="nb-NO" sz="1000" kern="1200" baseline="0" dirty="0" smtClean="0">
                          <a:solidFill>
                            <a:schemeClr val="dk1"/>
                          </a:solidFill>
                          <a:effectLst/>
                          <a:latin typeface="AU Passata Light" panose="020B0303030902030804"/>
                          <a:ea typeface="+mn-ea"/>
                          <a:cs typeface="+mn-cs"/>
                        </a:rPr>
                        <a:t>- områder med mulighet for innredning med cellekontor med persontetthet ned til 6m</a:t>
                      </a:r>
                      <a:r>
                        <a:rPr lang="nb-NO" sz="1000" kern="1200" baseline="30000" dirty="0" smtClean="0">
                          <a:solidFill>
                            <a:schemeClr val="dk1"/>
                          </a:solidFill>
                          <a:effectLst/>
                          <a:latin typeface="AU Passata Light" panose="020B0303030902030804"/>
                          <a:ea typeface="+mn-ea"/>
                          <a:cs typeface="+mn-cs"/>
                        </a:rPr>
                        <a:t>2</a:t>
                      </a:r>
                      <a:r>
                        <a:rPr lang="nb-NO" sz="1000" kern="1200" baseline="0" dirty="0" smtClean="0">
                          <a:solidFill>
                            <a:schemeClr val="dk1"/>
                          </a:solidFill>
                          <a:effectLst/>
                          <a:latin typeface="AU Passata Light" panose="020B0303030902030804"/>
                          <a:ea typeface="+mn-ea"/>
                          <a:cs typeface="+mn-cs"/>
                        </a:rPr>
                        <a:t> pr. person </a:t>
                      </a:r>
                    </a:p>
                  </a:txBody>
                  <a:tcPr>
                    <a:solidFill>
                      <a:srgbClr val="92D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Minimumsnivå</a:t>
                      </a:r>
                      <a:endParaRPr lang="nb-NO" sz="1000" kern="1200" dirty="0" smtClean="0">
                        <a:solidFill>
                          <a:schemeClr val="dk1"/>
                        </a:solidFill>
                        <a:effectLst/>
                        <a:latin typeface="AU Passata Light" panose="020B0303030902030804"/>
                        <a:ea typeface="+mn-ea"/>
                        <a:cs typeface="+mn-cs"/>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Det skal beskrives muligheter</a:t>
                      </a:r>
                      <a:r>
                        <a:rPr lang="nb-NO" sz="1000" kern="1200" baseline="0" dirty="0" smtClean="0">
                          <a:solidFill>
                            <a:schemeClr val="dk1"/>
                          </a:solidFill>
                          <a:effectLst/>
                          <a:latin typeface="AU Passata Light" panose="020B0303030902030804"/>
                          <a:ea typeface="+mn-ea"/>
                          <a:cs typeface="+mn-cs"/>
                        </a:rPr>
                        <a:t> for å variere forhold mellom landskap og cellekontor.</a:t>
                      </a:r>
                      <a:endParaRPr lang="nb-NO" sz="1000" kern="1200" dirty="0" smtClean="0">
                        <a:solidFill>
                          <a:schemeClr val="dk1"/>
                        </a:solidFill>
                        <a:effectLst/>
                        <a:latin typeface="AU Passata Light" panose="020B0303030902030804"/>
                        <a:ea typeface="+mn-ea"/>
                        <a:cs typeface="+mn-cs"/>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2">
                  <a:txBody>
                    <a:bodyPr/>
                    <a:lstStyle/>
                    <a:p>
                      <a:r>
                        <a:rPr lang="nb-NO" sz="1000" dirty="0" smtClean="0">
                          <a:latin typeface="AU Passata Light"/>
                        </a:rPr>
                        <a:t>Spesifiseres</a:t>
                      </a:r>
                      <a:r>
                        <a:rPr lang="nb-NO" sz="1000" baseline="0" dirty="0" smtClean="0">
                          <a:latin typeface="AU Passata Light"/>
                        </a:rPr>
                        <a:t> i leveransebeskrivelse med supplerende arealplaner med alternative innredningsmuligheter for typiske planer.</a:t>
                      </a:r>
                      <a:endParaRPr lang="nb-NO" sz="1000" dirty="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Spesifiseres i leveranse</a:t>
                      </a:r>
                      <a:r>
                        <a:rPr lang="nb-NO" sz="1000" kern="1200" baseline="0" dirty="0" smtClean="0">
                          <a:solidFill>
                            <a:schemeClr val="dk1"/>
                          </a:solidFill>
                          <a:latin typeface="AU Passata Light"/>
                          <a:ea typeface="+mn-ea"/>
                          <a:cs typeface="+mn-cs"/>
                        </a:rPr>
                        <a:t>beskrivelsen.</a:t>
                      </a: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8"/>
            <a:ext cx="10515600" cy="702118"/>
          </a:xfrm>
        </p:spPr>
        <p:txBody>
          <a:bodyPr>
            <a:normAutofit fontScale="90000"/>
          </a:bodyPr>
          <a:lstStyle/>
          <a:p>
            <a:r>
              <a:rPr lang="nb-NO" sz="3000" dirty="0" smtClean="0"/>
              <a:t> </a:t>
            </a:r>
            <a:br>
              <a:rPr lang="nb-NO" sz="3000" dirty="0" smtClean="0"/>
            </a:br>
            <a:r>
              <a:rPr lang="nb-NO" sz="2200" dirty="0">
                <a:latin typeface="AU Passata Light" panose="020B0303030902030804"/>
              </a:rPr>
              <a:t>Fleksibilitet – funksjonskriterier og dokumentasjonskrav for ulike ambisjonsnivåer</a:t>
            </a:r>
            <a:br>
              <a:rPr lang="nb-NO" sz="2200" dirty="0">
                <a:latin typeface="AU Passata Light" panose="020B0303030902030804"/>
              </a:rPr>
            </a:br>
            <a:endParaRPr lang="nb-NO" sz="2200" dirty="0">
              <a:latin typeface="AU Passata Light" panose="020B0303030902030804"/>
            </a:endParaRPr>
          </a:p>
        </p:txBody>
      </p:sp>
    </p:spTree>
    <p:extLst>
      <p:ext uri="{BB962C8B-B14F-4D97-AF65-F5344CB8AC3E}">
        <p14:creationId xmlns:p14="http://schemas.microsoft.com/office/powerpoint/2010/main" val="31726813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343668624"/>
              </p:ext>
            </p:extLst>
          </p:nvPr>
        </p:nvGraphicFramePr>
        <p:xfrm>
          <a:off x="891936" y="1115723"/>
          <a:ext cx="11206061" cy="5481099"/>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 -</a:t>
                      </a:r>
                      <a:r>
                        <a:rPr lang="nb-NO" sz="1400" baseline="0" dirty="0" smtClean="0">
                          <a:latin typeface="AU Passata Light" panose="020B0303030902030804"/>
                        </a:rPr>
                        <a:t> f</a:t>
                      </a:r>
                      <a:r>
                        <a:rPr lang="nb-NO" sz="1400" dirty="0" smtClean="0">
                          <a:latin typeface="AU Passata Light" panose="020B0303030902030804"/>
                        </a:rPr>
                        <a:t>leksibilitet</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1" kern="1200" dirty="0" smtClean="0">
                          <a:solidFill>
                            <a:schemeClr val="lt1"/>
                          </a:solidFill>
                          <a:latin typeface="AU Passata Light" panose="020B0303030902030804"/>
                          <a:ea typeface="+mn-ea"/>
                          <a:cs typeface="+mn-cs"/>
                        </a:rPr>
                        <a:t>- fleksibel innredning </a:t>
                      </a:r>
                      <a:endParaRPr lang="nb-NO" sz="1000" b="0" kern="1200" dirty="0" smtClean="0">
                        <a:solidFill>
                          <a:schemeClr val="lt1"/>
                        </a:solidFill>
                        <a:latin typeface="AU Passata Light" panose="020B03030309020308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dirty="0" smtClean="0">
                          <a:latin typeface="AU Passata Light"/>
                        </a:rPr>
                        <a:t>Som</a:t>
                      </a:r>
                      <a:r>
                        <a:rPr lang="nb-NO" sz="1000" baseline="0" dirty="0" smtClean="0">
                          <a:latin typeface="AU Passata Light"/>
                        </a:rPr>
                        <a:t> Høyt ambisjonsnivå +</a:t>
                      </a:r>
                    </a:p>
                    <a:p>
                      <a:r>
                        <a:rPr lang="nb-NO" sz="1000" baseline="0" dirty="0" smtClean="0">
                          <a:latin typeface="AU Passata Light"/>
                        </a:rPr>
                        <a:t>Det er krav til teknisk grid på maksimum 2,4 x 4.8 m2.  </a:t>
                      </a:r>
                      <a:endParaRPr lang="nb-NO" sz="1000" dirty="0">
                        <a:latin typeface="AU Passata Light"/>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 Godt</a:t>
                      </a:r>
                      <a:r>
                        <a:rPr lang="nb-NO" sz="1000" kern="1200" baseline="0" dirty="0" smtClean="0">
                          <a:solidFill>
                            <a:schemeClr val="dk1"/>
                          </a:solidFill>
                          <a:effectLst/>
                          <a:latin typeface="AU Passata Light" panose="020B0303030902030804"/>
                          <a:ea typeface="+mn-ea"/>
                          <a:cs typeface="+mn-cs"/>
                        </a:rPr>
                        <a:t> ambisjonsnivå +</a:t>
                      </a:r>
                    </a:p>
                    <a:p>
                      <a:r>
                        <a:rPr lang="nb-NO" sz="1000" kern="1200" baseline="0" dirty="0" smtClean="0">
                          <a:solidFill>
                            <a:schemeClr val="dk1"/>
                          </a:solidFill>
                          <a:effectLst/>
                          <a:latin typeface="AU Passata Light" panose="020B0303030902030804"/>
                          <a:ea typeface="+mn-ea"/>
                          <a:cs typeface="+mn-cs"/>
                        </a:rPr>
                        <a:t>Det er krav til teknisk grid per maksimum 2.4 i byggets perimeter i arealer inntil 7 meter fra fasaden.</a:t>
                      </a:r>
                      <a:r>
                        <a:rPr lang="nb-NO" sz="1000" baseline="0" dirty="0" smtClean="0">
                          <a:latin typeface="AU Passata Light"/>
                        </a:rPr>
                        <a:t> </a:t>
                      </a:r>
                    </a:p>
                    <a:p>
                      <a:r>
                        <a:rPr lang="nb-NO" sz="1000" baseline="0" dirty="0" smtClean="0">
                          <a:latin typeface="AU Passata Light"/>
                        </a:rPr>
                        <a:t>Alle skillevegger skal være modulvegger som enkelt (1 arbeidsdag) kan flyttes og </a:t>
                      </a:r>
                      <a:r>
                        <a:rPr lang="nb-NO" sz="1000" baseline="0" dirty="0" err="1" smtClean="0">
                          <a:latin typeface="AU Passata Light"/>
                        </a:rPr>
                        <a:t>ombrukes</a:t>
                      </a:r>
                      <a:r>
                        <a:rPr lang="nb-NO" sz="1000" baseline="0" dirty="0" smtClean="0">
                          <a:latin typeface="AU Passata Light"/>
                        </a:rPr>
                        <a:t> i et gridsystem på maksimum 2,4 x 8 m2.</a:t>
                      </a:r>
                    </a:p>
                    <a:p>
                      <a:r>
                        <a:rPr lang="nb-NO" sz="1000" kern="1200" baseline="0" dirty="0" smtClean="0">
                          <a:solidFill>
                            <a:schemeClr val="dk1"/>
                          </a:solidFill>
                          <a:effectLst/>
                          <a:latin typeface="AU Passata Light" panose="020B0303030902030804"/>
                          <a:ea typeface="+mn-ea"/>
                          <a:cs typeface="+mn-cs"/>
                        </a:rPr>
                        <a:t>Gulvbelegg og himlinger skal være forberedt for fleksibel innredning, og skal tilpasset gridsystem med nødvendige tiltak for:</a:t>
                      </a:r>
                    </a:p>
                    <a:p>
                      <a:pPr marL="171450" indent="-171450">
                        <a:buFont typeface="Arial" panose="020B0604020202020204" pitchFamily="34" charset="0"/>
                        <a:buChar char="•"/>
                      </a:pPr>
                      <a:r>
                        <a:rPr lang="nb-NO" sz="1000" kern="1200" baseline="0" dirty="0" smtClean="0">
                          <a:solidFill>
                            <a:schemeClr val="dk1"/>
                          </a:solidFill>
                          <a:effectLst/>
                          <a:latin typeface="AU Passata Light" panose="020B0303030902030804"/>
                          <a:ea typeface="+mn-ea"/>
                          <a:cs typeface="+mn-cs"/>
                        </a:rPr>
                        <a:t>lydreduksjon mellom rom</a:t>
                      </a:r>
                      <a:endParaRPr lang="nb-NO" sz="1000" kern="1200" baseline="0" dirty="0">
                        <a:solidFill>
                          <a:schemeClr val="dk1"/>
                        </a:solidFill>
                        <a:effectLst/>
                        <a:latin typeface="AU Passata Light"/>
                        <a:ea typeface="+mn-ea"/>
                        <a:cs typeface="+mn-cs"/>
                      </a:endParaRPr>
                    </a:p>
                    <a:p>
                      <a:pPr marL="171450" indent="-171450">
                        <a:buFont typeface="Arial" panose="020B0604020202020204" pitchFamily="34" charset="0"/>
                        <a:buChar char="•"/>
                      </a:pPr>
                      <a:r>
                        <a:rPr lang="nb-NO" sz="1000" kern="1200" baseline="0" dirty="0" smtClean="0">
                          <a:solidFill>
                            <a:schemeClr val="dk1"/>
                          </a:solidFill>
                          <a:effectLst/>
                          <a:latin typeface="AU Passata Light"/>
                          <a:ea typeface="+mn-ea"/>
                          <a:cs typeface="+mn-cs"/>
                        </a:rPr>
                        <a:t>sikring av at gulvbelegg har ensartet kvalitet og overflater etter flytting av vegger</a:t>
                      </a: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dirty="0" smtClean="0">
                          <a:latin typeface="AU Passata Light"/>
                        </a:rPr>
                        <a:t>Det skal foreligge beskrivelse</a:t>
                      </a:r>
                      <a:r>
                        <a:rPr lang="nb-NO" sz="1000" baseline="0" dirty="0" smtClean="0">
                          <a:latin typeface="AU Passata Light"/>
                        </a:rPr>
                        <a:t> av fleksibilitet i innredning, </a:t>
                      </a:r>
                      <a:r>
                        <a:rPr lang="nb-NO" sz="1000" kern="1200" dirty="0" smtClean="0">
                          <a:solidFill>
                            <a:schemeClr val="dk1"/>
                          </a:solidFill>
                          <a:effectLst/>
                          <a:latin typeface="AU Passata Light" panose="020B0303030902030804"/>
                          <a:ea typeface="+mn-ea"/>
                          <a:cs typeface="+mn-cs"/>
                        </a:rPr>
                        <a:t>teknisk grid, skillevegger og lydhimling.</a:t>
                      </a:r>
                      <a:endParaRPr lang="nb-NO" sz="1000" dirty="0" smtClean="0">
                        <a:latin typeface="AU Passata Light"/>
                      </a:endParaRPr>
                    </a:p>
                    <a:p>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dirty="0" smtClean="0">
                          <a:latin typeface="AU Passata Light"/>
                        </a:rPr>
                        <a:t>Det skal foreligge beskrivelse</a:t>
                      </a:r>
                      <a:r>
                        <a:rPr lang="nb-NO" sz="1000" baseline="0" dirty="0" smtClean="0">
                          <a:latin typeface="AU Passata Light"/>
                        </a:rPr>
                        <a:t> av fleksibilitet i innredningen.</a:t>
                      </a: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Prinsipp</a:t>
                      </a:r>
                      <a:r>
                        <a:rPr lang="nb-NO" sz="1000" kern="1200" baseline="0" dirty="0" smtClean="0">
                          <a:solidFill>
                            <a:schemeClr val="dk1"/>
                          </a:solidFill>
                          <a:latin typeface="AU Passata Light"/>
                          <a:ea typeface="+mn-ea"/>
                          <a:cs typeface="+mn-cs"/>
                        </a:rPr>
                        <a:t> for fleksibel innredning s</a:t>
                      </a:r>
                      <a:r>
                        <a:rPr lang="nb-NO" sz="1000" kern="1200" dirty="0" smtClean="0">
                          <a:solidFill>
                            <a:schemeClr val="dk1"/>
                          </a:solidFill>
                          <a:latin typeface="AU Passata Light"/>
                          <a:ea typeface="+mn-ea"/>
                          <a:cs typeface="+mn-cs"/>
                        </a:rPr>
                        <a:t>pesifiseres i leveransebeskrivelsen</a:t>
                      </a:r>
                      <a:r>
                        <a:rPr lang="nb-NO" sz="1000" kern="1200" baseline="0" dirty="0" smtClean="0">
                          <a:solidFill>
                            <a:schemeClr val="dk1"/>
                          </a:solidFill>
                          <a:latin typeface="AU Passata Light"/>
                          <a:ea typeface="+mn-ea"/>
                          <a:cs typeface="+mn-cs"/>
                        </a:rPr>
                        <a:t> og på plantegning for typisk plan.</a:t>
                      </a: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8"/>
            <a:ext cx="10515600" cy="702118"/>
          </a:xfrm>
        </p:spPr>
        <p:txBody>
          <a:bodyPr>
            <a:normAutofit fontScale="90000"/>
          </a:bodyPr>
          <a:lstStyle/>
          <a:p>
            <a:r>
              <a:rPr lang="nb-NO" sz="3000" dirty="0" smtClean="0"/>
              <a:t> </a:t>
            </a:r>
            <a:br>
              <a:rPr lang="nb-NO" sz="3000" dirty="0" smtClean="0"/>
            </a:br>
            <a:r>
              <a:rPr lang="nb-NO" sz="2200" dirty="0">
                <a:latin typeface="AU Passata Light" panose="020B0303030902030804"/>
              </a:rPr>
              <a:t>Fleksibilitet – funksjonskriterier og dokumentasjonskrav for ulike ambisjonsnivåer</a:t>
            </a:r>
            <a:br>
              <a:rPr lang="nb-NO" sz="2200" dirty="0">
                <a:latin typeface="AU Passata Light" panose="020B0303030902030804"/>
              </a:rPr>
            </a:br>
            <a:endParaRPr lang="nb-NO" sz="2200" dirty="0">
              <a:latin typeface="AU Passata Light" panose="020B0303030902030804"/>
            </a:endParaRPr>
          </a:p>
        </p:txBody>
      </p:sp>
    </p:spTree>
    <p:extLst>
      <p:ext uri="{BB962C8B-B14F-4D97-AF65-F5344CB8AC3E}">
        <p14:creationId xmlns:p14="http://schemas.microsoft.com/office/powerpoint/2010/main" val="18340266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3401788038"/>
              </p:ext>
            </p:extLst>
          </p:nvPr>
        </p:nvGraphicFramePr>
        <p:xfrm>
          <a:off x="891936" y="1115723"/>
          <a:ext cx="11206061" cy="4220154"/>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f</a:t>
                      </a:r>
                      <a:r>
                        <a:rPr lang="nb-NO" sz="1400" dirty="0" smtClean="0">
                          <a:latin typeface="AU Passata Light" panose="020B0303030902030804"/>
                        </a:rPr>
                        <a:t>leksibilitet </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1" kern="1200" dirty="0" smtClean="0">
                          <a:solidFill>
                            <a:schemeClr val="lt1"/>
                          </a:solidFill>
                          <a:latin typeface="AU Passata Light" panose="020B0303030902030804"/>
                          <a:ea typeface="+mn-ea"/>
                          <a:cs typeface="+mn-cs"/>
                        </a:rPr>
                        <a:t>- arealeffektivitet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Arealeffektivitet skal</a:t>
                      </a:r>
                      <a:r>
                        <a:rPr lang="nb-NO" sz="1000" kern="1200" baseline="0" dirty="0" smtClean="0">
                          <a:solidFill>
                            <a:schemeClr val="dk1"/>
                          </a:solidFill>
                          <a:effectLst/>
                          <a:latin typeface="AU Passata Light" panose="020B0303030902030804"/>
                          <a:ea typeface="+mn-ea"/>
                          <a:cs typeface="+mn-cs"/>
                        </a:rPr>
                        <a:t> være 1 arbeidsplass per maksimum 15 m2 BRA (leieareal).</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00B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Arealeffektivitet skal</a:t>
                      </a:r>
                      <a:r>
                        <a:rPr lang="nb-NO" sz="1000" kern="1200" baseline="0" dirty="0" smtClean="0">
                          <a:solidFill>
                            <a:schemeClr val="dk1"/>
                          </a:solidFill>
                          <a:effectLst/>
                          <a:latin typeface="AU Passata Light" panose="020B0303030902030804"/>
                          <a:ea typeface="+mn-ea"/>
                          <a:cs typeface="+mn-cs"/>
                        </a:rPr>
                        <a:t> være 1 arbeidsplass per maksimum 18 m2 BRA (leieareal ).</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Arealeffektivitet skal</a:t>
                      </a:r>
                      <a:r>
                        <a:rPr lang="nb-NO" sz="1000" kern="1200" baseline="0" dirty="0" smtClean="0">
                          <a:solidFill>
                            <a:schemeClr val="dk1"/>
                          </a:solidFill>
                          <a:effectLst/>
                          <a:latin typeface="AU Passata Light" panose="020B0303030902030804"/>
                          <a:ea typeface="+mn-ea"/>
                          <a:cs typeface="+mn-cs"/>
                        </a:rPr>
                        <a:t> være 1 arbeidsplass per maksimum 23 m2 BRA (leieareal ).</a:t>
                      </a:r>
                      <a:endParaRPr lang="nb-NO" sz="1000" kern="1200" dirty="0" smtClean="0">
                        <a:solidFill>
                          <a:schemeClr val="dk1"/>
                        </a:solidFill>
                        <a:effectLst/>
                        <a:latin typeface="AU Passata Light" panose="020B0303030902030804"/>
                        <a:ea typeface="+mn-ea"/>
                        <a:cs typeface="+mn-cs"/>
                      </a:endParaRPr>
                    </a:p>
                    <a:p>
                      <a:endParaRPr lang="nb-NO" sz="1000" kern="1200" dirty="0" smtClean="0">
                        <a:solidFill>
                          <a:schemeClr val="dk1"/>
                        </a:solidFill>
                        <a:effectLst/>
                        <a:latin typeface="AU Passata Light" panose="020B0303030902030804"/>
                        <a:ea typeface="+mn-ea"/>
                        <a:cs typeface="+mn-cs"/>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Arealeffektivitet</a:t>
                      </a:r>
                      <a:r>
                        <a:rPr lang="nb-NO" sz="1000" kern="1200" baseline="0" dirty="0" smtClean="0">
                          <a:solidFill>
                            <a:schemeClr val="dk1"/>
                          </a:solidFill>
                          <a:effectLst/>
                          <a:latin typeface="AU Passata Light" panose="020B0303030902030804"/>
                          <a:ea typeface="+mn-ea"/>
                          <a:cs typeface="+mn-cs"/>
                        </a:rPr>
                        <a:t> skal være 1 arbeidsplass per maksimum 28 m2 BRA (leieareal ).</a:t>
                      </a: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r>
                        <a:rPr lang="nb-NO" sz="1000" dirty="0" smtClean="0">
                          <a:latin typeface="AU Passata Light"/>
                        </a:rPr>
                        <a:t>Spesifiseres i leveransebeskrivelsen.</a:t>
                      </a:r>
                      <a:endParaRPr lang="nb-NO" sz="1000" dirty="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5" name="Tittel 1"/>
          <p:cNvSpPr>
            <a:spLocks noGrp="1"/>
          </p:cNvSpPr>
          <p:nvPr>
            <p:ph type="title"/>
          </p:nvPr>
        </p:nvSpPr>
        <p:spPr>
          <a:xfrm>
            <a:off x="807961" y="183708"/>
            <a:ext cx="10515600" cy="702118"/>
          </a:xfrm>
        </p:spPr>
        <p:txBody>
          <a:bodyPr>
            <a:normAutofit fontScale="90000"/>
          </a:bodyPr>
          <a:lstStyle/>
          <a:p>
            <a:r>
              <a:rPr lang="nb-NO" sz="3000" dirty="0" smtClean="0"/>
              <a:t> </a:t>
            </a:r>
            <a:br>
              <a:rPr lang="nb-NO" sz="3000" dirty="0" smtClean="0"/>
            </a:br>
            <a:r>
              <a:rPr lang="nb-NO" sz="2200" dirty="0">
                <a:latin typeface="AU Passata Light" panose="020B0303030902030804"/>
              </a:rPr>
              <a:t>Fleksibilitet – funksjonskriterier og dokumentasjonskrav for ulike ambisjonsnivåer</a:t>
            </a:r>
            <a:br>
              <a:rPr lang="nb-NO" sz="2200" dirty="0">
                <a:latin typeface="AU Passata Light" panose="020B0303030902030804"/>
              </a:rPr>
            </a:br>
            <a:endParaRPr lang="nb-NO" sz="2200" dirty="0">
              <a:latin typeface="AU Passata Light" panose="020B0303030902030804"/>
            </a:endParaRPr>
          </a:p>
        </p:txBody>
      </p:sp>
    </p:spTree>
    <p:extLst>
      <p:ext uri="{BB962C8B-B14F-4D97-AF65-F5344CB8AC3E}">
        <p14:creationId xmlns:p14="http://schemas.microsoft.com/office/powerpoint/2010/main" val="50282697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07961" y="183708"/>
            <a:ext cx="10515600" cy="932016"/>
          </a:xfrm>
        </p:spPr>
        <p:txBody>
          <a:bodyPr>
            <a:normAutofit fontScale="90000"/>
          </a:bodyPr>
          <a:lstStyle/>
          <a:p>
            <a:r>
              <a:rPr lang="nb-NO" sz="3000" dirty="0" smtClean="0"/>
              <a:t> </a:t>
            </a:r>
            <a:br>
              <a:rPr lang="nb-NO" sz="3000" dirty="0" smtClean="0"/>
            </a:br>
            <a:r>
              <a:rPr lang="nb-NO" sz="2200" dirty="0">
                <a:latin typeface="AU Passata Light" panose="020B0303030902030804"/>
              </a:rPr>
              <a:t>Universell utforming – funksjonskriterier og dokumentasjonskrav for ulike ambisjonsnivåer</a:t>
            </a:r>
            <a:r>
              <a:rPr lang="nb-NO" sz="3000" dirty="0" smtClean="0"/>
              <a:t/>
            </a:r>
            <a:br>
              <a:rPr lang="nb-NO" sz="3000" dirty="0" smtClean="0"/>
            </a:br>
            <a:endParaRPr lang="nb-NO" sz="3000" dirty="0"/>
          </a:p>
        </p:txBody>
      </p:sp>
      <p:graphicFrame>
        <p:nvGraphicFramePr>
          <p:cNvPr id="4" name="Tabell 3"/>
          <p:cNvGraphicFramePr>
            <a:graphicFrameLocks noGrp="1"/>
          </p:cNvGraphicFramePr>
          <p:nvPr>
            <p:extLst>
              <p:ext uri="{D42A27DB-BD31-4B8C-83A1-F6EECF244321}">
                <p14:modId xmlns:p14="http://schemas.microsoft.com/office/powerpoint/2010/main" val="1480466525"/>
              </p:ext>
            </p:extLst>
          </p:nvPr>
        </p:nvGraphicFramePr>
        <p:xfrm>
          <a:off x="891936" y="1115723"/>
          <a:ext cx="11206061" cy="4085935"/>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u</a:t>
                      </a:r>
                      <a:r>
                        <a:rPr lang="nb-NO" sz="1400" dirty="0" smtClean="0">
                          <a:latin typeface="AU Passata Light" panose="020B0303030902030804"/>
                        </a:rPr>
                        <a:t>niversell</a:t>
                      </a:r>
                      <a:r>
                        <a:rPr lang="nb-NO" sz="1400" baseline="0" dirty="0" smtClean="0">
                          <a:latin typeface="AU Passata Light" panose="020B0303030902030804"/>
                        </a:rPr>
                        <a:t> utforming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Lokalene skal tilfredsstille krav i Teknisk forskrift og NS 11001-1:2009 Universell utforming av arbeids- og publikumsbygg (under revisjon nå). Bygget skal tilrettelegges for at personer med nedsatt bevegelsesevne skal ta seg ut til det fri ved egen hjelp.</a:t>
                      </a:r>
                    </a:p>
                    <a:p>
                      <a:endParaRPr lang="nb-NO" sz="1000" dirty="0">
                        <a:latin typeface="AU Passata Light"/>
                      </a:endParaRPr>
                    </a:p>
                  </a:txBody>
                  <a:tcPr>
                    <a:solidFill>
                      <a:srgbClr val="00B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Lokalene skal tilfredsstille krav i Teknisk forskrift. Publikumsarealene skal</a:t>
                      </a:r>
                      <a:r>
                        <a:rPr lang="nb-NO" sz="1000" kern="1200" baseline="0" dirty="0" smtClean="0">
                          <a:solidFill>
                            <a:schemeClr val="dk1"/>
                          </a:solidFill>
                          <a:effectLst/>
                          <a:latin typeface="AU Passata Light" panose="020B0303030902030804"/>
                          <a:ea typeface="+mn-ea"/>
                          <a:cs typeface="+mn-cs"/>
                        </a:rPr>
                        <a:t> i</a:t>
                      </a:r>
                      <a:r>
                        <a:rPr lang="nb-NO" sz="1000" kern="1200" dirty="0" smtClean="0">
                          <a:solidFill>
                            <a:schemeClr val="dk1"/>
                          </a:solidFill>
                          <a:effectLst/>
                          <a:latin typeface="AU Passata Light" panose="020B0303030902030804"/>
                          <a:ea typeface="+mn-ea"/>
                          <a:cs typeface="+mn-cs"/>
                        </a:rPr>
                        <a:t> tillegg tilfredsstille NS 11001-1:2009 Universell utforming av arbeids- og publikumsbygg. </a:t>
                      </a:r>
                    </a:p>
                    <a:p>
                      <a:endParaRPr lang="nb-NO" sz="1000" kern="1200" dirty="0" smtClean="0">
                        <a:solidFill>
                          <a:schemeClr val="dk1"/>
                        </a:solidFill>
                        <a:effectLst/>
                        <a:latin typeface="AU Passata Light" panose="020B0303030902030804"/>
                        <a:ea typeface="+mn-ea"/>
                        <a:cs typeface="+mn-cs"/>
                      </a:endParaRPr>
                    </a:p>
                  </a:txBody>
                  <a:tcPr>
                    <a:solidFill>
                      <a:srgbClr val="92D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Lokalene skal tilfredsstille krav i Teknisk</a:t>
                      </a:r>
                      <a:r>
                        <a:rPr lang="nb-NO" sz="1000" kern="1200" baseline="0" dirty="0" smtClean="0">
                          <a:solidFill>
                            <a:schemeClr val="dk1"/>
                          </a:solidFill>
                          <a:effectLst/>
                          <a:latin typeface="AU Passata Light" panose="020B0303030902030804"/>
                          <a:ea typeface="+mn-ea"/>
                          <a:cs typeface="+mn-cs"/>
                        </a:rPr>
                        <a:t> forskrift</a:t>
                      </a:r>
                      <a:r>
                        <a:rPr lang="nb-NO" sz="1000" kern="1200" dirty="0" smtClean="0">
                          <a:solidFill>
                            <a:schemeClr val="dk1"/>
                          </a:solidFill>
                          <a:effectLst/>
                          <a:latin typeface="AU Passata Light" panose="020B0303030902030804"/>
                          <a:ea typeface="+mn-ea"/>
                          <a:cs typeface="+mn-cs"/>
                        </a:rPr>
                        <a:t>. </a:t>
                      </a:r>
                    </a:p>
                    <a:p>
                      <a:endParaRPr lang="nb-NO" sz="1000" dirty="0">
                        <a:latin typeface="AU Passata Light"/>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Lokalene skal tilfredsstille krav i Teknisk</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forskrift i publikumsarealene /fellesarealene. Mulighet for trinnfri tilgjengelighet til arbeidsareal</a:t>
                      </a:r>
                      <a:r>
                        <a:rPr lang="nb-NO" sz="1000" kern="1200" baseline="0" dirty="0" smtClean="0">
                          <a:solidFill>
                            <a:schemeClr val="dk1"/>
                          </a:solidFill>
                          <a:effectLst/>
                          <a:latin typeface="AU Passata Light" panose="020B0303030902030804"/>
                          <a:ea typeface="+mn-ea"/>
                          <a:cs typeface="+mn-cs"/>
                        </a:rPr>
                        <a:t> skal beskrives, og beskrivelse av de tiltak som kreves/er mulige der arbeidsgiver må tilrettelegge for medarbeider med særlige behov.</a:t>
                      </a:r>
                      <a:endParaRPr lang="nb-NO" sz="1000" kern="1200" dirty="0" smtClean="0">
                        <a:solidFill>
                          <a:schemeClr val="dk1"/>
                        </a:solidFill>
                        <a:effectLst/>
                        <a:latin typeface="AU Passata Light" panose="020B0303030902030804"/>
                        <a:ea typeface="+mn-ea"/>
                        <a:cs typeface="+mn-cs"/>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a:txBody>
                    <a:bodyPr/>
                    <a:lstStyle/>
                    <a:p>
                      <a:r>
                        <a:rPr lang="nb-NO" sz="1000" baseline="0" dirty="0" smtClean="0">
                          <a:latin typeface="AU Passata Light"/>
                        </a:rPr>
                        <a:t>Dokument som viser samsvar med kriterier fra </a:t>
                      </a:r>
                      <a:r>
                        <a:rPr lang="nb-NO" sz="1000" kern="1200" dirty="0" smtClean="0">
                          <a:solidFill>
                            <a:schemeClr val="dk1"/>
                          </a:solidFill>
                          <a:effectLst/>
                          <a:latin typeface="AU Passata Light" panose="020B0303030902030804"/>
                          <a:ea typeface="+mn-ea"/>
                          <a:cs typeface="+mn-cs"/>
                        </a:rPr>
                        <a:t>NS 11001-1:2009 </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a:txBody>
                    <a:bodyPr/>
                    <a:lstStyle/>
                    <a:p>
                      <a:r>
                        <a:rPr lang="nb-NO" sz="1000" baseline="0" dirty="0" smtClean="0">
                          <a:latin typeface="AU Passata Light"/>
                        </a:rPr>
                        <a:t>Dokument som viser samsvar med kriterier fra </a:t>
                      </a:r>
                      <a:r>
                        <a:rPr lang="nb-NO" sz="1000" kern="1200" dirty="0" smtClean="0">
                          <a:solidFill>
                            <a:schemeClr val="dk1"/>
                          </a:solidFill>
                          <a:effectLst/>
                          <a:latin typeface="AU Passata Light" panose="020B0303030902030804"/>
                          <a:ea typeface="+mn-ea"/>
                          <a:cs typeface="+mn-cs"/>
                        </a:rPr>
                        <a:t>NS 11001-1:2009 </a:t>
                      </a:r>
                      <a:endParaRPr lang="nb-NO" sz="1000" dirty="0">
                        <a:latin typeface="AU Passata Light"/>
                      </a:endParaRPr>
                    </a:p>
                  </a:txBody>
                  <a:tcPr>
                    <a:solidFill>
                      <a:schemeClr val="bg1">
                        <a:alpha val="50000"/>
                      </a:schemeClr>
                    </a:solidFill>
                  </a:tcPr>
                </a:tc>
                <a:tc>
                  <a:txBody>
                    <a:bodyPr/>
                    <a:lstStyle/>
                    <a:p>
                      <a:r>
                        <a:rPr lang="nb-NO" sz="1000" baseline="0" dirty="0" smtClean="0">
                          <a:latin typeface="AU Passata Light"/>
                        </a:rPr>
                        <a:t>Dokument som viser samsvar med kriterier fra g</a:t>
                      </a:r>
                      <a:r>
                        <a:rPr lang="nb-NO" sz="1000" dirty="0" smtClean="0">
                          <a:latin typeface="AU Passata Light"/>
                        </a:rPr>
                        <a:t>jeldende</a:t>
                      </a:r>
                      <a:r>
                        <a:rPr lang="nb-NO" sz="1000" baseline="0" dirty="0" smtClean="0">
                          <a:latin typeface="AU Passata Light"/>
                        </a:rPr>
                        <a:t> Teknisk forskrift</a:t>
                      </a:r>
                      <a:endParaRPr lang="nb-NO" sz="1000" dirty="0">
                        <a:latin typeface="AU Passata Light"/>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Spesifiseres i leveransebeskrivelsen.</a:t>
                      </a: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951297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p:txBody>
          <a:bodyPr/>
          <a:lstStyle/>
          <a:p>
            <a:r>
              <a:rPr lang="nb-NO" sz="3000" dirty="0">
                <a:solidFill>
                  <a:prstClr val="black"/>
                </a:solidFill>
                <a:latin typeface="AU Passata Light" panose="020B0303030902030804"/>
              </a:rPr>
              <a:t>TRINN </a:t>
            </a:r>
            <a:r>
              <a:rPr lang="nb-NO" sz="3000" dirty="0" smtClean="0">
                <a:solidFill>
                  <a:prstClr val="black"/>
                </a:solidFill>
                <a:latin typeface="AU Passata Light" panose="020B0303030902030804"/>
              </a:rPr>
              <a:t>1</a:t>
            </a:r>
            <a:r>
              <a:rPr lang="nb-NO" sz="3000" dirty="0">
                <a:solidFill>
                  <a:prstClr val="black"/>
                </a:solidFill>
                <a:latin typeface="AU Passata Light" panose="020B0303030902030804"/>
              </a:rPr>
              <a:t/>
            </a:r>
            <a:br>
              <a:rPr lang="nb-NO" sz="3000" dirty="0">
                <a:solidFill>
                  <a:prstClr val="black"/>
                </a:solidFill>
                <a:latin typeface="AU Passata Light" panose="020B0303030902030804"/>
              </a:rPr>
            </a:br>
            <a:r>
              <a:rPr lang="nb-NO" sz="3000" dirty="0" smtClean="0">
                <a:solidFill>
                  <a:prstClr val="black"/>
                </a:solidFill>
                <a:latin typeface="AU Passata Light" panose="020B0303030902030804"/>
              </a:rPr>
              <a:t>Velge </a:t>
            </a:r>
            <a:r>
              <a:rPr lang="nb-NO" sz="3000" dirty="0">
                <a:solidFill>
                  <a:prstClr val="black"/>
                </a:solidFill>
                <a:latin typeface="AU Passata Light" panose="020B0303030902030804"/>
              </a:rPr>
              <a:t>type </a:t>
            </a:r>
            <a:r>
              <a:rPr lang="nb-NO" sz="3000" dirty="0" smtClean="0">
                <a:solidFill>
                  <a:prstClr val="black"/>
                </a:solidFill>
                <a:latin typeface="AU Passata Light" panose="020B0303030902030804"/>
              </a:rPr>
              <a:t>leieobjekt/prosess</a:t>
            </a:r>
            <a:endParaRPr lang="nb-NO" dirty="0"/>
          </a:p>
        </p:txBody>
      </p:sp>
      <p:sp>
        <p:nvSpPr>
          <p:cNvPr id="5" name="Plassholder for innhold 4"/>
          <p:cNvSpPr>
            <a:spLocks noGrp="1"/>
          </p:cNvSpPr>
          <p:nvPr>
            <p:ph sz="half" idx="1"/>
          </p:nvPr>
        </p:nvSpPr>
        <p:spPr/>
        <p:txBody>
          <a:bodyPr>
            <a:normAutofit/>
          </a:bodyPr>
          <a:lstStyle/>
          <a:p>
            <a:pPr marL="0" indent="0">
              <a:buNone/>
            </a:pPr>
            <a:r>
              <a:rPr lang="nb-NO" sz="1400" dirty="0" smtClean="0">
                <a:latin typeface="AU Passata Light" panose="020B0303030902030804"/>
              </a:rPr>
              <a:t>Anskaffelsesprosessen i leiemarkedet kan grovt deles inn i:</a:t>
            </a:r>
          </a:p>
          <a:p>
            <a:pPr marL="342900" indent="-342900">
              <a:buAutoNum type="arabicPeriod"/>
            </a:pPr>
            <a:r>
              <a:rPr lang="nb-NO" sz="1400" b="1" dirty="0" smtClean="0">
                <a:latin typeface="AU Passata Light" panose="020B0303030902030804"/>
              </a:rPr>
              <a:t>Anskaffelser med involvering av profesjonelle innleiemeglere som mellomledd mellom gårdeier og leietaker</a:t>
            </a:r>
          </a:p>
          <a:p>
            <a:pPr marL="271463" indent="0">
              <a:buNone/>
            </a:pPr>
            <a:r>
              <a:rPr lang="nb-NO" sz="1400" dirty="0" smtClean="0">
                <a:latin typeface="AU Passata Light" panose="020B0303030902030804"/>
              </a:rPr>
              <a:t>Innleiemegler skreddersyr en kravspesifikasjon til sin kunde. Denne veilederen inneholder beskrivelse av funksjonskrav og </a:t>
            </a:r>
            <a:r>
              <a:rPr lang="nb-NO" sz="1400" dirty="0">
                <a:latin typeface="AU Passata Light" panose="020B0303030902030804"/>
              </a:rPr>
              <a:t>dokumentasjonskrav basert </a:t>
            </a:r>
            <a:r>
              <a:rPr lang="nb-NO" sz="1400" dirty="0" smtClean="0">
                <a:latin typeface="AU Passata Light" panose="020B0303030902030804"/>
              </a:rPr>
              <a:t>på ulike </a:t>
            </a:r>
            <a:r>
              <a:rPr lang="nb-NO" sz="1400" dirty="0">
                <a:latin typeface="AU Passata Light" panose="020B0303030902030804"/>
              </a:rPr>
              <a:t>ambisjonsnivå </a:t>
            </a:r>
            <a:r>
              <a:rPr lang="nb-NO" sz="1400" dirty="0" smtClean="0">
                <a:latin typeface="AU Passata Light" panose="020B0303030902030804"/>
              </a:rPr>
              <a:t>for ulike kvalitetsområder. Innleiemegler kan benytte formuleringene inn i sin kravspesifikasjon. </a:t>
            </a:r>
          </a:p>
          <a:p>
            <a:pPr marL="271463" indent="-271463">
              <a:buNone/>
            </a:pPr>
            <a:r>
              <a:rPr lang="nb-NO" sz="1400" dirty="0" smtClean="0">
                <a:latin typeface="AU Passata Light" panose="020B0303030902030804"/>
              </a:rPr>
              <a:t>2. 	</a:t>
            </a:r>
            <a:r>
              <a:rPr lang="nb-NO" sz="1400" b="1" dirty="0" smtClean="0">
                <a:latin typeface="AU Passata Light" panose="020B0303030902030804"/>
              </a:rPr>
              <a:t>Anskaffelser med direkte avtale mellom gårdeier og leietaker</a:t>
            </a:r>
          </a:p>
          <a:p>
            <a:pPr marL="271463" indent="0">
              <a:buNone/>
            </a:pPr>
            <a:r>
              <a:rPr lang="nb-NO" sz="1400" dirty="0">
                <a:latin typeface="AU Passata Light" panose="020B0303030902030804"/>
              </a:rPr>
              <a:t>Direkte anskaffelse (uten innleiemegler) brukes vanligvis ved leieavtaler for </a:t>
            </a:r>
            <a:r>
              <a:rPr lang="nb-NO" sz="1400" dirty="0" smtClean="0">
                <a:latin typeface="AU Passata Light" panose="020B0303030902030804"/>
              </a:rPr>
              <a:t>mindre </a:t>
            </a:r>
            <a:r>
              <a:rPr lang="nb-NO" sz="1400" dirty="0">
                <a:latin typeface="AU Passata Light" panose="020B0303030902030804"/>
              </a:rPr>
              <a:t>leieobjekter. </a:t>
            </a:r>
            <a:r>
              <a:rPr lang="nb-NO" sz="1400" dirty="0" smtClean="0">
                <a:latin typeface="AU Passata Light" panose="020B0303030902030804"/>
              </a:rPr>
              <a:t>Det er utarbeidet en standardisert og enkel kravspesifikasjonen </a:t>
            </a:r>
            <a:r>
              <a:rPr lang="nb-NO" sz="1400" dirty="0">
                <a:latin typeface="AU Passata Light" panose="020B0303030902030804"/>
              </a:rPr>
              <a:t>for den type </a:t>
            </a:r>
            <a:r>
              <a:rPr lang="nb-NO" sz="1400" dirty="0" smtClean="0">
                <a:latin typeface="AU Passata Light" panose="020B0303030902030804"/>
              </a:rPr>
              <a:t>leieavtale</a:t>
            </a:r>
            <a:r>
              <a:rPr lang="nb-NO" sz="1400" dirty="0" smtClean="0">
                <a:solidFill>
                  <a:srgbClr val="FF0000"/>
                </a:solidFill>
                <a:latin typeface="AU Passata Light" panose="020B0303030902030804"/>
              </a:rPr>
              <a:t>. </a:t>
            </a:r>
            <a:endParaRPr lang="nb-NO" sz="1400" dirty="0">
              <a:solidFill>
                <a:srgbClr val="FF0000"/>
              </a:solidFill>
              <a:latin typeface="AU Passata Light" panose="020B0303030902030804"/>
            </a:endParaRPr>
          </a:p>
          <a:p>
            <a:pPr marL="0" indent="0">
              <a:buNone/>
            </a:pPr>
            <a:endParaRPr lang="nb-NO" sz="1400" dirty="0" smtClean="0">
              <a:latin typeface="AU Passata Light" panose="020B0303030902030804"/>
            </a:endParaRPr>
          </a:p>
        </p:txBody>
      </p:sp>
      <p:sp>
        <p:nvSpPr>
          <p:cNvPr id="6" name="Rektangel 5"/>
          <p:cNvSpPr/>
          <p:nvPr/>
        </p:nvSpPr>
        <p:spPr>
          <a:xfrm>
            <a:off x="7811589" y="3271830"/>
            <a:ext cx="2880000" cy="72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b="1" dirty="0" smtClean="0">
                <a:solidFill>
                  <a:schemeClr val="tx1"/>
                </a:solidFill>
                <a:latin typeface="AU Passata Light" panose="020B0303030902030804"/>
              </a:rPr>
              <a:t>Med megler</a:t>
            </a:r>
            <a:br>
              <a:rPr lang="nb-NO" sz="1600" b="1" dirty="0" smtClean="0">
                <a:solidFill>
                  <a:schemeClr val="tx1"/>
                </a:solidFill>
                <a:latin typeface="AU Passata Light" panose="020B0303030902030804"/>
              </a:rPr>
            </a:br>
            <a:r>
              <a:rPr lang="nb-NO" sz="1600" dirty="0" smtClean="0">
                <a:solidFill>
                  <a:schemeClr val="tx1"/>
                </a:solidFill>
                <a:latin typeface="AU Passata Light" panose="020B0303030902030804"/>
              </a:rPr>
              <a:t> </a:t>
            </a:r>
          </a:p>
          <a:p>
            <a:pPr algn="ctr"/>
            <a:r>
              <a:rPr lang="nb-NO" sz="1100" dirty="0" smtClean="0">
                <a:solidFill>
                  <a:schemeClr val="tx1"/>
                </a:solidFill>
                <a:latin typeface="AU Passata Light" panose="020B0303030902030804"/>
              </a:rPr>
              <a:t>(Ofte større objekter &gt; 1000 m2)</a:t>
            </a:r>
          </a:p>
        </p:txBody>
      </p:sp>
      <p:sp>
        <p:nvSpPr>
          <p:cNvPr id="8" name="Rektangel 7"/>
          <p:cNvSpPr/>
          <p:nvPr/>
        </p:nvSpPr>
        <p:spPr>
          <a:xfrm>
            <a:off x="7793482" y="4160707"/>
            <a:ext cx="2880000" cy="72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b="1" dirty="0" smtClean="0">
                <a:solidFill>
                  <a:schemeClr val="tx1"/>
                </a:solidFill>
                <a:latin typeface="AU Passata Light" panose="020B0303030902030804"/>
              </a:rPr>
              <a:t>Uten megler</a:t>
            </a:r>
            <a:br>
              <a:rPr lang="nb-NO" sz="1600" b="1" dirty="0" smtClean="0">
                <a:solidFill>
                  <a:schemeClr val="tx1"/>
                </a:solidFill>
                <a:latin typeface="AU Passata Light" panose="020B0303030902030804"/>
              </a:rPr>
            </a:br>
            <a:endParaRPr lang="nb-NO" sz="1600" dirty="0" smtClean="0">
              <a:solidFill>
                <a:schemeClr val="tx1"/>
              </a:solidFill>
              <a:latin typeface="AU Passata Light" panose="020B0303030902030804"/>
            </a:endParaRPr>
          </a:p>
          <a:p>
            <a:pPr algn="ctr"/>
            <a:r>
              <a:rPr lang="nb-NO" sz="1100" dirty="0" smtClean="0">
                <a:solidFill>
                  <a:schemeClr val="tx1"/>
                </a:solidFill>
                <a:latin typeface="AU Passata Light" panose="020B0303030902030804"/>
              </a:rPr>
              <a:t>(Ofte mindre objekter &lt; 1000 m2)</a:t>
            </a:r>
            <a:endParaRPr lang="nb-NO" sz="1100" dirty="0">
              <a:solidFill>
                <a:schemeClr val="tx1"/>
              </a:solidFill>
              <a:latin typeface="AU Passata Light" panose="020B0303030902030804"/>
            </a:endParaRPr>
          </a:p>
        </p:txBody>
      </p:sp>
      <p:sp>
        <p:nvSpPr>
          <p:cNvPr id="9" name="Rektangel 8"/>
          <p:cNvSpPr/>
          <p:nvPr/>
        </p:nvSpPr>
        <p:spPr>
          <a:xfrm>
            <a:off x="7796469" y="1690688"/>
            <a:ext cx="2880000" cy="10441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latin typeface="AU Passata Light" panose="020B0303030902030804"/>
              </a:rPr>
              <a:t>Trinn 1</a:t>
            </a:r>
          </a:p>
          <a:p>
            <a:pPr algn="ctr"/>
            <a:r>
              <a:rPr lang="nb-NO" dirty="0" smtClean="0">
                <a:latin typeface="AU Passata Light" panose="020B0303030902030804"/>
              </a:rPr>
              <a:t>Velge type leieobjekt/prosess</a:t>
            </a:r>
          </a:p>
          <a:p>
            <a:pPr algn="ctr"/>
            <a:endParaRPr lang="nb-NO" dirty="0"/>
          </a:p>
        </p:txBody>
      </p:sp>
    </p:spTree>
    <p:extLst>
      <p:ext uri="{BB962C8B-B14F-4D97-AF65-F5344CB8AC3E}">
        <p14:creationId xmlns:p14="http://schemas.microsoft.com/office/powerpoint/2010/main" val="132232321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07961" y="183708"/>
            <a:ext cx="10515600" cy="932016"/>
          </a:xfrm>
        </p:spPr>
        <p:txBody>
          <a:bodyPr>
            <a:normAutofit fontScale="90000"/>
          </a:bodyPr>
          <a:lstStyle/>
          <a:p>
            <a:r>
              <a:rPr lang="nb-NO" sz="3000" dirty="0" smtClean="0"/>
              <a:t> </a:t>
            </a:r>
            <a:br>
              <a:rPr lang="nb-NO" sz="3000" dirty="0" smtClean="0"/>
            </a:br>
            <a:r>
              <a:rPr lang="nb-NO" sz="2200" dirty="0">
                <a:latin typeface="AU Passata Light" panose="020B0303030902030804"/>
              </a:rPr>
              <a:t>Mulighet for oppgradering under leieperioden – funksjonskriterier og dokumentasjonskrav for ulike ambisjonsnivåer</a:t>
            </a:r>
            <a:br>
              <a:rPr lang="nb-NO" sz="2200" dirty="0">
                <a:latin typeface="AU Passata Light" panose="020B0303030902030804"/>
              </a:rPr>
            </a:br>
            <a:endParaRPr lang="nb-NO" sz="2200" dirty="0">
              <a:latin typeface="AU Passata Light" panose="020B0303030902030804"/>
            </a:endParaRPr>
          </a:p>
        </p:txBody>
      </p:sp>
      <p:graphicFrame>
        <p:nvGraphicFramePr>
          <p:cNvPr id="4" name="Tabell 3"/>
          <p:cNvGraphicFramePr>
            <a:graphicFrameLocks noGrp="1"/>
          </p:cNvGraphicFramePr>
          <p:nvPr>
            <p:extLst>
              <p:ext uri="{D42A27DB-BD31-4B8C-83A1-F6EECF244321}">
                <p14:modId xmlns:p14="http://schemas.microsoft.com/office/powerpoint/2010/main" val="890931372"/>
              </p:ext>
            </p:extLst>
          </p:nvPr>
        </p:nvGraphicFramePr>
        <p:xfrm>
          <a:off x="891936" y="1115723"/>
          <a:ext cx="11206061" cy="4085935"/>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 - </a:t>
                      </a:r>
                      <a:r>
                        <a:rPr lang="nb-NO" sz="1400" baseline="0" dirty="0" smtClean="0">
                          <a:latin typeface="AU Passata Light" panose="020B0303030902030804"/>
                        </a:rPr>
                        <a:t>m</a:t>
                      </a:r>
                      <a:r>
                        <a:rPr lang="nb-NO" sz="1400" dirty="0" smtClean="0">
                          <a:latin typeface="AU Passata Light" panose="020B0303030902030804"/>
                        </a:rPr>
                        <a:t>ulighet for oppgradering  under leieperioden  </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Miljøavtale – supplerende sertifiseringsordninger </a:t>
                      </a: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Godt ambisjonsnivå +</a:t>
                      </a:r>
                    </a:p>
                    <a:p>
                      <a:r>
                        <a:rPr lang="nb-NO" sz="1000" kern="1200" baseline="0" dirty="0" smtClean="0">
                          <a:solidFill>
                            <a:schemeClr val="dk1"/>
                          </a:solidFill>
                          <a:effectLst/>
                          <a:latin typeface="AU Passata Light" panose="020B0303030902030804"/>
                          <a:ea typeface="+mn-ea"/>
                          <a:cs typeface="+mn-cs"/>
                        </a:rPr>
                        <a:t>Det skal avtales at </a:t>
                      </a:r>
                      <a:r>
                        <a:rPr lang="nb-NO" sz="1000" b="0" i="0" u="none" strike="noStrike" kern="1200" baseline="0" dirty="0" smtClean="0">
                          <a:solidFill>
                            <a:schemeClr val="dk1"/>
                          </a:solidFill>
                          <a:latin typeface="AU Passata Light" panose="020B0303030902030804"/>
                          <a:ea typeface="+mn-ea"/>
                          <a:cs typeface="+mn-cs"/>
                        </a:rPr>
                        <a:t>sertifiseringen «BREEAM–in-</a:t>
                      </a:r>
                      <a:r>
                        <a:rPr lang="nb-NO" sz="1000" b="0" i="0" u="none" strike="noStrike" kern="1200" baseline="0" dirty="0" err="1" smtClean="0">
                          <a:solidFill>
                            <a:schemeClr val="dk1"/>
                          </a:solidFill>
                          <a:latin typeface="AU Passata Light" panose="020B0303030902030804"/>
                          <a:ea typeface="+mn-ea"/>
                          <a:cs typeface="+mn-cs"/>
                        </a:rPr>
                        <a:t>Use</a:t>
                      </a:r>
                      <a:r>
                        <a:rPr lang="nb-NO" sz="1000" b="0" i="0" u="none" strike="noStrike" kern="1200" baseline="0" dirty="0" smtClean="0">
                          <a:solidFill>
                            <a:schemeClr val="dk1"/>
                          </a:solidFill>
                          <a:latin typeface="AU Passata Light" panose="020B0303030902030804"/>
                          <a:ea typeface="+mn-ea"/>
                          <a:cs typeface="+mn-cs"/>
                        </a:rPr>
                        <a:t>», opprettholdes minimum på nivå «</a:t>
                      </a:r>
                      <a:r>
                        <a:rPr lang="nb-NO" sz="1000" b="0" i="0" u="none" strike="noStrike" kern="1200" baseline="0" dirty="0" err="1" smtClean="0">
                          <a:solidFill>
                            <a:schemeClr val="dk1"/>
                          </a:solidFill>
                          <a:latin typeface="AU Passata Light" panose="020B0303030902030804"/>
                          <a:ea typeface="+mn-ea"/>
                          <a:cs typeface="+mn-cs"/>
                        </a:rPr>
                        <a:t>Excellent</a:t>
                      </a:r>
                      <a:r>
                        <a:rPr lang="nb-NO" sz="1000" b="0" i="0" u="none" strike="noStrike" kern="1200" baseline="0" dirty="0" smtClean="0">
                          <a:solidFill>
                            <a:schemeClr val="dk1"/>
                          </a:solidFill>
                          <a:latin typeface="AU Passata Light" panose="020B0303030902030804"/>
                          <a:ea typeface="+mn-ea"/>
                          <a:cs typeface="+mn-cs"/>
                        </a:rPr>
                        <a:t>» i leietiden hva gjelder bruk og drift av eiendommen og leieobjektet. </a:t>
                      </a:r>
                      <a:endParaRPr lang="nb-NO" sz="1000" kern="1200" dirty="0" smtClean="0">
                        <a:solidFill>
                          <a:schemeClr val="dk1"/>
                        </a:solidFill>
                        <a:effectLst/>
                        <a:latin typeface="AU Passata Light" panose="020B0303030902030804"/>
                        <a:ea typeface="+mn-ea"/>
                        <a:cs typeface="+mn-cs"/>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a:t>
                      </a:r>
                      <a:r>
                        <a:rPr lang="nb-NO" sz="1000" kern="1200" baseline="0" dirty="0" smtClean="0">
                          <a:solidFill>
                            <a:schemeClr val="dk1"/>
                          </a:solidFill>
                          <a:effectLst/>
                          <a:latin typeface="AU Passata Light" panose="020B0303030902030804"/>
                          <a:ea typeface="+mn-ea"/>
                          <a:cs typeface="+mn-cs"/>
                        </a:rPr>
                        <a:t> Godt ambisjonsnivå +</a:t>
                      </a:r>
                    </a:p>
                    <a:p>
                      <a:r>
                        <a:rPr lang="nb-NO" sz="1000" kern="1200" baseline="0" dirty="0" smtClean="0">
                          <a:solidFill>
                            <a:schemeClr val="dk1"/>
                          </a:solidFill>
                          <a:effectLst/>
                          <a:latin typeface="AU Passata Light" panose="020B0303030902030804"/>
                          <a:ea typeface="+mn-ea"/>
                          <a:cs typeface="+mn-cs"/>
                        </a:rPr>
                        <a:t>Det skal avtales at </a:t>
                      </a:r>
                      <a:r>
                        <a:rPr lang="nb-NO" sz="1000" b="0" i="0" u="none" strike="noStrike" kern="1200" baseline="0" dirty="0" smtClean="0">
                          <a:solidFill>
                            <a:schemeClr val="dk1"/>
                          </a:solidFill>
                          <a:latin typeface="AU Passata Light" panose="020B0303030902030804"/>
                          <a:ea typeface="+mn-ea"/>
                          <a:cs typeface="+mn-cs"/>
                        </a:rPr>
                        <a:t>sertifiseringen «BREEAM–in-</a:t>
                      </a:r>
                      <a:r>
                        <a:rPr lang="nb-NO" sz="1000" b="0" i="0" u="none" strike="noStrike" kern="1200" baseline="0" dirty="0" err="1" smtClean="0">
                          <a:solidFill>
                            <a:schemeClr val="dk1"/>
                          </a:solidFill>
                          <a:latin typeface="AU Passata Light" panose="020B0303030902030804"/>
                          <a:ea typeface="+mn-ea"/>
                          <a:cs typeface="+mn-cs"/>
                        </a:rPr>
                        <a:t>Use</a:t>
                      </a:r>
                      <a:r>
                        <a:rPr lang="nb-NO" sz="1000" b="0" i="0" u="none" strike="noStrike" kern="1200" baseline="0" dirty="0" smtClean="0">
                          <a:solidFill>
                            <a:schemeClr val="dk1"/>
                          </a:solidFill>
                          <a:latin typeface="AU Passata Light" panose="020B0303030902030804"/>
                          <a:ea typeface="+mn-ea"/>
                          <a:cs typeface="+mn-cs"/>
                        </a:rPr>
                        <a:t>», opprettholdes minimum på nivå «</a:t>
                      </a:r>
                      <a:r>
                        <a:rPr lang="nb-NO" sz="1000" b="0" i="0" u="none" strike="noStrike" kern="1200" baseline="0" dirty="0" err="1" smtClean="0">
                          <a:solidFill>
                            <a:schemeClr val="dk1"/>
                          </a:solidFill>
                          <a:latin typeface="AU Passata Light" panose="020B0303030902030804"/>
                          <a:ea typeface="+mn-ea"/>
                          <a:cs typeface="+mn-cs"/>
                        </a:rPr>
                        <a:t>Very</a:t>
                      </a:r>
                      <a:r>
                        <a:rPr lang="nb-NO" sz="1000" b="0" i="0" u="none" strike="noStrike" kern="1200" baseline="0" dirty="0" smtClean="0">
                          <a:solidFill>
                            <a:schemeClr val="dk1"/>
                          </a:solidFill>
                          <a:latin typeface="AU Passata Light" panose="020B0303030902030804"/>
                          <a:ea typeface="+mn-ea"/>
                          <a:cs typeface="+mn-cs"/>
                        </a:rPr>
                        <a:t> </a:t>
                      </a:r>
                      <a:r>
                        <a:rPr lang="nb-NO" sz="1000" b="0" i="0" u="none" strike="noStrike" kern="1200" baseline="0" dirty="0" err="1" smtClean="0">
                          <a:solidFill>
                            <a:schemeClr val="dk1"/>
                          </a:solidFill>
                          <a:latin typeface="AU Passata Light" panose="020B0303030902030804"/>
                          <a:ea typeface="+mn-ea"/>
                          <a:cs typeface="+mn-cs"/>
                        </a:rPr>
                        <a:t>good</a:t>
                      </a:r>
                      <a:r>
                        <a:rPr lang="nb-NO" sz="1000" b="0" i="0" u="none" strike="noStrike" kern="1200" baseline="0" dirty="0" smtClean="0">
                          <a:solidFill>
                            <a:schemeClr val="dk1"/>
                          </a:solidFill>
                          <a:latin typeface="AU Passata Light" panose="020B0303030902030804"/>
                          <a:ea typeface="+mn-ea"/>
                          <a:cs typeface="+mn-cs"/>
                        </a:rPr>
                        <a:t>» i leietiden hva gjelder bruk og drift av eiendommen og leieobjektet. </a:t>
                      </a:r>
                      <a:endParaRPr lang="nb-NO" sz="1000" kern="1200" dirty="0" smtClean="0">
                        <a:solidFill>
                          <a:schemeClr val="dk1"/>
                        </a:solidFill>
                        <a:effectLst/>
                        <a:latin typeface="AU Passata Light" panose="020B0303030902030804"/>
                        <a:ea typeface="+mn-ea"/>
                        <a:cs typeface="+mn-cs"/>
                      </a:endParaRPr>
                    </a:p>
                  </a:txBody>
                  <a:tcPr>
                    <a:solidFill>
                      <a:srgbClr val="92D050">
                        <a:alpha val="50000"/>
                      </a:srgbClr>
                    </a:solidFill>
                  </a:tcPr>
                </a:tc>
                <a:tc>
                  <a:txBody>
                    <a:bodyPr/>
                    <a:lstStyle/>
                    <a:p>
                      <a:r>
                        <a:rPr lang="nb-NO" sz="1000" b="0" i="0" u="none" strike="noStrike" kern="1200" baseline="0" dirty="0" smtClean="0">
                          <a:solidFill>
                            <a:schemeClr val="dk1"/>
                          </a:solidFill>
                          <a:latin typeface="AU Passata Light" panose="020B0303030902030804"/>
                          <a:ea typeface="+mn-ea"/>
                          <a:cs typeface="+mn-cs"/>
                        </a:rPr>
                        <a:t>Som Minimumsnivå +</a:t>
                      </a:r>
                    </a:p>
                    <a:p>
                      <a:r>
                        <a:rPr lang="nb-NO" sz="1000" b="0" i="0" u="none" strike="noStrike" kern="1200" baseline="0" dirty="0" smtClean="0">
                          <a:solidFill>
                            <a:schemeClr val="dk1"/>
                          </a:solidFill>
                          <a:latin typeface="AU Passata Light" panose="020B0303030902030804"/>
                          <a:ea typeface="+mn-ea"/>
                          <a:cs typeface="+mn-cs"/>
                        </a:rPr>
                        <a:t>Det skal utarbeides handlingsplan for gjennomføring av vedtatte miljøtiltak.</a:t>
                      </a:r>
                    </a:p>
                  </a:txBody>
                  <a:tcPr>
                    <a:solidFill>
                      <a:srgbClr val="FFC000">
                        <a:alpha val="50000"/>
                      </a:srgbClr>
                    </a:solidFill>
                  </a:tcPr>
                </a:tc>
                <a:tc>
                  <a:txBody>
                    <a:bodyPr/>
                    <a:lstStyle/>
                    <a:p>
                      <a:r>
                        <a:rPr lang="nb-NO" sz="1000" b="0" i="0" u="none" strike="noStrike" kern="1200" baseline="0" dirty="0" smtClean="0">
                          <a:solidFill>
                            <a:schemeClr val="dk1"/>
                          </a:solidFill>
                          <a:latin typeface="AU Passata Light" panose="020B0303030902030804"/>
                          <a:ea typeface="+mn-ea"/>
                          <a:cs typeface="+mn-cs"/>
                        </a:rPr>
                        <a:t>Leietaker og gårdeier skal gjennom sin bruk, sin drift og sitt vedlikehold av leieobjektet og eiendommen tilstrebe miljømessig gunstige løsninger. </a:t>
                      </a:r>
                    </a:p>
                    <a:p>
                      <a:r>
                        <a:rPr lang="nb-NO" sz="1000" b="0" i="0" u="none" strike="noStrike" kern="1200" baseline="0" dirty="0" smtClean="0">
                          <a:solidFill>
                            <a:schemeClr val="dk1"/>
                          </a:solidFill>
                          <a:latin typeface="AU Passata Light" panose="020B0303030902030804"/>
                          <a:ea typeface="+mn-ea"/>
                          <a:cs typeface="+mn-cs"/>
                        </a:rPr>
                        <a:t>Det skal ha vært gjennomført kartlegging og konsekvensutredning av mulige miljøforbedringer. Forslag og økonomiske konsekvenser skal presenteres for leietaker.</a:t>
                      </a: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2">
                  <a:txBody>
                    <a:bodyPr/>
                    <a:lstStyle/>
                    <a:p>
                      <a:r>
                        <a:rPr lang="nb-NO" sz="1000" kern="1200" dirty="0" smtClean="0">
                          <a:solidFill>
                            <a:schemeClr val="dk1"/>
                          </a:solidFill>
                          <a:effectLst/>
                          <a:latin typeface="AU Passata Light" panose="020B0303030902030804"/>
                          <a:ea typeface="+mn-ea"/>
                          <a:cs typeface="+mn-cs"/>
                        </a:rPr>
                        <a:t>Spesifiseres i «Miljøavtale</a:t>
                      </a:r>
                      <a:r>
                        <a:rPr lang="nb-NO" sz="1000" kern="1200" baseline="0" dirty="0" smtClean="0">
                          <a:solidFill>
                            <a:schemeClr val="dk1"/>
                          </a:solidFill>
                          <a:effectLst/>
                          <a:latin typeface="AU Passata Light" panose="020B0303030902030804"/>
                          <a:ea typeface="+mn-ea"/>
                          <a:cs typeface="+mn-cs"/>
                        </a:rPr>
                        <a:t>».</a:t>
                      </a:r>
                    </a:p>
                    <a:p>
                      <a:r>
                        <a:rPr lang="nb-NO" sz="1000" baseline="0" dirty="0" smtClean="0">
                          <a:latin typeface="AU Passata Light"/>
                        </a:rPr>
                        <a:t>Dokument som viser samsvar med kriterier fra </a:t>
                      </a:r>
                      <a:r>
                        <a:rPr lang="nb-NO" sz="1000" kern="1200" baseline="0" dirty="0" err="1" smtClean="0">
                          <a:solidFill>
                            <a:schemeClr val="dk1"/>
                          </a:solidFill>
                          <a:effectLst/>
                          <a:latin typeface="AU Passata Light" panose="020B0303030902030804"/>
                          <a:ea typeface="+mn-ea"/>
                          <a:cs typeface="+mn-cs"/>
                        </a:rPr>
                        <a:t>Breeam</a:t>
                      </a:r>
                      <a:r>
                        <a:rPr lang="nb-NO" sz="1000" kern="1200" baseline="0" dirty="0" smtClean="0">
                          <a:solidFill>
                            <a:schemeClr val="dk1"/>
                          </a:solidFill>
                          <a:effectLst/>
                          <a:latin typeface="AU Passata Light" panose="020B0303030902030804"/>
                          <a:ea typeface="+mn-ea"/>
                          <a:cs typeface="+mn-cs"/>
                        </a:rPr>
                        <a:t>-In-</a:t>
                      </a:r>
                      <a:r>
                        <a:rPr lang="nb-NO" sz="1000" kern="1200" baseline="0" dirty="0" err="1" smtClean="0">
                          <a:solidFill>
                            <a:schemeClr val="dk1"/>
                          </a:solidFill>
                          <a:effectLst/>
                          <a:latin typeface="AU Passata Light" panose="020B0303030902030804"/>
                          <a:ea typeface="+mn-ea"/>
                          <a:cs typeface="+mn-cs"/>
                        </a:rPr>
                        <a:t>Use</a:t>
                      </a:r>
                      <a:r>
                        <a:rPr lang="nb-NO" sz="1000" kern="1200" baseline="0" dirty="0" smtClean="0">
                          <a:solidFill>
                            <a:schemeClr val="dk1"/>
                          </a:solidFill>
                          <a:effectLst/>
                          <a:latin typeface="AU Passata Light" panose="020B0303030902030804"/>
                          <a:ea typeface="+mn-ea"/>
                          <a:cs typeface="+mn-cs"/>
                        </a:rPr>
                        <a:t>.</a:t>
                      </a:r>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Spesifiseres i «Miljøavtale» og leveransebeskrivelse</a:t>
                      </a: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5568265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820661" y="0"/>
            <a:ext cx="10515600" cy="1325563"/>
          </a:xfrm>
        </p:spPr>
        <p:txBody>
          <a:bodyPr>
            <a:normAutofit fontScale="90000"/>
          </a:bodyPr>
          <a:lstStyle/>
          <a:p>
            <a:r>
              <a:rPr lang="nb-NO" sz="3000" dirty="0" smtClean="0"/>
              <a:t> </a:t>
            </a:r>
            <a:br>
              <a:rPr lang="nb-NO" sz="3000" dirty="0" smtClean="0"/>
            </a:br>
            <a:r>
              <a:rPr lang="nb-NO" sz="2200" dirty="0">
                <a:latin typeface="AU Passata Light" panose="020B0303030902030804"/>
              </a:rPr>
              <a:t>Materialkvalitet – funksjonskriterier og dokumentasjonskrav for ulike ambisjonsnivåer</a:t>
            </a:r>
            <a:br>
              <a:rPr lang="nb-NO" sz="2200" dirty="0">
                <a:latin typeface="AU Passata Light" panose="020B0303030902030804"/>
              </a:rPr>
            </a:br>
            <a:endParaRPr lang="nb-NO" sz="2200" dirty="0">
              <a:latin typeface="AU Passata Light" panose="020B0303030902030804"/>
            </a:endParaRPr>
          </a:p>
        </p:txBody>
      </p:sp>
      <p:graphicFrame>
        <p:nvGraphicFramePr>
          <p:cNvPr id="4" name="Tabell 3"/>
          <p:cNvGraphicFramePr>
            <a:graphicFrameLocks noGrp="1"/>
          </p:cNvGraphicFramePr>
          <p:nvPr>
            <p:extLst>
              <p:ext uri="{D42A27DB-BD31-4B8C-83A1-F6EECF244321}">
                <p14:modId xmlns:p14="http://schemas.microsoft.com/office/powerpoint/2010/main" val="4121143267"/>
              </p:ext>
            </p:extLst>
          </p:nvPr>
        </p:nvGraphicFramePr>
        <p:xfrm>
          <a:off x="891936" y="1115723"/>
          <a:ext cx="11206061" cy="4044190"/>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2188171">
                  <a:extLst>
                    <a:ext uri="{9D8B030D-6E8A-4147-A177-3AD203B41FA5}">
                      <a16:colId xmlns:a16="http://schemas.microsoft.com/office/drawing/2014/main" xmlns="" val="20001"/>
                    </a:ext>
                  </a:extLst>
                </a:gridCol>
                <a:gridCol w="2267388">
                  <a:extLst>
                    <a:ext uri="{9D8B030D-6E8A-4147-A177-3AD203B41FA5}">
                      <a16:colId xmlns:a16="http://schemas.microsoft.com/office/drawing/2014/main" xmlns="" val="20002"/>
                    </a:ext>
                  </a:extLst>
                </a:gridCol>
                <a:gridCol w="2043153">
                  <a:extLst>
                    <a:ext uri="{9D8B030D-6E8A-4147-A177-3AD203B41FA5}">
                      <a16:colId xmlns:a16="http://schemas.microsoft.com/office/drawing/2014/main" xmlns="" val="20003"/>
                    </a:ext>
                  </a:extLst>
                </a:gridCol>
                <a:gridCol w="2515660">
                  <a:extLst>
                    <a:ext uri="{9D8B030D-6E8A-4147-A177-3AD203B41FA5}">
                      <a16:colId xmlns:a16="http://schemas.microsoft.com/office/drawing/2014/main" xmlns="" val="20004"/>
                    </a:ext>
                  </a:extLst>
                </a:gridCol>
              </a:tblGrid>
              <a:tr h="5555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Kvalitetsområde - materialkvalitet</a:t>
                      </a:r>
                      <a:r>
                        <a:rPr lang="nb-NO" sz="1400" dirty="0" smtClean="0">
                          <a:latin typeface="AU Passata Light" panose="020B0303030902030804"/>
                        </a:rPr>
                        <a:t> </a:t>
                      </a:r>
                      <a:endParaRPr lang="nb-NO" sz="1400" baseline="0" dirty="0" smtClean="0">
                        <a:latin typeface="AU Passata Light" panose="020B0303030902030804"/>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dirty="0" smtClean="0">
                          <a:latin typeface="AU Passata Light"/>
                        </a:rPr>
                        <a:t>Lokalene</a:t>
                      </a:r>
                      <a:r>
                        <a:rPr lang="nb-NO" sz="1000" baseline="0" dirty="0" smtClean="0">
                          <a:latin typeface="AU Passata Light"/>
                        </a:rPr>
                        <a:t> har overflater med minst 30 års levetid. </a:t>
                      </a:r>
                      <a:r>
                        <a:rPr lang="nb-NO" sz="1000" kern="1200" dirty="0" smtClean="0">
                          <a:solidFill>
                            <a:schemeClr val="dk1"/>
                          </a:solidFill>
                          <a:effectLst/>
                          <a:latin typeface="AU Passata Light" panose="020B0303030902030804"/>
                          <a:ea typeface="+mn-ea"/>
                          <a:cs typeface="+mn-cs"/>
                        </a:rPr>
                        <a:t>Det skal</a:t>
                      </a:r>
                      <a:r>
                        <a:rPr lang="nb-NO" sz="1000" kern="1200" baseline="0" dirty="0" smtClean="0">
                          <a:solidFill>
                            <a:schemeClr val="dk1"/>
                          </a:solidFill>
                          <a:effectLst/>
                          <a:latin typeface="AU Passata Light" panose="020B0303030902030804"/>
                          <a:ea typeface="+mn-ea"/>
                          <a:cs typeface="+mn-cs"/>
                        </a:rPr>
                        <a:t> være</a:t>
                      </a:r>
                      <a:r>
                        <a:rPr lang="nb-NO" sz="1000" kern="1200" dirty="0" smtClean="0">
                          <a:solidFill>
                            <a:schemeClr val="dk1"/>
                          </a:solidFill>
                          <a:effectLst/>
                          <a:latin typeface="AU Passata Light" panose="020B0303030902030804"/>
                          <a:ea typeface="+mn-ea"/>
                          <a:cs typeface="+mn-cs"/>
                        </a:rPr>
                        <a:t> mulig å endre planløsning</a:t>
                      </a:r>
                      <a:r>
                        <a:rPr lang="nb-NO" sz="1000" kern="1200" baseline="0" dirty="0" smtClean="0">
                          <a:solidFill>
                            <a:schemeClr val="dk1"/>
                          </a:solidFill>
                          <a:effectLst/>
                          <a:latin typeface="AU Passata Light" panose="020B0303030902030804"/>
                          <a:ea typeface="+mn-ea"/>
                          <a:cs typeface="+mn-cs"/>
                        </a:rPr>
                        <a:t> med eksisterende materialer/bygningsdeler.</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00B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Som Godt ambisjonsnivå +Det skal</a:t>
                      </a:r>
                      <a:r>
                        <a:rPr lang="nb-NO" sz="1000" kern="1200" baseline="0" dirty="0" smtClean="0">
                          <a:solidFill>
                            <a:schemeClr val="dk1"/>
                          </a:solidFill>
                          <a:effectLst/>
                          <a:latin typeface="AU Passata Light" panose="020B0303030902030804"/>
                          <a:ea typeface="+mn-ea"/>
                          <a:cs typeface="+mn-cs"/>
                        </a:rPr>
                        <a:t> være</a:t>
                      </a:r>
                      <a:r>
                        <a:rPr lang="nb-NO" sz="1000" kern="1200" dirty="0" smtClean="0">
                          <a:solidFill>
                            <a:schemeClr val="dk1"/>
                          </a:solidFill>
                          <a:effectLst/>
                          <a:latin typeface="AU Passata Light" panose="020B0303030902030804"/>
                          <a:ea typeface="+mn-ea"/>
                          <a:cs typeface="+mn-cs"/>
                        </a:rPr>
                        <a:t> mulig å endre planløsning</a:t>
                      </a:r>
                      <a:r>
                        <a:rPr lang="nb-NO" sz="1000" kern="1200" baseline="0" dirty="0" smtClean="0">
                          <a:solidFill>
                            <a:schemeClr val="dk1"/>
                          </a:solidFill>
                          <a:effectLst/>
                          <a:latin typeface="AU Passata Light" panose="020B0303030902030804"/>
                          <a:ea typeface="+mn-ea"/>
                          <a:cs typeface="+mn-cs"/>
                        </a:rPr>
                        <a:t> med eksisterende materialer/bygningsdeler.</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92D05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Lokalene</a:t>
                      </a:r>
                      <a:r>
                        <a:rPr lang="nb-NO" sz="1000" kern="1200" baseline="0" dirty="0" smtClean="0">
                          <a:solidFill>
                            <a:schemeClr val="dk1"/>
                          </a:solidFill>
                          <a:effectLst/>
                          <a:latin typeface="AU Passata Light" panose="020B0303030902030804"/>
                          <a:ea typeface="+mn-ea"/>
                          <a:cs typeface="+mn-cs"/>
                        </a:rPr>
                        <a:t> har overflater med minst 10 års levetid.</a:t>
                      </a:r>
                      <a:endParaRPr lang="nb-NO" sz="1000" kern="1200" dirty="0" smtClean="0">
                        <a:solidFill>
                          <a:schemeClr val="dk1"/>
                        </a:solidFill>
                        <a:effectLst/>
                        <a:latin typeface="AU Passata Light" panose="020B0303030902030804"/>
                        <a:ea typeface="+mn-ea"/>
                        <a:cs typeface="+mn-cs"/>
                      </a:endParaRPr>
                    </a:p>
                    <a:p>
                      <a:endParaRPr lang="nb-NO" sz="1000" dirty="0">
                        <a:latin typeface="AU Passata Light"/>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Lokalene har overflater med minst 5 års levetid.</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4">
                  <a:txBody>
                    <a:bodyPr/>
                    <a:lstStyle/>
                    <a:p>
                      <a:r>
                        <a:rPr lang="nb-NO" sz="1000" dirty="0" smtClean="0">
                          <a:latin typeface="AU Passata Light"/>
                        </a:rPr>
                        <a:t>For nybygg skal det foreligge dokumentasjon på levetid fra produsent. Det skal foreligge beskrivelse</a:t>
                      </a:r>
                      <a:r>
                        <a:rPr lang="nb-NO" sz="1000" baseline="0" dirty="0" smtClean="0">
                          <a:latin typeface="AU Passata Light"/>
                        </a:rPr>
                        <a:t> av hvordan planløsningen skal kunne endres. </a:t>
                      </a:r>
                      <a:endParaRPr lang="nb-NO" sz="1000" dirty="0">
                        <a:latin typeface="AU Passata Ligh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endParaRPr lang="nb-NO" sz="1000" dirty="0">
                        <a:latin typeface="AU Passata Light"/>
                      </a:endParaRPr>
                    </a:p>
                  </a:txBody>
                  <a:tcPr>
                    <a:solidFill>
                      <a:schemeClr val="bg1">
                        <a:alpha val="50000"/>
                      </a:schemeClr>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1420514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2000" dirty="0">
                <a:latin typeface="AU Passata Light" panose="020B0303030902030804"/>
              </a:rPr>
              <a:t>Sikkerhet - funksjonskriterier og dokumentasjonskrav for ulike ambisjonsnivåer</a:t>
            </a:r>
          </a:p>
        </p:txBody>
      </p:sp>
      <p:graphicFrame>
        <p:nvGraphicFramePr>
          <p:cNvPr id="4" name="Tabell 3"/>
          <p:cNvGraphicFramePr>
            <a:graphicFrameLocks noGrp="1"/>
          </p:cNvGraphicFramePr>
          <p:nvPr>
            <p:extLst>
              <p:ext uri="{D42A27DB-BD31-4B8C-83A1-F6EECF244321}">
                <p14:modId xmlns:p14="http://schemas.microsoft.com/office/powerpoint/2010/main" val="727339456"/>
              </p:ext>
            </p:extLst>
          </p:nvPr>
        </p:nvGraphicFramePr>
        <p:xfrm>
          <a:off x="997225" y="1571419"/>
          <a:ext cx="10871314" cy="4390735"/>
        </p:xfrm>
        <a:graphic>
          <a:graphicData uri="http://schemas.openxmlformats.org/drawingml/2006/table">
            <a:tbl>
              <a:tblPr firstRow="1" bandRow="1">
                <a:tableStyleId>{5C22544A-7EE6-4342-B048-85BDC9FD1C3A}</a:tableStyleId>
              </a:tblPr>
              <a:tblGrid>
                <a:gridCol w="2007232">
                  <a:extLst>
                    <a:ext uri="{9D8B030D-6E8A-4147-A177-3AD203B41FA5}">
                      <a16:colId xmlns:a16="http://schemas.microsoft.com/office/drawing/2014/main" xmlns="" val="20000"/>
                    </a:ext>
                  </a:extLst>
                </a:gridCol>
                <a:gridCol w="3116943">
                  <a:extLst>
                    <a:ext uri="{9D8B030D-6E8A-4147-A177-3AD203B41FA5}">
                      <a16:colId xmlns:a16="http://schemas.microsoft.com/office/drawing/2014/main" xmlns="" val="20001"/>
                    </a:ext>
                  </a:extLst>
                </a:gridCol>
                <a:gridCol w="2836333">
                  <a:extLst>
                    <a:ext uri="{9D8B030D-6E8A-4147-A177-3AD203B41FA5}">
                      <a16:colId xmlns:a16="http://schemas.microsoft.com/office/drawing/2014/main" xmlns="" val="20002"/>
                    </a:ext>
                  </a:extLst>
                </a:gridCol>
                <a:gridCol w="2910806">
                  <a:extLst>
                    <a:ext uri="{9D8B030D-6E8A-4147-A177-3AD203B41FA5}">
                      <a16:colId xmlns:a16="http://schemas.microsoft.com/office/drawing/2014/main" xmlns="" val="20003"/>
                    </a:ext>
                  </a:extLst>
                </a:gridCol>
              </a:tblGrid>
              <a:tr h="555555">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sikkerhet</a:t>
                      </a:r>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a:t>
                      </a:r>
                      <a:r>
                        <a:rPr lang="nb-NO" sz="1400" dirty="0" smtClean="0">
                          <a:latin typeface="AU Passata Light"/>
                        </a:rPr>
                        <a:t>Høyt</a:t>
                      </a:r>
                      <a:r>
                        <a:rPr lang="nb-NO" sz="1400" baseline="0" dirty="0" smtClean="0">
                          <a:latin typeface="AU Passata Light"/>
                        </a:rPr>
                        <a:t> ambisjonsnivå</a:t>
                      </a:r>
                      <a:endParaRPr lang="nb-NO" sz="1400" dirty="0">
                        <a:latin typeface="AU Passata Light"/>
                      </a:endParaRPr>
                    </a:p>
                  </a:txBody>
                  <a:tcPr>
                    <a:solidFill>
                      <a:srgbClr val="00B050">
                        <a:alpha val="50000"/>
                      </a:srgbClr>
                    </a:solidFill>
                  </a:tcPr>
                </a:tc>
                <a:tc>
                  <a:txBody>
                    <a:bodyPr/>
                    <a:lstStyle/>
                    <a:p>
                      <a:r>
                        <a:rPr lang="nb-NO" sz="1400" dirty="0" smtClean="0">
                          <a:latin typeface="AU Passata Light"/>
                        </a:rPr>
                        <a:t>2. Godt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Minimumsnivå</a:t>
                      </a:r>
                      <a:endParaRPr lang="nb-NO" sz="1400" dirty="0">
                        <a:latin typeface="AU Passata Light"/>
                      </a:endParaRPr>
                    </a:p>
                  </a:txBody>
                  <a:tcPr>
                    <a:solidFill>
                      <a:srgbClr val="FFC0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sz="1000" dirty="0" smtClean="0">
                          <a:latin typeface="AU Passata Light"/>
                        </a:rPr>
                        <a:t>Følgende krav skal tilfredsstilles:</a:t>
                      </a:r>
                    </a:p>
                    <a:p>
                      <a:pPr marL="285750" indent="-285750">
                        <a:buFont typeface="Arial" panose="020B0604020202020204" pitchFamily="34" charset="0"/>
                        <a:buChar char="•"/>
                      </a:pPr>
                      <a:r>
                        <a:rPr lang="nb-NO" sz="1000" dirty="0" smtClean="0">
                          <a:latin typeface="AU Passata Light"/>
                        </a:rPr>
                        <a:t>Utvidet perimetersikring </a:t>
                      </a:r>
                    </a:p>
                    <a:p>
                      <a:pPr marL="285750" indent="-285750">
                        <a:buFont typeface="Arial" panose="020B0604020202020204" pitchFamily="34" charset="0"/>
                        <a:buChar char="•"/>
                      </a:pPr>
                      <a:r>
                        <a:rPr lang="nb-NO" sz="1000" dirty="0" smtClean="0">
                          <a:latin typeface="AU Passata Light"/>
                        </a:rPr>
                        <a:t>FG-godkjent låssystem</a:t>
                      </a:r>
                    </a:p>
                    <a:p>
                      <a:pPr marL="285750" indent="-285750">
                        <a:buFont typeface="Arial" panose="020B0604020202020204" pitchFamily="34" charset="0"/>
                        <a:buChar char="•"/>
                      </a:pPr>
                      <a:r>
                        <a:rPr lang="nb-NO" sz="1000" dirty="0" smtClean="0">
                          <a:latin typeface="AU Passata Light"/>
                        </a:rPr>
                        <a:t>Elektronisk adgangskontroll/-sperre</a:t>
                      </a:r>
                    </a:p>
                    <a:p>
                      <a:pPr marL="285750" indent="-285750">
                        <a:buFont typeface="Arial" panose="020B0604020202020204" pitchFamily="34" charset="0"/>
                        <a:buChar char="•"/>
                      </a:pPr>
                      <a:r>
                        <a:rPr lang="nb-NO" sz="1000" dirty="0" smtClean="0">
                          <a:latin typeface="AU Passata Light"/>
                        </a:rPr>
                        <a:t>Betjent resepsjon</a:t>
                      </a:r>
                    </a:p>
                    <a:p>
                      <a:pPr marL="285750" indent="-285750">
                        <a:buFont typeface="Arial" panose="020B0604020202020204" pitchFamily="34" charset="0"/>
                        <a:buChar char="•"/>
                      </a:pPr>
                      <a:r>
                        <a:rPr lang="nb-NO" sz="1000" dirty="0" smtClean="0">
                          <a:latin typeface="AU Passata Light"/>
                        </a:rPr>
                        <a:t>Soneinndeling</a:t>
                      </a:r>
                    </a:p>
                    <a:p>
                      <a:pPr marL="285750" indent="-285750">
                        <a:buFont typeface="Arial" panose="020B0604020202020204" pitchFamily="34" charset="0"/>
                        <a:buChar char="•"/>
                      </a:pPr>
                      <a:r>
                        <a:rPr lang="nb-NO" sz="1000" dirty="0" smtClean="0">
                          <a:latin typeface="AU Passata Light"/>
                        </a:rPr>
                        <a:t>Alarm</a:t>
                      </a:r>
                    </a:p>
                    <a:p>
                      <a:pPr marL="285750" indent="-285750">
                        <a:buFont typeface="Arial" panose="020B0604020202020204" pitchFamily="34" charset="0"/>
                        <a:buChar char="•"/>
                      </a:pPr>
                      <a:r>
                        <a:rPr lang="nb-NO" sz="1000" dirty="0" smtClean="0">
                          <a:latin typeface="AU Passata Light"/>
                        </a:rPr>
                        <a:t>Kameraovervåking</a:t>
                      </a:r>
                    </a:p>
                    <a:p>
                      <a:pPr marL="285750" indent="-285750">
                        <a:buFont typeface="Arial" panose="020B0604020202020204" pitchFamily="34" charset="0"/>
                        <a:buChar char="•"/>
                      </a:pPr>
                      <a:r>
                        <a:rPr lang="nb-NO" sz="1000" dirty="0" smtClean="0">
                          <a:latin typeface="AU Passata Light"/>
                        </a:rPr>
                        <a:t>Redundant og sikker IKT-løsning</a:t>
                      </a:r>
                    </a:p>
                    <a:p>
                      <a:endParaRPr lang="nb-NO" sz="1000" dirty="0" smtClean="0">
                        <a:latin typeface="AU Passata Light"/>
                      </a:endParaRPr>
                    </a:p>
                    <a:p>
                      <a:endParaRPr lang="nb-NO" sz="1000" dirty="0" smtClean="0">
                        <a:latin typeface="AU Passata Light"/>
                      </a:endParaRPr>
                    </a:p>
                  </a:txBody>
                  <a:tcPr>
                    <a:solidFill>
                      <a:srgbClr val="00B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nb-NO" sz="1000" dirty="0" smtClean="0">
                          <a:latin typeface="AU Passata Light"/>
                        </a:rPr>
                        <a:t>Følgende krav skal tilfredsstilles:</a:t>
                      </a:r>
                    </a:p>
                    <a:p>
                      <a:pPr marL="285750" indent="-285750">
                        <a:buFont typeface="Arial" panose="020B0604020202020204" pitchFamily="34" charset="0"/>
                        <a:buChar char="•"/>
                      </a:pPr>
                      <a:r>
                        <a:rPr lang="nb-NO" sz="1000" dirty="0" smtClean="0">
                          <a:latin typeface="AU Passata Light"/>
                        </a:rPr>
                        <a:t>Enkel perimetersikring</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dirty="0" smtClean="0">
                          <a:latin typeface="AU Passata Light"/>
                        </a:rPr>
                        <a:t>FG-godkjent låssystem</a:t>
                      </a:r>
                    </a:p>
                    <a:p>
                      <a:pPr marL="285750" indent="-285750">
                        <a:buFont typeface="Arial" panose="020B0604020202020204" pitchFamily="34" charset="0"/>
                        <a:buChar char="•"/>
                      </a:pPr>
                      <a:r>
                        <a:rPr lang="nb-NO" sz="1000" dirty="0" smtClean="0">
                          <a:latin typeface="AU Passata Light"/>
                        </a:rPr>
                        <a:t>Adgangskontroll</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dirty="0" smtClean="0">
                          <a:latin typeface="AU Passata Light"/>
                        </a:rPr>
                        <a:t>Betjent resepsjon</a:t>
                      </a:r>
                    </a:p>
                    <a:p>
                      <a:pPr marL="285750" indent="-285750">
                        <a:buFont typeface="Arial" panose="020B0604020202020204" pitchFamily="34" charset="0"/>
                        <a:buChar char="•"/>
                      </a:pPr>
                      <a:r>
                        <a:rPr lang="nb-NO" sz="1000" dirty="0" smtClean="0">
                          <a:latin typeface="AU Passata Light"/>
                        </a:rPr>
                        <a:t>Soneinndeling</a:t>
                      </a:r>
                    </a:p>
                    <a:p>
                      <a:pPr marL="285750" indent="-285750">
                        <a:buFont typeface="Arial" panose="020B0604020202020204" pitchFamily="34" charset="0"/>
                        <a:buChar char="•"/>
                      </a:pPr>
                      <a:r>
                        <a:rPr lang="nb-NO" sz="1000" dirty="0" smtClean="0">
                          <a:latin typeface="AU Passata Light"/>
                        </a:rPr>
                        <a:t>Alarm</a:t>
                      </a:r>
                    </a:p>
                    <a:p>
                      <a:pPr marL="285750" indent="-285750">
                        <a:buFont typeface="Arial" panose="020B0604020202020204" pitchFamily="34" charset="0"/>
                        <a:buChar char="•"/>
                      </a:pPr>
                      <a:r>
                        <a:rPr lang="nb-NO" sz="1000" dirty="0" smtClean="0">
                          <a:latin typeface="AU Passata Light"/>
                        </a:rPr>
                        <a:t>Sikker</a:t>
                      </a:r>
                      <a:r>
                        <a:rPr lang="nb-NO" sz="1000" baseline="0" dirty="0" smtClean="0">
                          <a:latin typeface="AU Passata Light"/>
                        </a:rPr>
                        <a:t> IKT-løsning</a:t>
                      </a:r>
                      <a:endParaRPr lang="nb-NO" sz="1000" dirty="0" smtClean="0">
                        <a:latin typeface="AU Passata Light"/>
                      </a:endParaRPr>
                    </a:p>
                    <a:p>
                      <a:endParaRPr lang="nb-NO" sz="1000" dirty="0">
                        <a:latin typeface="AU Passata Light"/>
                      </a:endParaRPr>
                    </a:p>
                  </a:txBody>
                  <a:tcPr>
                    <a:solidFill>
                      <a:srgbClr val="92D050">
                        <a:alpha val="50000"/>
                      </a:srgbClr>
                    </a:solidFill>
                  </a:tcPr>
                </a:tc>
                <a:tc>
                  <a:txBody>
                    <a:bodyPr/>
                    <a:lstStyle/>
                    <a:p>
                      <a:pPr marL="0" indent="0">
                        <a:buFont typeface="Arial" panose="020B0604020202020204" pitchFamily="34" charset="0"/>
                        <a:buNone/>
                      </a:pPr>
                      <a:r>
                        <a:rPr lang="nb-NO" sz="1000" dirty="0" smtClean="0">
                          <a:latin typeface="AU Passata Light"/>
                        </a:rPr>
                        <a:t>Følgende krav skal tilfredsstilles:</a:t>
                      </a:r>
                    </a:p>
                    <a:p>
                      <a:pPr marL="285750" indent="-285750">
                        <a:buFont typeface="Arial" panose="020B0604020202020204" pitchFamily="34" charset="0"/>
                        <a:buChar char="•"/>
                      </a:pPr>
                      <a:r>
                        <a:rPr lang="nb-NO" sz="1000" dirty="0" smtClean="0">
                          <a:latin typeface="AU Passata Light"/>
                        </a:rPr>
                        <a:t>FG-godkjent låssystem</a:t>
                      </a:r>
                    </a:p>
                    <a:p>
                      <a:pPr marL="285750" indent="-285750">
                        <a:buFont typeface="Arial" panose="020B0604020202020204" pitchFamily="34" charset="0"/>
                        <a:buChar char="•"/>
                      </a:pPr>
                      <a:r>
                        <a:rPr lang="nb-NO" sz="1000" dirty="0" smtClean="0">
                          <a:latin typeface="AU Passata Light"/>
                        </a:rPr>
                        <a:t>Soneinndeling</a:t>
                      </a:r>
                    </a:p>
                    <a:p>
                      <a:pPr marL="285750" indent="-285750">
                        <a:buFont typeface="Arial" panose="020B0604020202020204" pitchFamily="34" charset="0"/>
                        <a:buChar char="•"/>
                      </a:pPr>
                      <a:r>
                        <a:rPr lang="nb-NO" sz="1000" dirty="0" smtClean="0">
                          <a:latin typeface="AU Passata Light"/>
                        </a:rPr>
                        <a:t>Alarm</a:t>
                      </a:r>
                    </a:p>
                    <a:p>
                      <a:endParaRPr lang="nb-NO" sz="1000" dirty="0">
                        <a:latin typeface="AU Passata Light"/>
                      </a:endParaRPr>
                    </a:p>
                  </a:txBody>
                  <a:tcPr>
                    <a:solidFill>
                      <a:srgbClr val="FFC0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baseline="0" dirty="0">
                        <a:solidFill>
                          <a:schemeClr val="bg1"/>
                        </a:solidFill>
                        <a:latin typeface="AU Passata Light"/>
                      </a:endParaRPr>
                    </a:p>
                  </a:txBody>
                  <a:tcPr>
                    <a:solidFill>
                      <a:schemeClr val="tx1">
                        <a:alpha val="50000"/>
                      </a:schemeClr>
                    </a:solidFill>
                  </a:tcPr>
                </a:tc>
                <a:tc gridSpan="3">
                  <a:txBody>
                    <a:bodyPr/>
                    <a:lstStyle/>
                    <a:p>
                      <a:r>
                        <a:rPr lang="nb-NO" sz="1000" dirty="0" smtClean="0">
                          <a:latin typeface="AU Passata Light"/>
                        </a:rPr>
                        <a:t>Spesifiseres i leveransebeskrivelsen.</a:t>
                      </a:r>
                      <a:endParaRPr lang="nb-NO" sz="1000" dirty="0">
                        <a:latin typeface="AU Passata Light"/>
                      </a:endParaRPr>
                    </a:p>
                    <a:p>
                      <a:endParaRPr lang="nb-NO" sz="1000" dirty="0">
                        <a:latin typeface="AU Passata Light"/>
                      </a:endParaRPr>
                    </a:p>
                  </a:txBody>
                  <a:tcPr>
                    <a:noFill/>
                  </a:tcPr>
                </a:tc>
                <a:tc hMerge="1">
                  <a:txBody>
                    <a:bodyPr/>
                    <a:lstStyle/>
                    <a:p>
                      <a:endParaRPr lang="nb-NO" sz="1000" dirty="0">
                        <a:latin typeface="AU Passata Light"/>
                      </a:endParaRPr>
                    </a:p>
                  </a:txBody>
                  <a:tcPr>
                    <a:solidFill>
                      <a:srgbClr val="92D050">
                        <a:alpha val="50000"/>
                      </a:srgbClr>
                    </a:solidFill>
                  </a:tcPr>
                </a:tc>
                <a:tc hMerge="1">
                  <a:txBody>
                    <a:bodyPr/>
                    <a:lstStyle/>
                    <a:p>
                      <a:endParaRPr lang="nb-NO" sz="1000" dirty="0">
                        <a:latin typeface="AU Passata Light"/>
                      </a:endParaRPr>
                    </a:p>
                  </a:txBody>
                  <a:tcPr>
                    <a:solidFill>
                      <a:srgbClr val="FFC000">
                        <a:alpha val="50000"/>
                      </a:srgb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9722418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825923" y="336915"/>
            <a:ext cx="10515600" cy="1325563"/>
          </a:xfrm>
        </p:spPr>
        <p:txBody>
          <a:bodyPr>
            <a:normAutofit/>
          </a:bodyPr>
          <a:lstStyle/>
          <a:p>
            <a:r>
              <a:rPr lang="nb-NO" sz="3000" dirty="0">
                <a:solidFill>
                  <a:prstClr val="black"/>
                </a:solidFill>
                <a:latin typeface="AU Passata Light" panose="020B0303030902030804"/>
              </a:rPr>
              <a:t>TRINN </a:t>
            </a:r>
            <a:r>
              <a:rPr lang="nb-NO" sz="3000" dirty="0" smtClean="0">
                <a:solidFill>
                  <a:prstClr val="black"/>
                </a:solidFill>
                <a:latin typeface="AU Passata Light" panose="020B0303030902030804"/>
              </a:rPr>
              <a:t>2 </a:t>
            </a:r>
            <a:r>
              <a:rPr lang="nb-NO" sz="3000" dirty="0">
                <a:solidFill>
                  <a:prstClr val="black"/>
                </a:solidFill>
                <a:latin typeface="AU Passata Light" panose="020B0303030902030804"/>
              </a:rPr>
              <a:t/>
            </a:r>
            <a:br>
              <a:rPr lang="nb-NO" sz="3000" dirty="0">
                <a:solidFill>
                  <a:prstClr val="black"/>
                </a:solidFill>
                <a:latin typeface="AU Passata Light" panose="020B0303030902030804"/>
              </a:rPr>
            </a:br>
            <a:r>
              <a:rPr lang="nb-NO" sz="3000" dirty="0" smtClean="0">
                <a:solidFill>
                  <a:prstClr val="black"/>
                </a:solidFill>
                <a:latin typeface="AU Passata Light" panose="020B0303030902030804"/>
              </a:rPr>
              <a:t>Fastsette ambisjonsnivå</a:t>
            </a:r>
            <a:endParaRPr lang="nb-NO" dirty="0">
              <a:latin typeface="AU Passata Light" panose="020B0303030902030804"/>
            </a:endParaRPr>
          </a:p>
        </p:txBody>
      </p:sp>
      <p:sp>
        <p:nvSpPr>
          <p:cNvPr id="5" name="Plassholder for innhold 4"/>
          <p:cNvSpPr>
            <a:spLocks noGrp="1"/>
          </p:cNvSpPr>
          <p:nvPr>
            <p:ph sz="half" idx="1"/>
          </p:nvPr>
        </p:nvSpPr>
        <p:spPr>
          <a:xfrm>
            <a:off x="803548" y="1433897"/>
            <a:ext cx="5181600" cy="4752616"/>
          </a:xfrm>
        </p:spPr>
        <p:txBody>
          <a:bodyPr>
            <a:normAutofit lnSpcReduction="10000"/>
          </a:bodyPr>
          <a:lstStyle/>
          <a:p>
            <a:pPr marL="0" indent="0">
              <a:spcBef>
                <a:spcPts val="0"/>
              </a:spcBef>
              <a:buNone/>
            </a:pPr>
            <a:r>
              <a:rPr lang="nb-NO" sz="1400" dirty="0" smtClean="0">
                <a:latin typeface="AU Passata Light" panose="020B0303030902030804"/>
              </a:rPr>
              <a:t>Trinn 2 gjelder normalt for en prosess med innleiemegler. Leietaker og innleiemegler identifiserer leietakerens behov og hvilket ambisjonsnivå leietakeren har for ulike kvalitetsområder. </a:t>
            </a:r>
            <a:br>
              <a:rPr lang="nb-NO" sz="1400" dirty="0" smtClean="0">
                <a:latin typeface="AU Passata Light" panose="020B0303030902030804"/>
              </a:rPr>
            </a:br>
            <a:endParaRPr lang="nb-NO" sz="1400" dirty="0" smtClean="0">
              <a:latin typeface="AU Passata Light" panose="020B0303030902030804"/>
            </a:endParaRPr>
          </a:p>
          <a:p>
            <a:pPr marL="0" indent="0">
              <a:spcBef>
                <a:spcPts val="0"/>
              </a:spcBef>
              <a:buNone/>
            </a:pPr>
            <a:r>
              <a:rPr lang="nb-NO" sz="1400" dirty="0" smtClean="0">
                <a:latin typeface="AU Passata Light" panose="020B0303030902030804"/>
              </a:rPr>
              <a:t>Vi har definert ni ulike kvalitetsområder med opp til fire ambisjonsnivå for hvert av disse. For hvert kvalitetsområde er det beskrevet et antall spesifikke krav (1-7 avhengig av kvalitetsområde, se neste side), med tilhørende dokumentasjonskrav.</a:t>
            </a:r>
          </a:p>
          <a:p>
            <a:pPr marL="0" indent="0">
              <a:spcBef>
                <a:spcPts val="0"/>
              </a:spcBef>
              <a:buNone/>
            </a:pPr>
            <a:endParaRPr lang="nb-NO" sz="1400" dirty="0" smtClean="0">
              <a:latin typeface="AU Passata Light" panose="020B0303030902030804"/>
            </a:endParaRPr>
          </a:p>
          <a:p>
            <a:pPr marL="0" indent="0">
              <a:spcBef>
                <a:spcPts val="0"/>
              </a:spcBef>
              <a:buNone/>
            </a:pPr>
            <a:r>
              <a:rPr lang="nb-NO" sz="1400" dirty="0" smtClean="0">
                <a:latin typeface="AU Passata Light" panose="020B0303030902030804"/>
              </a:rPr>
              <a:t>”Minimumsnivå” har innarbeidet lovkrav for eksisterende bygg der det finnes. ”Godt ambisjonsnivå” har innarbeidet krav i Teknisk Forskrift for et nybygg eller totalrehabiliteringsprosjekt. ”Høyt ambisjonsnivå” og ”Forbildenivå” ligger over lovens minimum. ”Forbildenivå” er basert på ”Best </a:t>
            </a:r>
            <a:r>
              <a:rPr lang="nb-NO" sz="1400" dirty="0" err="1" smtClean="0">
                <a:latin typeface="AU Passata Light" panose="020B0303030902030804"/>
              </a:rPr>
              <a:t>practise</a:t>
            </a:r>
            <a:r>
              <a:rPr lang="nb-NO" sz="1400" dirty="0" smtClean="0">
                <a:latin typeface="AU Passata Light" panose="020B0303030902030804"/>
              </a:rPr>
              <a:t>” i dagens forbildeprosjekter. </a:t>
            </a:r>
          </a:p>
          <a:p>
            <a:pPr marL="0" indent="0">
              <a:spcBef>
                <a:spcPts val="0"/>
              </a:spcBef>
              <a:buNone/>
            </a:pPr>
            <a:endParaRPr lang="nb-NO" sz="1400" dirty="0" smtClean="0">
              <a:latin typeface="AU Passata Light" panose="020B0303030902030804"/>
            </a:endParaRPr>
          </a:p>
          <a:p>
            <a:pPr marL="0" indent="0">
              <a:spcBef>
                <a:spcPts val="0"/>
              </a:spcBef>
              <a:buNone/>
            </a:pPr>
            <a:r>
              <a:rPr lang="nb-NO" sz="1400" dirty="0">
                <a:latin typeface="AU Passata Light" panose="020B0303030902030804"/>
              </a:rPr>
              <a:t>Dersom </a:t>
            </a:r>
            <a:r>
              <a:rPr lang="nb-NO" sz="1400" dirty="0" smtClean="0">
                <a:latin typeface="AU Passata Light" panose="020B0303030902030804"/>
              </a:rPr>
              <a:t>leietaker ønsker et miljøklassifisert </a:t>
            </a:r>
            <a:r>
              <a:rPr lang="nb-NO" sz="1400" dirty="0">
                <a:latin typeface="AU Passata Light" panose="020B0303030902030804"/>
              </a:rPr>
              <a:t>bygg som </a:t>
            </a:r>
            <a:r>
              <a:rPr lang="nb-NO" sz="1400" dirty="0" err="1">
                <a:latin typeface="AU Passata Light" panose="020B0303030902030804"/>
              </a:rPr>
              <a:t>f.eks</a:t>
            </a:r>
            <a:r>
              <a:rPr lang="nb-NO" sz="1400" dirty="0">
                <a:latin typeface="AU Passata Light" panose="020B0303030902030804"/>
              </a:rPr>
              <a:t> BREEAM-NOR 2016, bør leietaker på dette trinnet velge et sertifiseringsnivå (</a:t>
            </a:r>
            <a:r>
              <a:rPr lang="nb-NO" sz="1400" dirty="0" err="1">
                <a:latin typeface="AU Passata Light" panose="020B0303030902030804"/>
              </a:rPr>
              <a:t>f.eks</a:t>
            </a:r>
            <a:r>
              <a:rPr lang="nb-NO" sz="1400" dirty="0">
                <a:latin typeface="AU Passata Light" panose="020B0303030902030804"/>
              </a:rPr>
              <a:t> BREEAM-NOR 2016 </a:t>
            </a:r>
            <a:r>
              <a:rPr lang="nb-NO" sz="1400" dirty="0" err="1">
                <a:latin typeface="AU Passata Light" panose="020B0303030902030804"/>
              </a:rPr>
              <a:t>Very</a:t>
            </a:r>
            <a:r>
              <a:rPr lang="nb-NO" sz="1400" dirty="0">
                <a:latin typeface="AU Passata Light" panose="020B0303030902030804"/>
              </a:rPr>
              <a:t> Good eller </a:t>
            </a:r>
            <a:r>
              <a:rPr lang="nb-NO" sz="1400" dirty="0" err="1">
                <a:latin typeface="AU Passata Light" panose="020B0303030902030804"/>
              </a:rPr>
              <a:t>Excellent</a:t>
            </a:r>
            <a:r>
              <a:rPr lang="nb-NO" sz="1400" dirty="0">
                <a:solidFill>
                  <a:srgbClr val="000000"/>
                </a:solidFill>
                <a:latin typeface="AU Passata Light" panose="020B0303030902030804"/>
              </a:rPr>
              <a:t>). </a:t>
            </a:r>
            <a:r>
              <a:rPr lang="nb-NO" sz="1400" dirty="0" smtClean="0">
                <a:solidFill>
                  <a:srgbClr val="000000"/>
                </a:solidFill>
                <a:latin typeface="AU Passata Light" panose="020B0303030902030804"/>
              </a:rPr>
              <a:t>Et BREEAM-sertifikat er et kvalitetsstempel for vesentlige dokumenterte kvaliteter. Kvalitetsområdene </a:t>
            </a:r>
            <a:r>
              <a:rPr lang="nb-NO" sz="1400" dirty="0">
                <a:solidFill>
                  <a:srgbClr val="000000"/>
                </a:solidFill>
                <a:latin typeface="AU Passata Light" panose="020B0303030902030804"/>
              </a:rPr>
              <a:t>1-</a:t>
            </a:r>
            <a:r>
              <a:rPr lang="nb-NO" sz="1400" dirty="0" smtClean="0">
                <a:solidFill>
                  <a:srgbClr val="000000"/>
                </a:solidFill>
                <a:latin typeface="AU Passata Light" panose="020B0303030902030804"/>
              </a:rPr>
              <a:t>4 og </a:t>
            </a:r>
            <a:r>
              <a:rPr lang="nb-NO" sz="1400" dirty="0">
                <a:solidFill>
                  <a:srgbClr val="000000"/>
                </a:solidFill>
                <a:latin typeface="AU Passata Light" panose="020B0303030902030804"/>
              </a:rPr>
              <a:t>6 </a:t>
            </a:r>
            <a:r>
              <a:rPr lang="nb-NO" sz="1400" dirty="0" smtClean="0">
                <a:solidFill>
                  <a:srgbClr val="000000"/>
                </a:solidFill>
                <a:latin typeface="AU Passata Light" panose="020B0303030902030804"/>
              </a:rPr>
              <a:t>er </a:t>
            </a:r>
            <a:r>
              <a:rPr lang="nb-NO" sz="1400" dirty="0">
                <a:solidFill>
                  <a:srgbClr val="000000"/>
                </a:solidFill>
                <a:latin typeface="AU Passata Light" panose="020B0303030902030804"/>
              </a:rPr>
              <a:t>dekket i BREEAM-NOR </a:t>
            </a:r>
            <a:r>
              <a:rPr lang="nb-NO" sz="1400" dirty="0" smtClean="0">
                <a:solidFill>
                  <a:srgbClr val="000000"/>
                </a:solidFill>
                <a:latin typeface="AU Passata Light" panose="020B0303030902030804"/>
              </a:rPr>
              <a:t>2016. </a:t>
            </a:r>
            <a:r>
              <a:rPr lang="nb-NO" sz="1400" dirty="0">
                <a:solidFill>
                  <a:srgbClr val="000000"/>
                </a:solidFill>
                <a:latin typeface="AU Passata Light" panose="020B0303030902030804"/>
              </a:rPr>
              <a:t>A</a:t>
            </a:r>
            <a:r>
              <a:rPr lang="nb-NO" sz="1400" dirty="0" smtClean="0">
                <a:solidFill>
                  <a:srgbClr val="000000"/>
                </a:solidFill>
                <a:latin typeface="AU Passata Light" panose="020B0303030902030804"/>
              </a:rPr>
              <a:t>mbisjonsnivået </a:t>
            </a:r>
            <a:r>
              <a:rPr lang="nb-NO" sz="1400" dirty="0">
                <a:solidFill>
                  <a:srgbClr val="000000"/>
                </a:solidFill>
                <a:latin typeface="AU Passata Light" panose="020B0303030902030804"/>
              </a:rPr>
              <a:t>på disse vil henge sammen med valgt sertifiseringsnivå. Kvalitetsområdene </a:t>
            </a:r>
            <a:r>
              <a:rPr lang="nb-NO" sz="1400" dirty="0" smtClean="0">
                <a:solidFill>
                  <a:srgbClr val="000000"/>
                </a:solidFill>
                <a:latin typeface="AU Passata Light" panose="020B0303030902030804"/>
              </a:rPr>
              <a:t>8 og 9 er delvis inkludert, mens 5 </a:t>
            </a:r>
            <a:r>
              <a:rPr lang="nb-NO" sz="1400" dirty="0">
                <a:solidFill>
                  <a:srgbClr val="000000"/>
                </a:solidFill>
                <a:latin typeface="AU Passata Light" panose="020B0303030902030804"/>
              </a:rPr>
              <a:t>og 7 er ikke </a:t>
            </a:r>
            <a:r>
              <a:rPr lang="nb-NO" sz="1400" dirty="0" smtClean="0">
                <a:solidFill>
                  <a:srgbClr val="000000"/>
                </a:solidFill>
                <a:latin typeface="AU Passata Light" panose="020B0303030902030804"/>
              </a:rPr>
              <a:t>inkludert, og </a:t>
            </a:r>
            <a:r>
              <a:rPr lang="nb-NO" sz="1400" dirty="0">
                <a:solidFill>
                  <a:srgbClr val="000000"/>
                </a:solidFill>
                <a:latin typeface="AU Passata Light" panose="020B0303030902030804"/>
              </a:rPr>
              <a:t>må </a:t>
            </a:r>
            <a:r>
              <a:rPr lang="nb-NO" sz="1400" dirty="0" smtClean="0">
                <a:solidFill>
                  <a:srgbClr val="000000"/>
                </a:solidFill>
                <a:latin typeface="AU Passata Light" panose="020B0303030902030804"/>
              </a:rPr>
              <a:t>spesifiseres selv om bygget er sertifisert.</a:t>
            </a:r>
            <a:endParaRPr lang="nb-NO" sz="1400" dirty="0">
              <a:solidFill>
                <a:srgbClr val="000000"/>
              </a:solidFill>
              <a:latin typeface="AU Passata Light" panose="020B0303030902030804"/>
            </a:endParaRPr>
          </a:p>
        </p:txBody>
      </p:sp>
      <p:sp>
        <p:nvSpPr>
          <p:cNvPr id="12" name="Rektangel 11"/>
          <p:cNvSpPr/>
          <p:nvPr/>
        </p:nvSpPr>
        <p:spPr>
          <a:xfrm>
            <a:off x="6616200" y="2929709"/>
            <a:ext cx="2160000" cy="540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nb-NO" sz="1400" dirty="0" smtClean="0">
                <a:latin typeface="AU Passata Light" panose="020B0303030902030804"/>
              </a:rPr>
              <a:t>Kvalitetsområder</a:t>
            </a:r>
            <a:endParaRPr lang="nb-NO" sz="1400" dirty="0">
              <a:latin typeface="AU Passata Light" panose="020B0303030902030804"/>
            </a:endParaRPr>
          </a:p>
        </p:txBody>
      </p:sp>
      <p:sp>
        <p:nvSpPr>
          <p:cNvPr id="13" name="Rektangel 12"/>
          <p:cNvSpPr/>
          <p:nvPr/>
        </p:nvSpPr>
        <p:spPr>
          <a:xfrm>
            <a:off x="9313198" y="2929709"/>
            <a:ext cx="2160000" cy="540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nb-NO" sz="1400" dirty="0">
                <a:latin typeface="AU Passata Light" panose="020B0303030902030804"/>
              </a:rPr>
              <a:t>Ambisjonsnivå</a:t>
            </a:r>
          </a:p>
        </p:txBody>
      </p:sp>
      <p:sp>
        <p:nvSpPr>
          <p:cNvPr id="14" name="Rektangel 13"/>
          <p:cNvSpPr/>
          <p:nvPr/>
        </p:nvSpPr>
        <p:spPr>
          <a:xfrm>
            <a:off x="6616200" y="3607705"/>
            <a:ext cx="2160000" cy="2160000"/>
          </a:xfrm>
          <a:prstGeom prst="rect">
            <a:avLst/>
          </a:prstGeom>
          <a:noFill/>
          <a:ln w="12700">
            <a:solidFill>
              <a:schemeClr val="tx1"/>
            </a:solidFill>
          </a:ln>
        </p:spPr>
        <p:txBody>
          <a:bodyPr wrap="square" rtlCol="0" anchor="t" anchorCtr="0">
            <a:noAutofit/>
          </a:bodyPr>
          <a:lstStyle/>
          <a:p>
            <a:pPr marL="257175" indent="-257175">
              <a:buFont typeface="+mj-lt"/>
              <a:buAutoNum type="arabicPeriod"/>
            </a:pPr>
            <a:r>
              <a:rPr lang="nb-NO" sz="1200" dirty="0" smtClean="0">
                <a:latin typeface="AU Passata Light" panose="020B0303030902030804"/>
              </a:rPr>
              <a:t>Inneklima</a:t>
            </a:r>
            <a:endParaRPr lang="nb-NO" sz="1200" dirty="0">
              <a:latin typeface="AU Passata Light" panose="020B0303030902030804"/>
            </a:endParaRPr>
          </a:p>
          <a:p>
            <a:pPr marL="257175" indent="-257175">
              <a:buFont typeface="+mj-lt"/>
              <a:buAutoNum type="arabicPeriod"/>
            </a:pPr>
            <a:r>
              <a:rPr lang="nb-NO" sz="1200" dirty="0" smtClean="0">
                <a:latin typeface="AU Passata Light" panose="020B0303030902030804"/>
              </a:rPr>
              <a:t>Driftskostnader</a:t>
            </a:r>
            <a:endParaRPr lang="nb-NO" sz="1200" dirty="0">
              <a:latin typeface="AU Passata Light" panose="020B0303030902030804"/>
            </a:endParaRPr>
          </a:p>
          <a:p>
            <a:pPr marL="257175" indent="-257175">
              <a:buFont typeface="+mj-lt"/>
              <a:buAutoNum type="arabicPeriod"/>
            </a:pPr>
            <a:r>
              <a:rPr lang="nb-NO" sz="1200" dirty="0" smtClean="0">
                <a:latin typeface="AU Passata Light" panose="020B0303030902030804"/>
              </a:rPr>
              <a:t>Miljøprofil</a:t>
            </a:r>
            <a:endParaRPr lang="nb-NO" sz="1200" dirty="0">
              <a:latin typeface="AU Passata Light" panose="020B0303030902030804"/>
            </a:endParaRPr>
          </a:p>
          <a:p>
            <a:pPr marL="257175" indent="-257175">
              <a:buFont typeface="+mj-lt"/>
              <a:buAutoNum type="arabicPeriod"/>
            </a:pPr>
            <a:r>
              <a:rPr lang="nb-NO" sz="1200" dirty="0" smtClean="0">
                <a:latin typeface="AU Passata Light" panose="020B0303030902030804"/>
              </a:rPr>
              <a:t>Adkomstmuligheter</a:t>
            </a:r>
            <a:endParaRPr lang="nb-NO" sz="1200" dirty="0">
              <a:latin typeface="AU Passata Light" panose="020B0303030902030804"/>
            </a:endParaRPr>
          </a:p>
          <a:p>
            <a:pPr marL="257175" indent="-257175">
              <a:buFont typeface="+mj-lt"/>
              <a:buAutoNum type="arabicPeriod"/>
            </a:pPr>
            <a:r>
              <a:rPr lang="nb-NO" sz="1200" dirty="0">
                <a:latin typeface="AU Passata Light" panose="020B0303030902030804"/>
              </a:rPr>
              <a:t>Fleksibilitet</a:t>
            </a:r>
          </a:p>
          <a:p>
            <a:pPr marL="257175" indent="-257175">
              <a:buFont typeface="+mj-lt"/>
              <a:buAutoNum type="arabicPeriod"/>
            </a:pPr>
            <a:r>
              <a:rPr lang="nb-NO" sz="1200" dirty="0" smtClean="0">
                <a:latin typeface="AU Passata Light" panose="020B0303030902030804"/>
              </a:rPr>
              <a:t>Universell utforming</a:t>
            </a:r>
            <a:endParaRPr lang="nb-NO" sz="1200" dirty="0">
              <a:latin typeface="AU Passata Light" panose="020B0303030902030804"/>
            </a:endParaRPr>
          </a:p>
          <a:p>
            <a:pPr marL="257175" indent="-257175">
              <a:buFont typeface="+mj-lt"/>
              <a:buAutoNum type="arabicPeriod"/>
            </a:pPr>
            <a:r>
              <a:rPr lang="nb-NO" sz="1200" dirty="0" smtClean="0">
                <a:latin typeface="AU Passata Light" panose="020B0303030902030804"/>
              </a:rPr>
              <a:t>Mulighet for oppgradering under leieperioden</a:t>
            </a:r>
            <a:endParaRPr lang="nb-NO" sz="1200" dirty="0">
              <a:latin typeface="AU Passata Light" panose="020B0303030902030804"/>
            </a:endParaRPr>
          </a:p>
          <a:p>
            <a:pPr marL="257175" indent="-257175">
              <a:buFont typeface="+mj-lt"/>
              <a:buAutoNum type="arabicPeriod"/>
            </a:pPr>
            <a:r>
              <a:rPr lang="nb-NO" sz="1200" dirty="0" smtClean="0">
                <a:latin typeface="AU Passata Light" panose="020B0303030902030804"/>
              </a:rPr>
              <a:t>Materialkvalitet</a:t>
            </a:r>
          </a:p>
          <a:p>
            <a:pPr marL="257175" indent="-257175">
              <a:buFont typeface="+mj-lt"/>
              <a:buAutoNum type="arabicPeriod"/>
            </a:pPr>
            <a:r>
              <a:rPr lang="nb-NO" sz="1200" dirty="0" smtClean="0">
                <a:latin typeface="AU Passata Light" panose="020B0303030902030804"/>
              </a:rPr>
              <a:t>Sikkerhet</a:t>
            </a:r>
            <a:endParaRPr lang="nb-NO" sz="1200" dirty="0">
              <a:latin typeface="AU Passata Light" panose="020B0303030902030804"/>
            </a:endParaRPr>
          </a:p>
          <a:p>
            <a:pPr marL="257175" indent="-257175">
              <a:buFont typeface="+mj-lt"/>
              <a:buAutoNum type="arabicPeriod"/>
            </a:pPr>
            <a:endParaRPr lang="nb-NO" sz="1350" dirty="0">
              <a:latin typeface="AU Passata Light" panose="020B0303030902030804"/>
            </a:endParaRPr>
          </a:p>
        </p:txBody>
      </p:sp>
      <p:sp>
        <p:nvSpPr>
          <p:cNvPr id="15" name="Rektangel 14"/>
          <p:cNvSpPr/>
          <p:nvPr/>
        </p:nvSpPr>
        <p:spPr>
          <a:xfrm>
            <a:off x="9313198" y="5389529"/>
            <a:ext cx="2160000" cy="405000"/>
          </a:xfrm>
          <a:prstGeom prst="rect">
            <a:avLst/>
          </a:prstGeom>
          <a:solidFill>
            <a:srgbClr val="FFFF00">
              <a:alpha val="50000"/>
            </a:srgbClr>
          </a:solidFill>
          <a:ln w="12700">
            <a:noFill/>
          </a:ln>
        </p:spPr>
        <p:txBody>
          <a:bodyPr wrap="square" rtlCol="0" anchor="ctr" anchorCtr="1">
            <a:noAutofit/>
          </a:bodyPr>
          <a:lstStyle/>
          <a:p>
            <a:r>
              <a:rPr lang="nb-NO" sz="1400" dirty="0">
                <a:latin typeface="AU Passata Light" panose="020B0303030902030804"/>
              </a:rPr>
              <a:t>4</a:t>
            </a:r>
            <a:r>
              <a:rPr lang="nb-NO" sz="1400" dirty="0" smtClean="0">
                <a:latin typeface="AU Passata Light" panose="020B0303030902030804"/>
              </a:rPr>
              <a:t>. </a:t>
            </a:r>
            <a:r>
              <a:rPr lang="nb-NO" sz="1400" dirty="0">
                <a:latin typeface="AU Passata Light" panose="020B0303030902030804"/>
              </a:rPr>
              <a:t>Minimumsnivå </a:t>
            </a:r>
          </a:p>
        </p:txBody>
      </p:sp>
      <p:sp>
        <p:nvSpPr>
          <p:cNvPr id="16" name="Rektangel 15"/>
          <p:cNvSpPr/>
          <p:nvPr/>
        </p:nvSpPr>
        <p:spPr>
          <a:xfrm>
            <a:off x="9313198" y="4818347"/>
            <a:ext cx="2160000" cy="405000"/>
          </a:xfrm>
          <a:prstGeom prst="rect">
            <a:avLst/>
          </a:prstGeom>
          <a:solidFill>
            <a:srgbClr val="FFC000">
              <a:alpha val="50000"/>
            </a:srgbClr>
          </a:solidFill>
          <a:ln w="12700">
            <a:noFill/>
          </a:ln>
        </p:spPr>
        <p:txBody>
          <a:bodyPr wrap="square" rtlCol="0" anchor="t" anchorCtr="1">
            <a:noAutofit/>
          </a:bodyPr>
          <a:lstStyle/>
          <a:p>
            <a:r>
              <a:rPr lang="nb-NO" sz="1400" dirty="0">
                <a:latin typeface="AU Passata Light" panose="020B0303030902030804"/>
              </a:rPr>
              <a:t>3</a:t>
            </a:r>
            <a:r>
              <a:rPr lang="nb-NO" sz="1400" dirty="0" smtClean="0">
                <a:latin typeface="AU Passata Light" panose="020B0303030902030804"/>
              </a:rPr>
              <a:t>. </a:t>
            </a:r>
            <a:r>
              <a:rPr lang="nb-NO" sz="1400" dirty="0">
                <a:latin typeface="AU Passata Light" panose="020B0303030902030804"/>
              </a:rPr>
              <a:t>Godt </a:t>
            </a:r>
            <a:r>
              <a:rPr lang="nb-NO" sz="1400" dirty="0" smtClean="0">
                <a:latin typeface="AU Passata Light" panose="020B0303030902030804"/>
              </a:rPr>
              <a:t>ambisjonsnivå</a:t>
            </a:r>
            <a:endParaRPr lang="nb-NO" sz="1400" dirty="0">
              <a:latin typeface="AU Passata Light" panose="020B0303030902030804"/>
            </a:endParaRPr>
          </a:p>
          <a:p>
            <a:pPr marL="257175" indent="-257175">
              <a:buFont typeface="+mj-lt"/>
              <a:buAutoNum type="arabicPeriod"/>
            </a:pPr>
            <a:endParaRPr lang="nb-NO" sz="1350" dirty="0">
              <a:latin typeface="AU Passata Light" panose="020B0303030902030804"/>
            </a:endParaRPr>
          </a:p>
        </p:txBody>
      </p:sp>
      <p:sp>
        <p:nvSpPr>
          <p:cNvPr id="17" name="Rektangel 16"/>
          <p:cNvSpPr/>
          <p:nvPr/>
        </p:nvSpPr>
        <p:spPr>
          <a:xfrm>
            <a:off x="9313198" y="4233801"/>
            <a:ext cx="2160000" cy="405000"/>
          </a:xfrm>
          <a:prstGeom prst="rect">
            <a:avLst/>
          </a:prstGeom>
          <a:solidFill>
            <a:srgbClr val="92D050">
              <a:alpha val="50000"/>
            </a:srgbClr>
          </a:solidFill>
          <a:ln w="12700">
            <a:noFill/>
          </a:ln>
        </p:spPr>
        <p:txBody>
          <a:bodyPr wrap="square" rtlCol="0" anchor="t" anchorCtr="1">
            <a:noAutofit/>
          </a:bodyPr>
          <a:lstStyle/>
          <a:p>
            <a:r>
              <a:rPr lang="nb-NO" sz="1400" dirty="0">
                <a:latin typeface="AU Passata Light" panose="020B0303030902030804"/>
              </a:rPr>
              <a:t>2</a:t>
            </a:r>
            <a:r>
              <a:rPr lang="nb-NO" sz="1400" dirty="0" smtClean="0">
                <a:latin typeface="AU Passata Light" panose="020B0303030902030804"/>
              </a:rPr>
              <a:t>. </a:t>
            </a:r>
            <a:r>
              <a:rPr lang="nb-NO" sz="1400" dirty="0">
                <a:latin typeface="AU Passata Light" panose="020B0303030902030804"/>
              </a:rPr>
              <a:t>Høyt </a:t>
            </a:r>
            <a:r>
              <a:rPr lang="nb-NO" sz="1400" dirty="0" smtClean="0">
                <a:latin typeface="AU Passata Light" panose="020B0303030902030804"/>
              </a:rPr>
              <a:t>ambisjonsnivå</a:t>
            </a:r>
            <a:endParaRPr lang="nb-NO" sz="1400" dirty="0">
              <a:latin typeface="AU Passata Light" panose="020B0303030902030804"/>
            </a:endParaRPr>
          </a:p>
        </p:txBody>
      </p:sp>
      <p:sp>
        <p:nvSpPr>
          <p:cNvPr id="18" name="Rektangel 17"/>
          <p:cNvSpPr/>
          <p:nvPr/>
        </p:nvSpPr>
        <p:spPr>
          <a:xfrm>
            <a:off x="9313198" y="3649255"/>
            <a:ext cx="2160000" cy="405000"/>
          </a:xfrm>
          <a:prstGeom prst="rect">
            <a:avLst/>
          </a:prstGeom>
          <a:solidFill>
            <a:srgbClr val="00B050">
              <a:alpha val="50000"/>
            </a:srgbClr>
          </a:solidFill>
          <a:ln w="12700">
            <a:noFill/>
          </a:ln>
        </p:spPr>
        <p:txBody>
          <a:bodyPr wrap="square" rtlCol="0" anchor="t" anchorCtr="1">
            <a:noAutofit/>
          </a:bodyPr>
          <a:lstStyle/>
          <a:p>
            <a:r>
              <a:rPr lang="nb-NO" sz="1400" dirty="0">
                <a:latin typeface="AU Passata Light" panose="020B0303030902030804"/>
              </a:rPr>
              <a:t>1</a:t>
            </a:r>
            <a:r>
              <a:rPr lang="nb-NO" sz="1400" dirty="0" smtClean="0">
                <a:latin typeface="AU Passata Light" panose="020B0303030902030804"/>
              </a:rPr>
              <a:t>. Forbildenivå</a:t>
            </a:r>
            <a:endParaRPr lang="nb-NO" sz="1400" dirty="0">
              <a:latin typeface="AU Passata Light" panose="020B0303030902030804"/>
            </a:endParaRPr>
          </a:p>
        </p:txBody>
      </p:sp>
      <p:cxnSp>
        <p:nvCxnSpPr>
          <p:cNvPr id="19" name="Rett linje 18"/>
          <p:cNvCxnSpPr/>
          <p:nvPr/>
        </p:nvCxnSpPr>
        <p:spPr>
          <a:xfrm flipV="1">
            <a:off x="8776200" y="4714997"/>
            <a:ext cx="216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Rett linje 19"/>
          <p:cNvCxnSpPr/>
          <p:nvPr/>
        </p:nvCxnSpPr>
        <p:spPr>
          <a:xfrm>
            <a:off x="8992200" y="3810205"/>
            <a:ext cx="0" cy="177972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Rett linje 20"/>
          <p:cNvCxnSpPr/>
          <p:nvPr/>
        </p:nvCxnSpPr>
        <p:spPr>
          <a:xfrm flipV="1">
            <a:off x="8992200" y="3813712"/>
            <a:ext cx="32099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Rett linje 21"/>
          <p:cNvCxnSpPr/>
          <p:nvPr/>
        </p:nvCxnSpPr>
        <p:spPr>
          <a:xfrm flipV="1">
            <a:off x="8992200" y="4409038"/>
            <a:ext cx="32099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Rett linje 22"/>
          <p:cNvCxnSpPr/>
          <p:nvPr/>
        </p:nvCxnSpPr>
        <p:spPr>
          <a:xfrm flipV="1">
            <a:off x="8992200" y="5005385"/>
            <a:ext cx="32099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Rett linje 23"/>
          <p:cNvCxnSpPr/>
          <p:nvPr/>
        </p:nvCxnSpPr>
        <p:spPr>
          <a:xfrm flipV="1">
            <a:off x="8992200" y="5589932"/>
            <a:ext cx="320998"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ktangel 1"/>
          <p:cNvSpPr/>
          <p:nvPr/>
        </p:nvSpPr>
        <p:spPr>
          <a:xfrm>
            <a:off x="6603999" y="1417973"/>
            <a:ext cx="5486823" cy="954107"/>
          </a:xfrm>
          <a:prstGeom prst="rect">
            <a:avLst/>
          </a:prstGeom>
        </p:spPr>
        <p:txBody>
          <a:bodyPr wrap="square">
            <a:spAutoFit/>
          </a:bodyPr>
          <a:lstStyle/>
          <a:p>
            <a:r>
              <a:rPr lang="nb-NO" sz="1400" dirty="0" smtClean="0">
                <a:latin typeface="AU Passata Light" panose="020B0303030902030804"/>
              </a:rPr>
              <a:t>BREEAM-NOR 2016 er relevant for nybygg og bygg som rehabiliteres vesentlig. Mindre oppussinger dekkes ikke av BREEAM-NOR. Henvisninger til kvaliteter i BREEAM-NOR for å sikre rett ambisjonsnivå kan gjøres som del av kontrakt. </a:t>
            </a:r>
            <a:endParaRPr lang="nb-NO" sz="1400" dirty="0">
              <a:latin typeface="AU Passata Light" panose="020B0303030902030804"/>
            </a:endParaRPr>
          </a:p>
        </p:txBody>
      </p:sp>
    </p:spTree>
    <p:extLst>
      <p:ext uri="{BB962C8B-B14F-4D97-AF65-F5344CB8AC3E}">
        <p14:creationId xmlns:p14="http://schemas.microsoft.com/office/powerpoint/2010/main" val="2122832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normAutofit/>
          </a:bodyPr>
          <a:lstStyle/>
          <a:p>
            <a:r>
              <a:rPr lang="nb-NO" sz="3000" dirty="0" smtClean="0">
                <a:solidFill>
                  <a:prstClr val="black"/>
                </a:solidFill>
                <a:latin typeface="AU Passata Light" panose="020B0303030902030804"/>
              </a:rPr>
              <a:t>Kvalitets- og kravsområder</a:t>
            </a:r>
            <a:endParaRPr lang="nb-NO" sz="3000" dirty="0">
              <a:latin typeface="AU Passata Light" panose="020B0303030902030804"/>
            </a:endParaRPr>
          </a:p>
        </p:txBody>
      </p:sp>
      <p:sp>
        <p:nvSpPr>
          <p:cNvPr id="3" name="Plassholder for innhold 2"/>
          <p:cNvSpPr>
            <a:spLocks noGrp="1"/>
          </p:cNvSpPr>
          <p:nvPr>
            <p:ph sz="half" idx="1"/>
          </p:nvPr>
        </p:nvSpPr>
        <p:spPr/>
        <p:txBody>
          <a:bodyPr>
            <a:normAutofit fontScale="92500" lnSpcReduction="10000"/>
          </a:bodyPr>
          <a:lstStyle/>
          <a:p>
            <a:pPr marL="514350" indent="-514350">
              <a:buFont typeface="+mj-lt"/>
              <a:buAutoNum type="arabicPeriod"/>
            </a:pPr>
            <a:r>
              <a:rPr lang="nb-NO" sz="1500" b="1" dirty="0" smtClean="0">
                <a:latin typeface="AU Passata Light" panose="020B0303030902030804"/>
              </a:rPr>
              <a:t>Inneklima </a:t>
            </a:r>
          </a:p>
          <a:p>
            <a:pPr marL="971550" lvl="1" indent="-514350">
              <a:buFont typeface="+mj-lt"/>
              <a:buAutoNum type="arabicPeriod"/>
            </a:pPr>
            <a:r>
              <a:rPr lang="nb-NO" sz="1300" dirty="0">
                <a:latin typeface="AU Passata Light" panose="020B0303030902030804"/>
              </a:rPr>
              <a:t>D</a:t>
            </a:r>
            <a:r>
              <a:rPr lang="nb-NO" sz="1300" dirty="0" smtClean="0">
                <a:latin typeface="AU Passata Light" panose="020B0303030902030804"/>
              </a:rPr>
              <a:t>agslys</a:t>
            </a:r>
            <a:r>
              <a:rPr lang="nb-NO" sz="1300" dirty="0">
                <a:latin typeface="AU Passata Light" panose="020B0303030902030804"/>
              </a:rPr>
              <a:t>, lyskvalitet og </a:t>
            </a:r>
            <a:r>
              <a:rPr lang="nb-NO" sz="1300" dirty="0" smtClean="0">
                <a:latin typeface="AU Passata Light" panose="020B0303030902030804"/>
              </a:rPr>
              <a:t>utsyn</a:t>
            </a:r>
          </a:p>
          <a:p>
            <a:pPr marL="971550" lvl="1" indent="-514350">
              <a:buFont typeface="+mj-lt"/>
              <a:buAutoNum type="arabicPeriod"/>
            </a:pPr>
            <a:r>
              <a:rPr lang="nb-NO" sz="1300" dirty="0" smtClean="0">
                <a:latin typeface="AU Passata Light" panose="020B0303030902030804"/>
              </a:rPr>
              <a:t>Temperatur og luftkvalitet</a:t>
            </a:r>
          </a:p>
          <a:p>
            <a:pPr marL="971550" lvl="1" indent="-514350">
              <a:buFont typeface="+mj-lt"/>
              <a:buAutoNum type="arabicPeriod"/>
            </a:pPr>
            <a:r>
              <a:rPr lang="nb-NO" sz="1300" dirty="0" smtClean="0">
                <a:latin typeface="AU Passata Light" panose="020B0303030902030804"/>
              </a:rPr>
              <a:t>Sol- og blendingsavskjerming</a:t>
            </a:r>
          </a:p>
          <a:p>
            <a:pPr marL="971550" lvl="1" indent="-514350">
              <a:buFont typeface="+mj-lt"/>
              <a:buAutoNum type="arabicPeriod"/>
            </a:pPr>
            <a:r>
              <a:rPr lang="nb-NO" sz="1300" dirty="0" smtClean="0">
                <a:latin typeface="AU Passata Light" panose="020B0303030902030804"/>
              </a:rPr>
              <a:t>Lyd og akustikk</a:t>
            </a:r>
          </a:p>
          <a:p>
            <a:pPr marL="971550" lvl="1" indent="-514350">
              <a:buFont typeface="+mj-lt"/>
              <a:buAutoNum type="arabicPeriod"/>
            </a:pPr>
            <a:r>
              <a:rPr lang="nb-NO" sz="1300" dirty="0" smtClean="0">
                <a:latin typeface="AU Passata Light" panose="020B0303030902030804"/>
              </a:rPr>
              <a:t>Brukerstyring</a:t>
            </a:r>
          </a:p>
          <a:p>
            <a:pPr marL="514350" indent="-514350">
              <a:buFont typeface="+mj-lt"/>
              <a:buAutoNum type="arabicPeriod"/>
            </a:pPr>
            <a:r>
              <a:rPr lang="nb-NO" sz="1500" b="1" dirty="0" smtClean="0">
                <a:latin typeface="AU Passata Light" panose="020B0303030902030804"/>
              </a:rPr>
              <a:t>Driftskostnader</a:t>
            </a:r>
          </a:p>
          <a:p>
            <a:pPr marL="971550" lvl="1" indent="-514350">
              <a:buFont typeface="+mj-lt"/>
              <a:buAutoNum type="arabicPeriod"/>
            </a:pPr>
            <a:r>
              <a:rPr lang="nb-NO" sz="1300" dirty="0" smtClean="0">
                <a:latin typeface="AU Passata Light" panose="020B0303030902030804"/>
              </a:rPr>
              <a:t>Energibruk og kostnader</a:t>
            </a:r>
          </a:p>
          <a:p>
            <a:pPr marL="971550" lvl="1" indent="-514350">
              <a:buFont typeface="+mj-lt"/>
              <a:buAutoNum type="arabicPeriod"/>
            </a:pPr>
            <a:r>
              <a:rPr lang="nb-NO" sz="1300" dirty="0" smtClean="0">
                <a:latin typeface="AU Passata Light" panose="020B0303030902030804"/>
              </a:rPr>
              <a:t>Energimåling og oppfølging av energibruk i drift</a:t>
            </a:r>
          </a:p>
          <a:p>
            <a:pPr marL="971550" lvl="1" indent="-514350">
              <a:buFont typeface="+mj-lt"/>
              <a:buAutoNum type="arabicPeriod"/>
            </a:pPr>
            <a:r>
              <a:rPr lang="nb-NO" sz="1300" dirty="0">
                <a:latin typeface="AU Passata Light" panose="020B0303030902030804"/>
              </a:rPr>
              <a:t>Energieffektiv ventilasjon</a:t>
            </a:r>
          </a:p>
          <a:p>
            <a:pPr marL="971550" lvl="1" indent="-514350">
              <a:buFont typeface="+mj-lt"/>
              <a:buAutoNum type="arabicPeriod"/>
            </a:pPr>
            <a:r>
              <a:rPr lang="nb-NO" sz="1300" dirty="0" smtClean="0">
                <a:latin typeface="AU Passata Light" panose="020B0303030902030804"/>
              </a:rPr>
              <a:t>Energieffektiv belysning</a:t>
            </a:r>
          </a:p>
          <a:p>
            <a:pPr marL="971550" lvl="1" indent="-514350">
              <a:buFont typeface="+mj-lt"/>
              <a:buAutoNum type="arabicPeriod"/>
            </a:pPr>
            <a:r>
              <a:rPr lang="nb-NO" sz="1300" dirty="0" smtClean="0">
                <a:latin typeface="AU Passata Light" panose="020B0303030902030804"/>
              </a:rPr>
              <a:t>Energieffektiv utstyr, PC og skjermer</a:t>
            </a:r>
          </a:p>
          <a:p>
            <a:pPr marL="971550" lvl="1" indent="-514350">
              <a:buFont typeface="+mj-lt"/>
              <a:buAutoNum type="arabicPeriod"/>
            </a:pPr>
            <a:r>
              <a:rPr lang="nb-NO" sz="1300" dirty="0" smtClean="0">
                <a:latin typeface="AU Passata Light" panose="020B0303030902030804"/>
              </a:rPr>
              <a:t>Rengjøringskostnad og spesifikasjon av særlige krav til rengjøring</a:t>
            </a:r>
          </a:p>
          <a:p>
            <a:pPr marL="971550" lvl="1" indent="-514350">
              <a:buFont typeface="+mj-lt"/>
              <a:buAutoNum type="arabicPeriod"/>
            </a:pPr>
            <a:r>
              <a:rPr lang="nb-NO" sz="1300" dirty="0" smtClean="0">
                <a:latin typeface="AU Passata Light" panose="020B0303030902030804"/>
              </a:rPr>
              <a:t>Renovasjon og tilretteleggelse for avfallssortering i og omkring bygget</a:t>
            </a:r>
          </a:p>
          <a:p>
            <a:pPr marL="514350" indent="-514350">
              <a:buFont typeface="+mj-lt"/>
              <a:buAutoNum type="arabicPeriod"/>
            </a:pPr>
            <a:r>
              <a:rPr lang="nb-NO" sz="1500" b="1" dirty="0" smtClean="0">
                <a:latin typeface="AU Passata Light" panose="020B0303030902030804"/>
              </a:rPr>
              <a:t>Miljøprofil</a:t>
            </a:r>
          </a:p>
          <a:p>
            <a:pPr marL="971550" lvl="1" indent="-514350">
              <a:buFont typeface="+mj-lt"/>
              <a:buAutoNum type="arabicPeriod"/>
            </a:pPr>
            <a:r>
              <a:rPr lang="nb-NO" sz="1300" dirty="0" smtClean="0">
                <a:latin typeface="AU Passata Light" panose="020B0303030902030804"/>
              </a:rPr>
              <a:t>Energimerke</a:t>
            </a:r>
          </a:p>
          <a:p>
            <a:pPr marL="971550" lvl="1" indent="-514350">
              <a:buFont typeface="+mj-lt"/>
              <a:buAutoNum type="arabicPeriod"/>
            </a:pPr>
            <a:r>
              <a:rPr lang="nb-NO" sz="1300" dirty="0" smtClean="0">
                <a:latin typeface="AU Passata Light" panose="020B0303030902030804"/>
              </a:rPr>
              <a:t>Gjenbruk av materialer i eksisterende bygg</a:t>
            </a:r>
          </a:p>
          <a:p>
            <a:pPr marL="971550" lvl="1" indent="-514350">
              <a:buFont typeface="+mj-lt"/>
              <a:buAutoNum type="arabicPeriod"/>
            </a:pPr>
            <a:r>
              <a:rPr lang="nb-NO" sz="1300" dirty="0" smtClean="0">
                <a:latin typeface="AU Passata Light" panose="020B0303030902030804"/>
              </a:rPr>
              <a:t>Unngå miljøgifter</a:t>
            </a:r>
          </a:p>
          <a:p>
            <a:endParaRPr lang="nb-NO" dirty="0"/>
          </a:p>
        </p:txBody>
      </p:sp>
      <p:sp>
        <p:nvSpPr>
          <p:cNvPr id="4" name="Plassholder for innhold 3"/>
          <p:cNvSpPr>
            <a:spLocks noGrp="1"/>
          </p:cNvSpPr>
          <p:nvPr>
            <p:ph sz="half" idx="2"/>
          </p:nvPr>
        </p:nvSpPr>
        <p:spPr/>
        <p:txBody>
          <a:bodyPr>
            <a:normAutofit fontScale="92500" lnSpcReduction="10000"/>
          </a:bodyPr>
          <a:lstStyle/>
          <a:p>
            <a:pPr marL="514350" indent="-514350">
              <a:buFont typeface="+mj-lt"/>
              <a:buAutoNum type="arabicPeriod" startAt="4"/>
            </a:pPr>
            <a:r>
              <a:rPr lang="nb-NO" sz="1400" b="1" dirty="0" smtClean="0">
                <a:latin typeface="AU Passata Light" panose="020B0303030902030804"/>
              </a:rPr>
              <a:t>Adkomstmuligheter</a:t>
            </a:r>
          </a:p>
          <a:p>
            <a:pPr marL="971550" lvl="1" indent="-514350">
              <a:buFont typeface="+mj-lt"/>
              <a:buAutoNum type="arabicPeriod"/>
            </a:pPr>
            <a:r>
              <a:rPr lang="nb-NO" sz="1300" dirty="0" smtClean="0">
                <a:latin typeface="AU Passata Light" panose="020B0303030902030804"/>
              </a:rPr>
              <a:t>Adkomstmuligheter</a:t>
            </a:r>
          </a:p>
          <a:p>
            <a:pPr marL="514350" indent="-514350">
              <a:buFont typeface="+mj-lt"/>
              <a:buAutoNum type="arabicPeriod" startAt="4"/>
            </a:pPr>
            <a:r>
              <a:rPr lang="nb-NO" sz="1500" b="1" dirty="0" smtClean="0">
                <a:latin typeface="AU Passata Light" panose="020B0303030902030804"/>
              </a:rPr>
              <a:t>Fleksibilitet</a:t>
            </a:r>
          </a:p>
          <a:p>
            <a:pPr marL="971550" lvl="1" indent="-514350">
              <a:buFont typeface="+mj-lt"/>
              <a:buAutoNum type="arabicPeriod"/>
            </a:pPr>
            <a:r>
              <a:rPr lang="nb-NO" sz="1300" dirty="0" smtClean="0">
                <a:latin typeface="AU Passata Light" panose="020B0303030902030804"/>
              </a:rPr>
              <a:t>Elastisitet i </a:t>
            </a:r>
            <a:r>
              <a:rPr lang="nb-NO" sz="1300" dirty="0" err="1" smtClean="0">
                <a:latin typeface="AU Passata Light" panose="020B0303030902030804"/>
              </a:rPr>
              <a:t>møteromsfasiliteter</a:t>
            </a:r>
            <a:endParaRPr lang="nb-NO" sz="1300" dirty="0">
              <a:latin typeface="AU Passata Light" panose="020B0303030902030804"/>
            </a:endParaRPr>
          </a:p>
          <a:p>
            <a:pPr marL="971550" lvl="1" indent="-514350">
              <a:buFont typeface="+mj-lt"/>
              <a:buAutoNum type="arabicPeriod"/>
            </a:pPr>
            <a:r>
              <a:rPr lang="nb-NO" sz="1300" dirty="0" smtClean="0">
                <a:latin typeface="AU Passata Light" panose="020B0303030902030804"/>
              </a:rPr>
              <a:t>Elastisitet for utvidelse av kontorarealet</a:t>
            </a:r>
          </a:p>
          <a:p>
            <a:pPr marL="971550" lvl="1" indent="-514350">
              <a:buFont typeface="+mj-lt"/>
              <a:buAutoNum type="arabicPeriod"/>
            </a:pPr>
            <a:r>
              <a:rPr lang="nb-NO" sz="1300" dirty="0" smtClean="0">
                <a:latin typeface="AU Passata Light" panose="020B0303030902030804"/>
              </a:rPr>
              <a:t>Generalitet i arealanvendelse</a:t>
            </a:r>
          </a:p>
          <a:p>
            <a:pPr marL="971550" lvl="1" indent="-514350">
              <a:buFont typeface="+mj-lt"/>
              <a:buAutoNum type="arabicPeriod"/>
            </a:pPr>
            <a:r>
              <a:rPr lang="nb-NO" sz="1300" dirty="0" smtClean="0">
                <a:latin typeface="AU Passata Light" panose="020B0303030902030804"/>
              </a:rPr>
              <a:t>Fleksibel innredning</a:t>
            </a:r>
          </a:p>
          <a:p>
            <a:pPr marL="971550" lvl="1" indent="-514350">
              <a:buFont typeface="+mj-lt"/>
              <a:buAutoNum type="arabicPeriod"/>
            </a:pPr>
            <a:r>
              <a:rPr lang="nb-NO" sz="1300" dirty="0" smtClean="0">
                <a:latin typeface="AU Passata Light" panose="020B0303030902030804"/>
              </a:rPr>
              <a:t>Arealeffektivitet</a:t>
            </a:r>
          </a:p>
          <a:p>
            <a:pPr marL="514350" indent="-514350">
              <a:buFont typeface="+mj-lt"/>
              <a:buAutoNum type="arabicPeriod" startAt="4"/>
            </a:pPr>
            <a:r>
              <a:rPr lang="nb-NO" sz="1500" b="1" dirty="0" smtClean="0">
                <a:latin typeface="AU Passata Light" panose="020B0303030902030804"/>
              </a:rPr>
              <a:t>Universell utforming</a:t>
            </a:r>
          </a:p>
          <a:p>
            <a:pPr marL="971550" lvl="1" indent="-514350">
              <a:buFont typeface="+mj-lt"/>
              <a:buAutoNum type="arabicPeriod"/>
            </a:pPr>
            <a:r>
              <a:rPr lang="nb-NO" sz="1300" dirty="0">
                <a:latin typeface="AU Passata Light" panose="020B0303030902030804"/>
              </a:rPr>
              <a:t>Universell utforming</a:t>
            </a:r>
          </a:p>
          <a:p>
            <a:pPr marL="514350" indent="-514350">
              <a:buFont typeface="+mj-lt"/>
              <a:buAutoNum type="arabicPeriod" startAt="4"/>
            </a:pPr>
            <a:r>
              <a:rPr lang="nb-NO" sz="1500" b="1" dirty="0" smtClean="0">
                <a:latin typeface="AU Passata Light" panose="020B0303030902030804"/>
              </a:rPr>
              <a:t>Mulighet for oppgradering under leieperioden</a:t>
            </a:r>
          </a:p>
          <a:p>
            <a:pPr marL="971550" lvl="1" indent="-514350">
              <a:buFont typeface="+mj-lt"/>
              <a:buAutoNum type="arabicPeriod"/>
            </a:pPr>
            <a:r>
              <a:rPr lang="nb-NO" sz="1300" dirty="0">
                <a:latin typeface="AU Passata Light" panose="020B0303030902030804"/>
              </a:rPr>
              <a:t>Miljøavtale – supplerende sertifiseringsordninger</a:t>
            </a:r>
          </a:p>
          <a:p>
            <a:pPr marL="514350" indent="-514350">
              <a:buFont typeface="+mj-lt"/>
              <a:buAutoNum type="arabicPeriod" startAt="4"/>
            </a:pPr>
            <a:r>
              <a:rPr lang="nb-NO" sz="1500" b="1" dirty="0" smtClean="0">
                <a:latin typeface="AU Passata Light" panose="020B0303030902030804"/>
              </a:rPr>
              <a:t>Materialkvalitet</a:t>
            </a:r>
          </a:p>
          <a:p>
            <a:pPr marL="971550" lvl="1" indent="-514350">
              <a:buFont typeface="+mj-lt"/>
              <a:buAutoNum type="arabicPeriod"/>
            </a:pPr>
            <a:r>
              <a:rPr lang="nb-NO" sz="1300" dirty="0">
                <a:latin typeface="AU Passata Light" panose="020B0303030902030804"/>
              </a:rPr>
              <a:t>Materialkvalitet</a:t>
            </a:r>
          </a:p>
          <a:p>
            <a:pPr marL="514350" indent="-514350">
              <a:buFont typeface="+mj-lt"/>
              <a:buAutoNum type="arabicPeriod" startAt="4"/>
            </a:pPr>
            <a:r>
              <a:rPr lang="nb-NO" sz="1500" b="1" dirty="0" smtClean="0">
                <a:latin typeface="AU Passata Light" panose="020B0303030902030804"/>
              </a:rPr>
              <a:t>Sikkerhet</a:t>
            </a:r>
          </a:p>
          <a:p>
            <a:pPr marL="971550" lvl="1" indent="-514350">
              <a:buFont typeface="+mj-lt"/>
              <a:buAutoNum type="arabicPeriod"/>
            </a:pPr>
            <a:r>
              <a:rPr lang="nb-NO" sz="1300" dirty="0">
                <a:latin typeface="AU Passata Light" panose="020B0303030902030804"/>
              </a:rPr>
              <a:t>Sikkerhet</a:t>
            </a:r>
          </a:p>
          <a:p>
            <a:pPr marL="514350" indent="-514350">
              <a:buFont typeface="+mj-lt"/>
              <a:buAutoNum type="arabicPeriod" startAt="4"/>
            </a:pPr>
            <a:endParaRPr lang="nb-NO" sz="1400" dirty="0">
              <a:latin typeface="AU Passata Light" panose="020B0303030902030804"/>
            </a:endParaRPr>
          </a:p>
          <a:p>
            <a:endParaRPr lang="nb-NO" dirty="0"/>
          </a:p>
        </p:txBody>
      </p:sp>
    </p:spTree>
    <p:extLst>
      <p:ext uri="{BB962C8B-B14F-4D97-AF65-F5344CB8AC3E}">
        <p14:creationId xmlns:p14="http://schemas.microsoft.com/office/powerpoint/2010/main" val="22972229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40267" y="431800"/>
            <a:ext cx="11000381" cy="1325563"/>
          </a:xfrm>
        </p:spPr>
        <p:txBody>
          <a:bodyPr>
            <a:normAutofit/>
          </a:bodyPr>
          <a:lstStyle/>
          <a:p>
            <a:r>
              <a:rPr lang="nb-NO" sz="3000" dirty="0">
                <a:latin typeface="AU Passata Light" panose="020B0303030902030804"/>
              </a:rPr>
              <a:t>E</a:t>
            </a:r>
            <a:r>
              <a:rPr lang="nb-NO" sz="3000" dirty="0" smtClean="0">
                <a:latin typeface="AU Passata Light" panose="020B0303030902030804"/>
              </a:rPr>
              <a:t>ksempel på kombinasjoner av ulike ambisjonsnivåer vist for ulike leieobjekter </a:t>
            </a:r>
            <a:endParaRPr lang="nb-NO" sz="3000" dirty="0">
              <a:latin typeface="AU Passata Light" panose="020B0303030902030804"/>
            </a:endParaRPr>
          </a:p>
        </p:txBody>
      </p:sp>
      <p:graphicFrame>
        <p:nvGraphicFramePr>
          <p:cNvPr id="20" name="Tabell 19"/>
          <p:cNvGraphicFramePr>
            <a:graphicFrameLocks noGrp="1"/>
          </p:cNvGraphicFramePr>
          <p:nvPr>
            <p:extLst>
              <p:ext uri="{D42A27DB-BD31-4B8C-83A1-F6EECF244321}">
                <p14:modId xmlns:p14="http://schemas.microsoft.com/office/powerpoint/2010/main" val="3832038464"/>
              </p:ext>
            </p:extLst>
          </p:nvPr>
        </p:nvGraphicFramePr>
        <p:xfrm>
          <a:off x="440267" y="1998133"/>
          <a:ext cx="11565103" cy="4867341"/>
        </p:xfrm>
        <a:graphic>
          <a:graphicData uri="http://schemas.openxmlformats.org/drawingml/2006/table">
            <a:tbl>
              <a:tblPr firstRow="1" bandRow="1">
                <a:tableStyleId>{5C22544A-7EE6-4342-B048-85BDC9FD1C3A}</a:tableStyleId>
              </a:tblPr>
              <a:tblGrid>
                <a:gridCol w="1320800">
                  <a:extLst>
                    <a:ext uri="{9D8B030D-6E8A-4147-A177-3AD203B41FA5}">
                      <a16:colId xmlns:a16="http://schemas.microsoft.com/office/drawing/2014/main" xmlns="" val="20000"/>
                    </a:ext>
                  </a:extLst>
                </a:gridCol>
                <a:gridCol w="1181871">
                  <a:extLst>
                    <a:ext uri="{9D8B030D-6E8A-4147-A177-3AD203B41FA5}">
                      <a16:colId xmlns:a16="http://schemas.microsoft.com/office/drawing/2014/main" xmlns="" val="20001"/>
                    </a:ext>
                  </a:extLst>
                </a:gridCol>
                <a:gridCol w="1132804">
                  <a:extLst>
                    <a:ext uri="{9D8B030D-6E8A-4147-A177-3AD203B41FA5}">
                      <a16:colId xmlns:a16="http://schemas.microsoft.com/office/drawing/2014/main" xmlns="" val="20002"/>
                    </a:ext>
                  </a:extLst>
                </a:gridCol>
                <a:gridCol w="1132804">
                  <a:extLst>
                    <a:ext uri="{9D8B030D-6E8A-4147-A177-3AD203B41FA5}">
                      <a16:colId xmlns:a16="http://schemas.microsoft.com/office/drawing/2014/main" xmlns="" val="20003"/>
                    </a:ext>
                  </a:extLst>
                </a:gridCol>
                <a:gridCol w="1132804">
                  <a:extLst>
                    <a:ext uri="{9D8B030D-6E8A-4147-A177-3AD203B41FA5}">
                      <a16:colId xmlns:a16="http://schemas.microsoft.com/office/drawing/2014/main" xmlns="" val="20004"/>
                    </a:ext>
                  </a:extLst>
                </a:gridCol>
                <a:gridCol w="1132804">
                  <a:extLst>
                    <a:ext uri="{9D8B030D-6E8A-4147-A177-3AD203B41FA5}">
                      <a16:colId xmlns:a16="http://schemas.microsoft.com/office/drawing/2014/main" xmlns="" val="20005"/>
                    </a:ext>
                  </a:extLst>
                </a:gridCol>
                <a:gridCol w="1132804">
                  <a:extLst>
                    <a:ext uri="{9D8B030D-6E8A-4147-A177-3AD203B41FA5}">
                      <a16:colId xmlns:a16="http://schemas.microsoft.com/office/drawing/2014/main" xmlns="" val="20006"/>
                    </a:ext>
                  </a:extLst>
                </a:gridCol>
                <a:gridCol w="1132804">
                  <a:extLst>
                    <a:ext uri="{9D8B030D-6E8A-4147-A177-3AD203B41FA5}">
                      <a16:colId xmlns:a16="http://schemas.microsoft.com/office/drawing/2014/main" xmlns="" val="20007"/>
                    </a:ext>
                  </a:extLst>
                </a:gridCol>
                <a:gridCol w="1132804">
                  <a:extLst>
                    <a:ext uri="{9D8B030D-6E8A-4147-A177-3AD203B41FA5}">
                      <a16:colId xmlns:a16="http://schemas.microsoft.com/office/drawing/2014/main" xmlns="" val="20008"/>
                    </a:ext>
                  </a:extLst>
                </a:gridCol>
                <a:gridCol w="1132804">
                  <a:extLst>
                    <a:ext uri="{9D8B030D-6E8A-4147-A177-3AD203B41FA5}">
                      <a16:colId xmlns:a16="http://schemas.microsoft.com/office/drawing/2014/main" xmlns="" val="20009"/>
                    </a:ext>
                  </a:extLst>
                </a:gridCol>
              </a:tblGrid>
              <a:tr h="1019620">
                <a:tc>
                  <a:txBody>
                    <a:bodyPr/>
                    <a:lstStyle/>
                    <a:p>
                      <a:endParaRPr lang="nb-NO" sz="1800" kern="1200" dirty="0">
                        <a:solidFill>
                          <a:schemeClr val="lt1"/>
                        </a:solidFill>
                        <a:latin typeface="AU Passata Light" panose="020B0303030902030804"/>
                        <a:ea typeface="+mn-ea"/>
                        <a:cs typeface="+mn-cs"/>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 Inneklima</a:t>
                      </a:r>
                    </a:p>
                    <a:p>
                      <a:endParaRPr lang="nb-NO" sz="1800" b="1"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r>
                        <a:rPr lang="nb-NO" sz="1400" b="0" kern="1200" baseline="0" dirty="0" smtClean="0">
                          <a:solidFill>
                            <a:schemeClr val="lt1"/>
                          </a:solidFill>
                          <a:latin typeface="AU Passata Light" panose="020B0303030902030804"/>
                          <a:ea typeface="+mn-ea"/>
                          <a:cs typeface="+mn-cs"/>
                        </a:rPr>
                        <a:t>Drifts-kostnader</a:t>
                      </a: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Miljøprofil</a:t>
                      </a:r>
                    </a:p>
                    <a:p>
                      <a:endParaRPr lang="nb-NO" sz="180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Adkomst-muligheter</a:t>
                      </a:r>
                    </a:p>
                    <a:p>
                      <a:endParaRPr lang="nb-NO" sz="180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Fleksibilitet</a:t>
                      </a:r>
                    </a:p>
                    <a:p>
                      <a:endParaRPr lang="nb-NO" sz="180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Universell</a:t>
                      </a:r>
                      <a:r>
                        <a:rPr lang="nb-NO" sz="1400" b="0" baseline="0" dirty="0" smtClean="0">
                          <a:latin typeface="AU Passata Light" panose="020B0303030902030804"/>
                        </a:rPr>
                        <a:t> utforming</a:t>
                      </a:r>
                      <a:endParaRPr lang="nb-NO" sz="1400" b="0" dirty="0" smtClean="0">
                        <a:latin typeface="AU Passata Light" panose="020B0303030902030804"/>
                      </a:endParaRPr>
                    </a:p>
                    <a:p>
                      <a:endParaRPr lang="nb-NO" sz="180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r>
                        <a:rPr lang="nb-NO" sz="1400" b="0" kern="1200" dirty="0" smtClean="0">
                          <a:solidFill>
                            <a:schemeClr val="lt1"/>
                          </a:solidFill>
                          <a:latin typeface="AU Passata Light" panose="020B0303030902030804"/>
                          <a:ea typeface="+mn-ea"/>
                          <a:cs typeface="+mn-cs"/>
                        </a:rPr>
                        <a:t>Mulighet</a:t>
                      </a:r>
                      <a:r>
                        <a:rPr lang="nb-NO" sz="1400" b="0" kern="1200" baseline="0" dirty="0" smtClean="0">
                          <a:solidFill>
                            <a:schemeClr val="lt1"/>
                          </a:solidFill>
                          <a:latin typeface="AU Passata Light" panose="020B0303030902030804"/>
                          <a:ea typeface="+mn-ea"/>
                          <a:cs typeface="+mn-cs"/>
                        </a:rPr>
                        <a:t> for opp-gradering</a:t>
                      </a:r>
                      <a:endParaRPr lang="nb-NO" sz="1400" b="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r>
                        <a:rPr lang="nb-NO" sz="1400" b="0" kern="1200" dirty="0" smtClean="0">
                          <a:solidFill>
                            <a:schemeClr val="lt1"/>
                          </a:solidFill>
                          <a:latin typeface="AU Passata Light" panose="020B0303030902030804"/>
                          <a:ea typeface="+mn-ea"/>
                          <a:cs typeface="+mn-cs"/>
                        </a:rPr>
                        <a:t>Material-kvalitet</a:t>
                      </a:r>
                      <a:endParaRPr lang="nb-NO" sz="1400" b="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r>
                        <a:rPr lang="nb-NO" sz="1400" b="0" kern="1200" dirty="0" smtClean="0">
                          <a:solidFill>
                            <a:schemeClr val="lt1"/>
                          </a:solidFill>
                          <a:latin typeface="AU Passata Light" panose="020B0303030902030804"/>
                          <a:ea typeface="+mn-ea"/>
                          <a:cs typeface="+mn-cs"/>
                        </a:rPr>
                        <a:t>Sikkerhet</a:t>
                      </a:r>
                      <a:endParaRPr lang="nb-NO" sz="1400" b="0" kern="1200" dirty="0">
                        <a:solidFill>
                          <a:schemeClr val="lt1"/>
                        </a:solidFill>
                        <a:latin typeface="AU Passata Light" panose="020B0303030902030804"/>
                        <a:ea typeface="+mn-ea"/>
                        <a:cs typeface="+mn-cs"/>
                      </a:endParaRPr>
                    </a:p>
                  </a:txBody>
                  <a:tcPr>
                    <a:solidFill>
                      <a:schemeClr val="tx1">
                        <a:alpha val="50000"/>
                      </a:schemeClr>
                    </a:solidFill>
                  </a:tcPr>
                </a:tc>
                <a:extLst>
                  <a:ext uri="{0D108BD9-81ED-4DB2-BD59-A6C34878D82A}">
                    <a16:rowId xmlns:a16="http://schemas.microsoft.com/office/drawing/2014/main" xmlns="" val="10000"/>
                  </a:ext>
                </a:extLst>
              </a:tr>
              <a:tr h="1166870">
                <a:tc>
                  <a:txBody>
                    <a:bodyPr/>
                    <a:lstStyle/>
                    <a:p>
                      <a:r>
                        <a:rPr lang="nb-NO" sz="1400" dirty="0" smtClean="0">
                          <a:solidFill>
                            <a:schemeClr val="bg1"/>
                          </a:solidFill>
                          <a:latin typeface="AU Passata Light" panose="020B0303030902030804"/>
                        </a:rPr>
                        <a:t>Leieobjekt</a:t>
                      </a:r>
                      <a:r>
                        <a:rPr lang="nb-NO" sz="1400" baseline="0" dirty="0" smtClean="0">
                          <a:solidFill>
                            <a:schemeClr val="bg1"/>
                          </a:solidFill>
                          <a:latin typeface="AU Passata Light" panose="020B0303030902030804"/>
                        </a:rPr>
                        <a:t> A</a:t>
                      </a:r>
                    </a:p>
                    <a:p>
                      <a:r>
                        <a:rPr lang="nb-NO" sz="1200" baseline="0" dirty="0" smtClean="0">
                          <a:solidFill>
                            <a:schemeClr val="bg1"/>
                          </a:solidFill>
                          <a:latin typeface="AU Passata Light" panose="020B0303030902030804"/>
                        </a:rPr>
                        <a:t>(nybygg)</a:t>
                      </a:r>
                      <a:endParaRPr lang="nb-NO" sz="1200" dirty="0">
                        <a:solidFill>
                          <a:schemeClr val="bg1"/>
                        </a:solidFill>
                        <a:latin typeface="AU Passata Light" panose="020B0303030902030804"/>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1.</a:t>
                      </a:r>
                      <a:r>
                        <a:rPr lang="nb-NO" sz="1400" b="0" baseline="0" dirty="0" smtClean="0">
                          <a:latin typeface="AU Passata Light" panose="020B0303030902030804"/>
                        </a:rPr>
                        <a:t>Forbilde-nivå</a:t>
                      </a:r>
                      <a:endParaRPr lang="nb-NO" sz="1400" b="0" dirty="0" smtClean="0">
                        <a:latin typeface="AU Passata Light" panose="020B0303030902030804"/>
                      </a:endParaRPr>
                    </a:p>
                    <a:p>
                      <a:endParaRPr lang="nb-NO" sz="1400" b="0" dirty="0">
                        <a:latin typeface="AU Passata Light" panose="020B0303030902030804"/>
                      </a:endParaRPr>
                    </a:p>
                  </a:txBody>
                  <a:tcPr>
                    <a:solidFill>
                      <a:srgbClr val="00B151">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2.Høyt ambisjons-nivå</a:t>
                      </a:r>
                    </a:p>
                    <a:p>
                      <a:endParaRPr lang="nb-NO" sz="1400" b="0" dirty="0">
                        <a:latin typeface="AU Passata Light" panose="020B0303030902030804"/>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1.Forbilde- nivå</a:t>
                      </a:r>
                    </a:p>
                    <a:p>
                      <a:endParaRPr lang="nb-NO" sz="1400" b="0" kern="1200" dirty="0">
                        <a:solidFill>
                          <a:schemeClr val="dk1"/>
                        </a:solidFill>
                        <a:latin typeface="AU Passata Light" panose="020B0303030902030804"/>
                        <a:ea typeface="+mn-ea"/>
                        <a:cs typeface="+mn-cs"/>
                      </a:endParaRPr>
                    </a:p>
                  </a:txBody>
                  <a:tcPr>
                    <a:solidFill>
                      <a:srgbClr val="00B151">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1.Forbilde- nivå</a:t>
                      </a:r>
                    </a:p>
                    <a:p>
                      <a:endParaRPr lang="nb-NO" sz="1400" b="0" dirty="0">
                        <a:latin typeface="AU Passata Light" panose="020B0303030902030804"/>
                      </a:endParaRPr>
                    </a:p>
                  </a:txBody>
                  <a:tcPr>
                    <a:solidFill>
                      <a:srgbClr val="00B151">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1.Forbilde-nivå</a:t>
                      </a:r>
                    </a:p>
                    <a:p>
                      <a:endParaRPr lang="nb-NO" sz="1400" b="0" dirty="0">
                        <a:latin typeface="AU Passata Light" panose="020B0303030902030804"/>
                      </a:endParaRPr>
                    </a:p>
                  </a:txBody>
                  <a:tcPr>
                    <a:solidFill>
                      <a:srgbClr val="00B151">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2. Høyt ambisjons-nivå</a:t>
                      </a:r>
                    </a:p>
                    <a:p>
                      <a:endParaRPr lang="nb-NO" sz="1400" b="0" dirty="0">
                        <a:latin typeface="AU Passata Light" panose="020B0303030902030804"/>
                      </a:endParaRPr>
                    </a:p>
                  </a:txBody>
                  <a:tcPr>
                    <a:solidFill>
                      <a:srgbClr val="92D050">
                        <a:alpha val="50000"/>
                      </a:srgbClr>
                    </a:solidFill>
                  </a:tcPr>
                </a:tc>
                <a:tc>
                  <a:txBody>
                    <a:bodyPr/>
                    <a:lstStyle/>
                    <a:p>
                      <a:r>
                        <a:rPr lang="nb-NO" sz="1400" b="0" dirty="0" smtClean="0">
                          <a:latin typeface="AU Passata Light" panose="020B0303030902030804"/>
                        </a:rPr>
                        <a:t>1.Forbilde-nivå</a:t>
                      </a:r>
                      <a:endParaRPr lang="nb-NO" sz="1400" b="0" dirty="0">
                        <a:latin typeface="AU Passata Light" panose="020B0303030902030804"/>
                      </a:endParaRPr>
                    </a:p>
                  </a:txBody>
                  <a:tcPr>
                    <a:solidFill>
                      <a:srgbClr val="00B151">
                        <a:alpha val="50000"/>
                      </a:srgbClr>
                    </a:solidFill>
                  </a:tcPr>
                </a:tc>
                <a:tc>
                  <a:txBody>
                    <a:bodyPr/>
                    <a:lstStyle/>
                    <a:p>
                      <a:r>
                        <a:rPr lang="nb-NO" sz="1400" b="0" dirty="0" smtClean="0">
                          <a:latin typeface="AU Passata Light" panose="020B0303030902030804"/>
                        </a:rPr>
                        <a:t>1.Forbilde-nivå</a:t>
                      </a:r>
                      <a:endParaRPr lang="nb-NO" sz="1400" b="0" dirty="0">
                        <a:latin typeface="AU Passata Light" panose="020B0303030902030804"/>
                      </a:endParaRPr>
                    </a:p>
                  </a:txBody>
                  <a:tcPr>
                    <a:solidFill>
                      <a:srgbClr val="00B151">
                        <a:alpha val="50000"/>
                      </a:srgbClr>
                    </a:solidFill>
                  </a:tcPr>
                </a:tc>
                <a:tc>
                  <a:txBody>
                    <a:bodyPr/>
                    <a:lstStyle/>
                    <a:p>
                      <a:r>
                        <a:rPr lang="nb-NO" sz="1400" b="0" dirty="0" smtClean="0">
                          <a:latin typeface="AU Passata Light" panose="020B0303030902030804"/>
                        </a:rPr>
                        <a:t>1.Forbilde-nivå</a:t>
                      </a:r>
                      <a:endParaRPr lang="nb-NO" sz="1400" b="0" dirty="0">
                        <a:latin typeface="AU Passata Light" panose="020B0303030902030804"/>
                      </a:endParaRPr>
                    </a:p>
                  </a:txBody>
                  <a:tcPr>
                    <a:solidFill>
                      <a:srgbClr val="00B151">
                        <a:alpha val="50000"/>
                      </a:srgbClr>
                    </a:solidFill>
                  </a:tcPr>
                </a:tc>
                <a:extLst>
                  <a:ext uri="{0D108BD9-81ED-4DB2-BD59-A6C34878D82A}">
                    <a16:rowId xmlns:a16="http://schemas.microsoft.com/office/drawing/2014/main" xmlns="" val="10001"/>
                  </a:ext>
                </a:extLst>
              </a:tr>
              <a:tr h="1166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panose="020B0303030902030804"/>
                        </a:rPr>
                        <a:t>Leieobjekt B</a:t>
                      </a:r>
                    </a:p>
                    <a:p>
                      <a:pPr marL="0" marR="0" indent="0" algn="l" defTabSz="914400" rtl="0" eaLnBrk="1" fontAlgn="auto" latinLnBrk="0" hangingPunct="1">
                        <a:lnSpc>
                          <a:spcPct val="100000"/>
                        </a:lnSpc>
                        <a:spcBef>
                          <a:spcPts val="0"/>
                        </a:spcBef>
                        <a:spcAft>
                          <a:spcPts val="0"/>
                        </a:spcAft>
                        <a:buClrTx/>
                        <a:buSzTx/>
                        <a:buFontTx/>
                        <a:buNone/>
                        <a:tabLst/>
                        <a:defRPr/>
                      </a:pPr>
                      <a:r>
                        <a:rPr lang="nb-NO" sz="1200" dirty="0" smtClean="0">
                          <a:solidFill>
                            <a:schemeClr val="bg1"/>
                          </a:solidFill>
                          <a:latin typeface="AU Passata Light" panose="020B0303030902030804"/>
                        </a:rPr>
                        <a:t>(hoved-ombygging)</a:t>
                      </a:r>
                      <a:endParaRPr lang="nb-NO" sz="1200" dirty="0">
                        <a:latin typeface="AU Passata Light" panose="020B0303030902030804"/>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2. Høyt ambisjons-nivå </a:t>
                      </a:r>
                    </a:p>
                    <a:p>
                      <a:endParaRPr lang="nb-NO" sz="1400" b="0" dirty="0">
                        <a:latin typeface="AU Passata Light" panose="020B0303030902030804"/>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3. Godt ambisjons-nivå </a:t>
                      </a:r>
                    </a:p>
                    <a:p>
                      <a:endParaRPr lang="nb-NO" sz="1400" b="0" dirty="0">
                        <a:latin typeface="AU Passata Light" panose="020B0303030902030804"/>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3. Godt ambisjons-nivå </a:t>
                      </a:r>
                    </a:p>
                    <a:p>
                      <a:endParaRPr lang="nb-NO" sz="1400" b="0" dirty="0">
                        <a:latin typeface="AU Passata Light" panose="020B0303030902030804"/>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2. Høyt ambisjons-nivå</a:t>
                      </a:r>
                    </a:p>
                    <a:p>
                      <a:endParaRPr lang="nb-NO" sz="1400" b="0" baseline="0" dirty="0">
                        <a:latin typeface="AU Passata Light" panose="020B0303030902030804"/>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3. Godt ambisjons-nivå </a:t>
                      </a:r>
                    </a:p>
                    <a:p>
                      <a:endParaRPr lang="nb-NO" sz="1400" b="0" dirty="0">
                        <a:latin typeface="AU Passata Light" panose="020B0303030902030804"/>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3. Godt ambisjons-nivå</a:t>
                      </a:r>
                    </a:p>
                    <a:p>
                      <a:endParaRPr lang="nb-NO" sz="1400" b="0" dirty="0">
                        <a:latin typeface="AU Passata Light" panose="020B0303030902030804"/>
                      </a:endParaRPr>
                    </a:p>
                  </a:txBody>
                  <a:tcPr>
                    <a:solidFill>
                      <a:srgbClr val="FFC000">
                        <a:alpha val="50000"/>
                      </a:srgbClr>
                    </a:solidFill>
                  </a:tcPr>
                </a:tc>
                <a:tc>
                  <a:txBody>
                    <a:bodyPr/>
                    <a:lstStyle/>
                    <a:p>
                      <a:r>
                        <a:rPr lang="nb-NO" sz="1400" b="0" dirty="0" smtClean="0">
                          <a:latin typeface="AU Passata Light" panose="020B0303030902030804"/>
                        </a:rPr>
                        <a:t>3.</a:t>
                      </a:r>
                      <a:r>
                        <a:rPr lang="nb-NO" sz="1400" b="0" baseline="0" dirty="0" smtClean="0">
                          <a:latin typeface="AU Passata Light" panose="020B0303030902030804"/>
                        </a:rPr>
                        <a:t> Godt ambisjons-nivå</a:t>
                      </a:r>
                      <a:endParaRPr lang="nb-NO" sz="1400" b="0" dirty="0">
                        <a:latin typeface="AU Passata Light" panose="020B0303030902030804"/>
                      </a:endParaRPr>
                    </a:p>
                  </a:txBody>
                  <a:tcPr>
                    <a:solidFill>
                      <a:srgbClr val="FFC000">
                        <a:alpha val="50000"/>
                      </a:srgbClr>
                    </a:solidFill>
                  </a:tcPr>
                </a:tc>
                <a:tc>
                  <a:txBody>
                    <a:bodyPr/>
                    <a:lstStyle/>
                    <a:p>
                      <a:r>
                        <a:rPr lang="nb-NO" sz="1400" b="0" dirty="0" smtClean="0">
                          <a:latin typeface="AU Passata Light" panose="020B0303030902030804"/>
                        </a:rPr>
                        <a:t>3. Godt ambisjons-nivå</a:t>
                      </a:r>
                      <a:endParaRPr lang="nb-NO" sz="1400" b="0" dirty="0">
                        <a:latin typeface="AU Passata Light" panose="020B0303030902030804"/>
                      </a:endParaRPr>
                    </a:p>
                  </a:txBody>
                  <a:tcPr>
                    <a:solidFill>
                      <a:srgbClr val="FFC000">
                        <a:alpha val="50000"/>
                      </a:srgbClr>
                    </a:solidFill>
                  </a:tcPr>
                </a:tc>
                <a:tc>
                  <a:txBody>
                    <a:bodyPr/>
                    <a:lstStyle/>
                    <a:p>
                      <a:r>
                        <a:rPr lang="nb-NO" sz="1400" b="0" dirty="0" smtClean="0">
                          <a:latin typeface="AU Passata Light" panose="020B0303030902030804"/>
                        </a:rPr>
                        <a:t>2.</a:t>
                      </a:r>
                      <a:r>
                        <a:rPr lang="nb-NO" sz="1400" b="0" baseline="0" dirty="0" smtClean="0">
                          <a:latin typeface="AU Passata Light" panose="020B0303030902030804"/>
                        </a:rPr>
                        <a:t> Høyt ambisjons-nivå</a:t>
                      </a:r>
                      <a:endParaRPr lang="nb-NO" sz="1400" b="0" dirty="0">
                        <a:latin typeface="AU Passata Light" panose="020B0303030902030804"/>
                      </a:endParaRPr>
                    </a:p>
                  </a:txBody>
                  <a:tcPr>
                    <a:solidFill>
                      <a:srgbClr val="92D050">
                        <a:alpha val="50000"/>
                      </a:srgbClr>
                    </a:solidFill>
                  </a:tcPr>
                </a:tc>
                <a:extLst>
                  <a:ext uri="{0D108BD9-81ED-4DB2-BD59-A6C34878D82A}">
                    <a16:rowId xmlns:a16="http://schemas.microsoft.com/office/drawing/2014/main" xmlns="" val="10002"/>
                  </a:ext>
                </a:extLst>
              </a:tr>
              <a:tr h="1513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panose="020B0303030902030804"/>
                        </a:rPr>
                        <a:t>Leieobjekt</a:t>
                      </a:r>
                      <a:r>
                        <a:rPr lang="nb-NO" sz="1400" baseline="0" dirty="0" smtClean="0">
                          <a:solidFill>
                            <a:schemeClr val="bg1"/>
                          </a:solidFill>
                          <a:latin typeface="AU Passata Light" panose="020B0303030902030804"/>
                        </a:rPr>
                        <a:t> 3</a:t>
                      </a:r>
                    </a:p>
                    <a:p>
                      <a:pPr marL="0" marR="0" indent="0" algn="l" defTabSz="914400" rtl="0" eaLnBrk="1" fontAlgn="auto" latinLnBrk="0" hangingPunct="1">
                        <a:lnSpc>
                          <a:spcPct val="100000"/>
                        </a:lnSpc>
                        <a:spcBef>
                          <a:spcPts val="0"/>
                        </a:spcBef>
                        <a:spcAft>
                          <a:spcPts val="0"/>
                        </a:spcAft>
                        <a:buClrTx/>
                        <a:buSzTx/>
                        <a:buFontTx/>
                        <a:buNone/>
                        <a:tabLst/>
                        <a:defRPr/>
                      </a:pPr>
                      <a:r>
                        <a:rPr lang="nb-NO" sz="1200" baseline="0" dirty="0" smtClean="0">
                          <a:solidFill>
                            <a:schemeClr val="bg1"/>
                          </a:solidFill>
                          <a:latin typeface="AU Passata Light" panose="020B0303030902030804"/>
                        </a:rPr>
                        <a:t>(kun mindre tilpasning for å nå minimumsnivå) </a:t>
                      </a:r>
                      <a:endParaRPr lang="nb-NO" sz="1200" dirty="0" smtClean="0">
                        <a:solidFill>
                          <a:schemeClr val="bg1"/>
                        </a:solidFill>
                        <a:latin typeface="AU Passata Light" panose="020B0303030902030804"/>
                      </a:endParaRPr>
                    </a:p>
                    <a:p>
                      <a:endParaRPr lang="nb-NO" dirty="0"/>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4.</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Minimums-nivå </a:t>
                      </a:r>
                    </a:p>
                    <a:p>
                      <a:endParaRPr lang="nb-NO" sz="1400" b="0" dirty="0">
                        <a:latin typeface="AU Passata Light" panose="020B0303030902030804"/>
                      </a:endParaRPr>
                    </a:p>
                  </a:txBody>
                  <a:tcPr>
                    <a:solidFill>
                      <a:srgbClr val="FFFF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4.</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Minimums-nivå </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b="0" dirty="0" smtClean="0">
                        <a:latin typeface="AU Passata Light" panose="020B0303030902030804"/>
                      </a:endParaRPr>
                    </a:p>
                    <a:p>
                      <a:endParaRPr lang="nb-NO" sz="1400" b="0" dirty="0">
                        <a:latin typeface="AU Passata Light" panose="020B0303030902030804"/>
                      </a:endParaRPr>
                    </a:p>
                  </a:txBody>
                  <a:tcPr>
                    <a:solidFill>
                      <a:srgbClr val="FFFF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4.</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Minimums-nivå </a:t>
                      </a:r>
                    </a:p>
                    <a:p>
                      <a:endParaRPr lang="nb-NO" sz="1400" b="0" kern="1200" dirty="0">
                        <a:solidFill>
                          <a:schemeClr val="dk1"/>
                        </a:solidFill>
                        <a:latin typeface="AU Passata Light" panose="020B0303030902030804"/>
                        <a:ea typeface="+mn-ea"/>
                        <a:cs typeface="+mn-cs"/>
                      </a:endParaRPr>
                    </a:p>
                  </a:txBody>
                  <a:tcPr>
                    <a:solidFill>
                      <a:srgbClr val="FFFF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4.</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Minimums-nivå </a:t>
                      </a:r>
                    </a:p>
                    <a:p>
                      <a:endParaRPr lang="nb-NO" sz="1400" b="0" dirty="0">
                        <a:latin typeface="AU Passata Light" panose="020B0303030902030804"/>
                      </a:endParaRPr>
                    </a:p>
                  </a:txBody>
                  <a:tcPr>
                    <a:solidFill>
                      <a:srgbClr val="FFFF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4.</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Minimums-nivå </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b="0" dirty="0" smtClean="0">
                        <a:latin typeface="AU Passata Light" panose="020B0303030902030804"/>
                      </a:endParaRPr>
                    </a:p>
                    <a:p>
                      <a:endParaRPr lang="nb-NO" sz="1400" b="0" dirty="0">
                        <a:latin typeface="AU Passata Light" panose="020B0303030902030804"/>
                      </a:endParaRPr>
                    </a:p>
                  </a:txBody>
                  <a:tcPr>
                    <a:solidFill>
                      <a:srgbClr val="FFFF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4.</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Minimums-nivå </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b="0" dirty="0" smtClean="0">
                        <a:latin typeface="AU Passata Light" panose="020B0303030902030804"/>
                      </a:endParaRPr>
                    </a:p>
                    <a:p>
                      <a:endParaRPr lang="nb-NO" sz="1400" b="0" dirty="0">
                        <a:latin typeface="AU Passata Light" panose="020B0303030902030804"/>
                      </a:endParaRPr>
                    </a:p>
                  </a:txBody>
                  <a:tcPr>
                    <a:solidFill>
                      <a:srgbClr val="FFFF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4.</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Minimums-nivå </a:t>
                      </a:r>
                    </a:p>
                    <a:p>
                      <a:endParaRPr lang="nb-NO" sz="1400" b="0" dirty="0">
                        <a:latin typeface="AU Passata Light" panose="020B0303030902030804"/>
                      </a:endParaRPr>
                    </a:p>
                  </a:txBody>
                  <a:tcPr>
                    <a:solidFill>
                      <a:srgbClr val="FFFF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4.</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Minimums-nivå </a:t>
                      </a:r>
                    </a:p>
                    <a:p>
                      <a:endParaRPr lang="nb-NO" sz="1400" b="0" dirty="0">
                        <a:latin typeface="AU Passata Light" panose="020B0303030902030804"/>
                      </a:endParaRPr>
                    </a:p>
                  </a:txBody>
                  <a:tcPr>
                    <a:solidFill>
                      <a:srgbClr val="FFFF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4.</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0" dirty="0" smtClean="0">
                          <a:latin typeface="AU Passata Light" panose="020B0303030902030804"/>
                        </a:rPr>
                        <a:t>Minimums-nivå </a:t>
                      </a:r>
                    </a:p>
                    <a:p>
                      <a:endParaRPr lang="nb-NO" sz="1400" b="0" dirty="0">
                        <a:latin typeface="AU Passata Light" panose="020B0303030902030804"/>
                      </a:endParaRPr>
                    </a:p>
                  </a:txBody>
                  <a:tcPr>
                    <a:solidFill>
                      <a:srgbClr val="FFFF00">
                        <a:alpha val="50000"/>
                      </a:srgb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0848351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825923" y="336915"/>
            <a:ext cx="10515600" cy="1325563"/>
          </a:xfrm>
        </p:spPr>
        <p:txBody>
          <a:bodyPr>
            <a:normAutofit/>
          </a:bodyPr>
          <a:lstStyle/>
          <a:p>
            <a:r>
              <a:rPr lang="nb-NO" sz="3000" dirty="0">
                <a:solidFill>
                  <a:prstClr val="black"/>
                </a:solidFill>
                <a:latin typeface="AU Passata Light" panose="020B0303030902030804"/>
              </a:rPr>
              <a:t>TRINN 3</a:t>
            </a:r>
            <a:r>
              <a:rPr lang="nb-NO" sz="3000" dirty="0" smtClean="0">
                <a:solidFill>
                  <a:prstClr val="black"/>
                </a:solidFill>
                <a:latin typeface="AU Passata Light" panose="020B0303030902030804"/>
              </a:rPr>
              <a:t> </a:t>
            </a:r>
            <a:r>
              <a:rPr lang="nb-NO" sz="3000" dirty="0">
                <a:solidFill>
                  <a:prstClr val="black"/>
                </a:solidFill>
                <a:latin typeface="AU Passata Light" panose="020B0303030902030804"/>
              </a:rPr>
              <a:t/>
            </a:r>
            <a:br>
              <a:rPr lang="nb-NO" sz="3000" dirty="0">
                <a:solidFill>
                  <a:prstClr val="black"/>
                </a:solidFill>
                <a:latin typeface="AU Passata Light" panose="020B0303030902030804"/>
              </a:rPr>
            </a:br>
            <a:r>
              <a:rPr lang="nb-NO" sz="3000" dirty="0" smtClean="0">
                <a:solidFill>
                  <a:prstClr val="black"/>
                </a:solidFill>
                <a:latin typeface="AU Passata Light" panose="020B0303030902030804"/>
              </a:rPr>
              <a:t>Utforme kravspesifikasjonen</a:t>
            </a:r>
            <a:endParaRPr lang="nb-NO" dirty="0">
              <a:latin typeface="AU Passata Light" panose="020B0303030902030804"/>
            </a:endParaRPr>
          </a:p>
        </p:txBody>
      </p:sp>
      <p:sp>
        <p:nvSpPr>
          <p:cNvPr id="5" name="Plassholder for innhold 4"/>
          <p:cNvSpPr>
            <a:spLocks noGrp="1"/>
          </p:cNvSpPr>
          <p:nvPr>
            <p:ph sz="half" idx="1"/>
          </p:nvPr>
        </p:nvSpPr>
        <p:spPr>
          <a:xfrm>
            <a:off x="825922" y="1530747"/>
            <a:ext cx="6730577" cy="2854358"/>
          </a:xfrm>
        </p:spPr>
        <p:txBody>
          <a:bodyPr>
            <a:normAutofit/>
          </a:bodyPr>
          <a:lstStyle/>
          <a:p>
            <a:pPr marL="0" indent="0">
              <a:spcBef>
                <a:spcPts val="0"/>
              </a:spcBef>
              <a:buNone/>
            </a:pPr>
            <a:r>
              <a:rPr lang="nb-NO" sz="1400" dirty="0" smtClean="0">
                <a:latin typeface="AU Passata Light" panose="020B0303030902030804"/>
              </a:rPr>
              <a:t>Funksjons- og dokumentasjonskrav for valgte ambisjonsnivåer settes så sammen i en skreddersydd kravspesifikasjon for leietaker.</a:t>
            </a:r>
          </a:p>
          <a:p>
            <a:pPr marL="0" indent="0">
              <a:spcBef>
                <a:spcPts val="0"/>
              </a:spcBef>
              <a:buNone/>
            </a:pPr>
            <a:endParaRPr lang="nb-NO" sz="1400" dirty="0">
              <a:latin typeface="AU Passata Light" panose="020B0303030902030804"/>
            </a:endParaRPr>
          </a:p>
          <a:p>
            <a:pPr marL="0" indent="0">
              <a:spcBef>
                <a:spcPts val="0"/>
              </a:spcBef>
              <a:buNone/>
            </a:pPr>
            <a:r>
              <a:rPr lang="nb-NO" sz="1400" dirty="0" smtClean="0">
                <a:latin typeface="AU Passata Light" panose="020B0303030902030804"/>
              </a:rPr>
              <a:t>I de følgende sidene er det spesifisert funksjons- og dokumentasjonskrav for de ulike kvaltetsområdene som kan kopieres og settes inn i kravspesifikasjonen. Hvert kvalitetsområde kan ha flere funksjonskrav. Funksjonskravene er basert på kjente standarder og på </a:t>
            </a:r>
            <a:r>
              <a:rPr lang="nb-NO" sz="1400" dirty="0" err="1" smtClean="0">
                <a:latin typeface="AU Passata Light" panose="020B0303030902030804"/>
              </a:rPr>
              <a:t>Breeam</a:t>
            </a:r>
            <a:r>
              <a:rPr lang="nb-NO" sz="1400" dirty="0" smtClean="0">
                <a:latin typeface="AU Passata Light" panose="020B0303030902030804"/>
              </a:rPr>
              <a:t>-nor 2016 krav, der slike finnes. Funksjonskrav under ”Minimumsnivå” henviser ikke til </a:t>
            </a:r>
            <a:r>
              <a:rPr lang="nb-NO" sz="1400" dirty="0" err="1" smtClean="0">
                <a:latin typeface="AU Passata Light" panose="020B0303030902030804"/>
              </a:rPr>
              <a:t>Breeam</a:t>
            </a:r>
            <a:r>
              <a:rPr lang="nb-NO" sz="1400" dirty="0" smtClean="0">
                <a:latin typeface="AU Passata Light" panose="020B0303030902030804"/>
              </a:rPr>
              <a:t>-nor direkte, da dette nivået antas mest aktuelt for aktører som ikke kjenner </a:t>
            </a:r>
            <a:r>
              <a:rPr lang="nb-NO" sz="1400" dirty="0" err="1" smtClean="0">
                <a:latin typeface="AU Passata Light" panose="020B0303030902030804"/>
              </a:rPr>
              <a:t>Breeam</a:t>
            </a:r>
            <a:r>
              <a:rPr lang="nb-NO" sz="1400" dirty="0" smtClean="0">
                <a:latin typeface="AU Passata Light" panose="020B0303030902030804"/>
              </a:rPr>
              <a:t>. </a:t>
            </a:r>
            <a:br>
              <a:rPr lang="nb-NO" sz="1400" dirty="0" smtClean="0">
                <a:latin typeface="AU Passata Light" panose="020B0303030902030804"/>
              </a:rPr>
            </a:br>
            <a:r>
              <a:rPr lang="nb-NO" sz="1400" dirty="0" smtClean="0">
                <a:latin typeface="AU Passata Light" panose="020B0303030902030804"/>
              </a:rPr>
              <a:t>Bakgrunn for funksjonskravene er spesifisert i notatarket til hvert bilde. </a:t>
            </a:r>
          </a:p>
          <a:p>
            <a:pPr marL="0" indent="0">
              <a:buNone/>
            </a:pPr>
            <a:r>
              <a:rPr lang="nb-NO" sz="1400" dirty="0">
                <a:latin typeface="AU Passata Light" panose="020B0303030902030804"/>
              </a:rPr>
              <a:t>Noen kvalitetsområder vil avhenge av andre </a:t>
            </a:r>
            <a:r>
              <a:rPr lang="nb-NO" sz="1400" dirty="0" smtClean="0">
                <a:latin typeface="AU Passata Light" panose="020B0303030902030804"/>
              </a:rPr>
              <a:t>kvalitetsområder. Det kan også være motstrid </a:t>
            </a:r>
            <a:r>
              <a:rPr lang="nb-NO" sz="1400" dirty="0">
                <a:latin typeface="AU Passata Light" panose="020B0303030902030804"/>
              </a:rPr>
              <a:t>mellom krav på ulike </a:t>
            </a:r>
            <a:r>
              <a:rPr lang="nb-NO" sz="1400" dirty="0" smtClean="0">
                <a:latin typeface="AU Passata Light" panose="020B0303030902030804"/>
              </a:rPr>
              <a:t>kvalitetsområder. Det </a:t>
            </a:r>
            <a:r>
              <a:rPr lang="nb-NO" sz="1400" dirty="0">
                <a:latin typeface="AU Passata Light" panose="020B0303030902030804"/>
              </a:rPr>
              <a:t>vil derfor </a:t>
            </a:r>
            <a:r>
              <a:rPr lang="nb-NO" sz="1400" dirty="0" smtClean="0">
                <a:latin typeface="AU Passata Light" panose="020B0303030902030804"/>
              </a:rPr>
              <a:t>i praksis ikke </a:t>
            </a:r>
            <a:r>
              <a:rPr lang="nb-NO" sz="1400" dirty="0">
                <a:latin typeface="AU Passata Light" panose="020B0303030902030804"/>
              </a:rPr>
              <a:t>være mulig å velge forbildenivå på alle </a:t>
            </a:r>
            <a:r>
              <a:rPr lang="nb-NO" sz="1400" dirty="0" smtClean="0">
                <a:latin typeface="AU Passata Light" panose="020B0303030902030804"/>
              </a:rPr>
              <a:t>områder</a:t>
            </a:r>
            <a:r>
              <a:rPr lang="nb-NO" sz="1400" dirty="0">
                <a:latin typeface="AU Passata Light" panose="020B0303030902030804"/>
              </a:rPr>
              <a:t>.</a:t>
            </a:r>
          </a:p>
          <a:p>
            <a:pPr marL="0" indent="0">
              <a:spcBef>
                <a:spcPts val="0"/>
              </a:spcBef>
              <a:buNone/>
            </a:pPr>
            <a:endParaRPr lang="nb-NO" sz="1400" dirty="0" smtClean="0">
              <a:latin typeface="AU Passata Light" panose="020B0303030902030804"/>
            </a:endParaRPr>
          </a:p>
          <a:p>
            <a:pPr marL="0" indent="0">
              <a:spcBef>
                <a:spcPts val="0"/>
              </a:spcBef>
              <a:buNone/>
            </a:pPr>
            <a:endParaRPr lang="nb-NO" sz="1400" dirty="0">
              <a:latin typeface="AU Passata Light" panose="020B0303030902030804"/>
            </a:endParaRPr>
          </a:p>
          <a:p>
            <a:pPr marL="0" indent="0">
              <a:spcBef>
                <a:spcPts val="0"/>
              </a:spcBef>
              <a:buNone/>
            </a:pPr>
            <a:endParaRPr lang="nb-NO" sz="1400" b="1" i="1" dirty="0" smtClean="0">
              <a:latin typeface="AU Passata Light" panose="020B0303030902030804"/>
            </a:endParaRPr>
          </a:p>
          <a:p>
            <a:pPr marL="0" indent="0">
              <a:spcBef>
                <a:spcPts val="0"/>
              </a:spcBef>
              <a:buNone/>
            </a:pPr>
            <a:endParaRPr lang="nb-NO" sz="1400" b="1" i="1" dirty="0" smtClean="0">
              <a:latin typeface="AU Passata Light" panose="020B0303030902030804"/>
            </a:endParaRPr>
          </a:p>
          <a:p>
            <a:pPr marL="0" indent="0">
              <a:spcBef>
                <a:spcPts val="0"/>
              </a:spcBef>
              <a:buNone/>
            </a:pPr>
            <a:endParaRPr lang="nb-NO" sz="1400" dirty="0" smtClean="0">
              <a:latin typeface="AU Passata Light" panose="020B0303030902030804"/>
            </a:endParaRPr>
          </a:p>
          <a:p>
            <a:pPr marL="0" indent="0">
              <a:spcBef>
                <a:spcPts val="0"/>
              </a:spcBef>
              <a:buNone/>
            </a:pPr>
            <a:endParaRPr lang="nb-NO" sz="1400" dirty="0" smtClean="0">
              <a:latin typeface="AU Passata Light" panose="020B0303030902030804"/>
            </a:endParaRPr>
          </a:p>
          <a:p>
            <a:pPr marL="0" indent="0">
              <a:spcBef>
                <a:spcPts val="0"/>
              </a:spcBef>
              <a:buNone/>
            </a:pPr>
            <a:endParaRPr lang="nb-NO" sz="1400" dirty="0" smtClean="0">
              <a:latin typeface="AU Passata Light" panose="020B0303030902030804"/>
            </a:endParaRPr>
          </a:p>
          <a:p>
            <a:pPr marL="0" indent="0">
              <a:buNone/>
            </a:pPr>
            <a:endParaRPr lang="nb-NO" sz="1400" dirty="0">
              <a:latin typeface="AU Passata Light" panose="020B0303030902030804"/>
            </a:endParaRPr>
          </a:p>
          <a:p>
            <a:pPr marL="0" indent="0">
              <a:buNone/>
            </a:pPr>
            <a:endParaRPr lang="nb-NO" sz="1400" dirty="0" smtClean="0">
              <a:latin typeface="AU Passata Light" panose="020B0303030902030804"/>
            </a:endParaRPr>
          </a:p>
          <a:p>
            <a:pPr marL="0" indent="0">
              <a:buNone/>
            </a:pPr>
            <a:endParaRPr lang="nb-NO" sz="1400" dirty="0">
              <a:latin typeface="AU Passata Light" panose="020B0303030902030804"/>
            </a:endParaRPr>
          </a:p>
        </p:txBody>
      </p:sp>
      <p:sp>
        <p:nvSpPr>
          <p:cNvPr id="12" name="TekstSylinder 11"/>
          <p:cNvSpPr txBox="1"/>
          <p:nvPr/>
        </p:nvSpPr>
        <p:spPr>
          <a:xfrm>
            <a:off x="825923" y="4661060"/>
            <a:ext cx="7554148" cy="523220"/>
          </a:xfrm>
          <a:prstGeom prst="rect">
            <a:avLst/>
          </a:prstGeom>
          <a:noFill/>
        </p:spPr>
        <p:txBody>
          <a:bodyPr wrap="square" rtlCol="0">
            <a:spAutoFit/>
          </a:bodyPr>
          <a:lstStyle/>
          <a:p>
            <a:r>
              <a:rPr lang="nb-NO" sz="1400" dirty="0" smtClean="0">
                <a:latin typeface="AU Passata Light" panose="020B0303030902030804"/>
              </a:rPr>
              <a:t>Eks: Et valgt grunnlag for utforming av kravspesifikasjonen</a:t>
            </a:r>
          </a:p>
          <a:p>
            <a:endParaRPr lang="nb-NO" sz="1400" dirty="0">
              <a:latin typeface="AU Passata Light" panose="020B0303030902030804"/>
            </a:endParaRPr>
          </a:p>
        </p:txBody>
      </p:sp>
      <p:graphicFrame>
        <p:nvGraphicFramePr>
          <p:cNvPr id="7" name="Tabell 6"/>
          <p:cNvGraphicFramePr>
            <a:graphicFrameLocks noGrp="1"/>
          </p:cNvGraphicFramePr>
          <p:nvPr>
            <p:extLst>
              <p:ext uri="{D42A27DB-BD31-4B8C-83A1-F6EECF244321}">
                <p14:modId xmlns:p14="http://schemas.microsoft.com/office/powerpoint/2010/main" val="2340823220"/>
              </p:ext>
            </p:extLst>
          </p:nvPr>
        </p:nvGraphicFramePr>
        <p:xfrm>
          <a:off x="914399" y="5052680"/>
          <a:ext cx="10513620" cy="1593332"/>
        </p:xfrm>
        <a:graphic>
          <a:graphicData uri="http://schemas.openxmlformats.org/drawingml/2006/table">
            <a:tbl>
              <a:tblPr firstRow="1" bandRow="1">
                <a:tableStyleId>{5C22544A-7EE6-4342-B048-85BDC9FD1C3A}</a:tableStyleId>
              </a:tblPr>
              <a:tblGrid>
                <a:gridCol w="1200715">
                  <a:extLst>
                    <a:ext uri="{9D8B030D-6E8A-4147-A177-3AD203B41FA5}">
                      <a16:colId xmlns:a16="http://schemas.microsoft.com/office/drawing/2014/main" xmlns="" val="20000"/>
                    </a:ext>
                  </a:extLst>
                </a:gridCol>
                <a:gridCol w="1074417">
                  <a:extLst>
                    <a:ext uri="{9D8B030D-6E8A-4147-A177-3AD203B41FA5}">
                      <a16:colId xmlns:a16="http://schemas.microsoft.com/office/drawing/2014/main" xmlns="" val="20001"/>
                    </a:ext>
                  </a:extLst>
                </a:gridCol>
                <a:gridCol w="1029811">
                  <a:extLst>
                    <a:ext uri="{9D8B030D-6E8A-4147-A177-3AD203B41FA5}">
                      <a16:colId xmlns:a16="http://schemas.microsoft.com/office/drawing/2014/main" xmlns="" val="20002"/>
                    </a:ext>
                  </a:extLst>
                </a:gridCol>
                <a:gridCol w="1029811">
                  <a:extLst>
                    <a:ext uri="{9D8B030D-6E8A-4147-A177-3AD203B41FA5}">
                      <a16:colId xmlns:a16="http://schemas.microsoft.com/office/drawing/2014/main" xmlns="" val="20003"/>
                    </a:ext>
                  </a:extLst>
                </a:gridCol>
                <a:gridCol w="1029811">
                  <a:extLst>
                    <a:ext uri="{9D8B030D-6E8A-4147-A177-3AD203B41FA5}">
                      <a16:colId xmlns:a16="http://schemas.microsoft.com/office/drawing/2014/main" xmlns="" val="20004"/>
                    </a:ext>
                  </a:extLst>
                </a:gridCol>
                <a:gridCol w="1029811">
                  <a:extLst>
                    <a:ext uri="{9D8B030D-6E8A-4147-A177-3AD203B41FA5}">
                      <a16:colId xmlns:a16="http://schemas.microsoft.com/office/drawing/2014/main" xmlns="" val="20005"/>
                    </a:ext>
                  </a:extLst>
                </a:gridCol>
                <a:gridCol w="1029811">
                  <a:extLst>
                    <a:ext uri="{9D8B030D-6E8A-4147-A177-3AD203B41FA5}">
                      <a16:colId xmlns:a16="http://schemas.microsoft.com/office/drawing/2014/main" xmlns="" val="20006"/>
                    </a:ext>
                  </a:extLst>
                </a:gridCol>
                <a:gridCol w="1029811">
                  <a:extLst>
                    <a:ext uri="{9D8B030D-6E8A-4147-A177-3AD203B41FA5}">
                      <a16:colId xmlns:a16="http://schemas.microsoft.com/office/drawing/2014/main" xmlns="" val="20007"/>
                    </a:ext>
                  </a:extLst>
                </a:gridCol>
                <a:gridCol w="1029811">
                  <a:extLst>
                    <a:ext uri="{9D8B030D-6E8A-4147-A177-3AD203B41FA5}">
                      <a16:colId xmlns:a16="http://schemas.microsoft.com/office/drawing/2014/main" xmlns="" val="20008"/>
                    </a:ext>
                  </a:extLst>
                </a:gridCol>
                <a:gridCol w="1029811">
                  <a:extLst>
                    <a:ext uri="{9D8B030D-6E8A-4147-A177-3AD203B41FA5}">
                      <a16:colId xmlns:a16="http://schemas.microsoft.com/office/drawing/2014/main" xmlns="" val="20009"/>
                    </a:ext>
                  </a:extLst>
                </a:gridCol>
              </a:tblGrid>
              <a:tr h="743014">
                <a:tc>
                  <a:txBody>
                    <a:bodyPr/>
                    <a:lstStyle/>
                    <a:p>
                      <a:endParaRPr lang="nb-NO" sz="1000" kern="1200" dirty="0">
                        <a:solidFill>
                          <a:schemeClr val="lt1"/>
                        </a:solidFill>
                        <a:latin typeface="AU Passata Light" panose="020B0303030902030804"/>
                        <a:ea typeface="+mn-ea"/>
                        <a:cs typeface="+mn-cs"/>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 Inneklima</a:t>
                      </a:r>
                    </a:p>
                    <a:p>
                      <a:endParaRPr lang="nb-NO" sz="1000" b="1"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r>
                        <a:rPr lang="nb-NO" sz="1000" b="0" kern="1200" baseline="0" dirty="0" smtClean="0">
                          <a:solidFill>
                            <a:schemeClr val="lt1"/>
                          </a:solidFill>
                          <a:latin typeface="AU Passata Light" panose="020B0303030902030804"/>
                          <a:ea typeface="+mn-ea"/>
                          <a:cs typeface="+mn-cs"/>
                        </a:rPr>
                        <a:t>Drifts-kostnader</a:t>
                      </a: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Miljøprofil</a:t>
                      </a:r>
                    </a:p>
                    <a:p>
                      <a:endParaRPr lang="nb-NO" sz="100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Adkomst-muligheter</a:t>
                      </a:r>
                    </a:p>
                    <a:p>
                      <a:endParaRPr lang="nb-NO" sz="100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Fleksibilitet</a:t>
                      </a:r>
                    </a:p>
                    <a:p>
                      <a:endParaRPr lang="nb-NO" sz="100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Universell</a:t>
                      </a:r>
                      <a:r>
                        <a:rPr lang="nb-NO" sz="1000" b="0" baseline="0" dirty="0" smtClean="0">
                          <a:latin typeface="AU Passata Light" panose="020B0303030902030804"/>
                        </a:rPr>
                        <a:t> utforming</a:t>
                      </a:r>
                      <a:endParaRPr lang="nb-NO" sz="1000" b="0" dirty="0" smtClean="0">
                        <a:latin typeface="AU Passata Light" panose="020B0303030902030804"/>
                      </a:endParaRPr>
                    </a:p>
                    <a:p>
                      <a:endParaRPr lang="nb-NO" sz="100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r>
                        <a:rPr lang="nb-NO" sz="1000" b="0" kern="1200" dirty="0" smtClean="0">
                          <a:solidFill>
                            <a:schemeClr val="lt1"/>
                          </a:solidFill>
                          <a:latin typeface="AU Passata Light" panose="020B0303030902030804"/>
                          <a:ea typeface="+mn-ea"/>
                          <a:cs typeface="+mn-cs"/>
                        </a:rPr>
                        <a:t>Mulighet</a:t>
                      </a:r>
                      <a:r>
                        <a:rPr lang="nb-NO" sz="1000" b="0" kern="1200" baseline="0" dirty="0" smtClean="0">
                          <a:solidFill>
                            <a:schemeClr val="lt1"/>
                          </a:solidFill>
                          <a:latin typeface="AU Passata Light" panose="020B0303030902030804"/>
                          <a:ea typeface="+mn-ea"/>
                          <a:cs typeface="+mn-cs"/>
                        </a:rPr>
                        <a:t> for opp-gradering</a:t>
                      </a:r>
                      <a:endParaRPr lang="nb-NO" sz="1000" b="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r>
                        <a:rPr lang="nb-NO" sz="1000" b="0" kern="1200" dirty="0" smtClean="0">
                          <a:solidFill>
                            <a:schemeClr val="lt1"/>
                          </a:solidFill>
                          <a:latin typeface="AU Passata Light" panose="020B0303030902030804"/>
                          <a:ea typeface="+mn-ea"/>
                          <a:cs typeface="+mn-cs"/>
                        </a:rPr>
                        <a:t>Material-kvalitet</a:t>
                      </a:r>
                      <a:endParaRPr lang="nb-NO" sz="1000" b="0" kern="1200" dirty="0">
                        <a:solidFill>
                          <a:schemeClr val="lt1"/>
                        </a:solidFill>
                        <a:latin typeface="AU Passata Light" panose="020B0303030902030804"/>
                        <a:ea typeface="+mn-ea"/>
                        <a:cs typeface="+mn-cs"/>
                      </a:endParaRPr>
                    </a:p>
                  </a:txBody>
                  <a:tcPr>
                    <a:solidFill>
                      <a:schemeClr val="tx1">
                        <a:alpha val="50000"/>
                      </a:schemeClr>
                    </a:solidFill>
                  </a:tcPr>
                </a:tc>
                <a:tc>
                  <a:txBody>
                    <a:bodyPr/>
                    <a:lstStyle/>
                    <a:p>
                      <a:r>
                        <a:rPr lang="nb-NO" sz="1000" b="0" kern="1200" dirty="0" smtClean="0">
                          <a:solidFill>
                            <a:schemeClr val="lt1"/>
                          </a:solidFill>
                          <a:latin typeface="AU Passata Light" panose="020B0303030902030804"/>
                          <a:ea typeface="+mn-ea"/>
                          <a:cs typeface="+mn-cs"/>
                        </a:rPr>
                        <a:t>Sikkerhet</a:t>
                      </a:r>
                      <a:endParaRPr lang="nb-NO" sz="1000" b="0" kern="1200" dirty="0">
                        <a:solidFill>
                          <a:schemeClr val="lt1"/>
                        </a:solidFill>
                        <a:latin typeface="AU Passata Light" panose="020B0303030902030804"/>
                        <a:ea typeface="+mn-ea"/>
                        <a:cs typeface="+mn-cs"/>
                      </a:endParaRPr>
                    </a:p>
                  </a:txBody>
                  <a:tcPr>
                    <a:solidFill>
                      <a:schemeClr val="tx1">
                        <a:alpha val="50000"/>
                      </a:schemeClr>
                    </a:solidFill>
                  </a:tcPr>
                </a:tc>
                <a:extLst>
                  <a:ext uri="{0D108BD9-81ED-4DB2-BD59-A6C34878D82A}">
                    <a16:rowId xmlns:a16="http://schemas.microsoft.com/office/drawing/2014/main" xmlns="" val="10000"/>
                  </a:ext>
                </a:extLst>
              </a:tr>
              <a:tr h="850318">
                <a:tc>
                  <a:txBody>
                    <a:bodyPr/>
                    <a:lstStyle/>
                    <a:p>
                      <a:r>
                        <a:rPr lang="nb-NO" sz="1000" dirty="0" smtClean="0">
                          <a:solidFill>
                            <a:schemeClr val="bg1"/>
                          </a:solidFill>
                          <a:latin typeface="AU Passata Light" panose="020B0303030902030804"/>
                        </a:rPr>
                        <a:t>Leieobjekt</a:t>
                      </a:r>
                      <a:r>
                        <a:rPr lang="nb-NO" sz="1000" baseline="0" dirty="0" smtClean="0">
                          <a:solidFill>
                            <a:schemeClr val="bg1"/>
                          </a:solidFill>
                          <a:latin typeface="AU Passata Light" panose="020B0303030902030804"/>
                        </a:rPr>
                        <a:t> A</a:t>
                      </a:r>
                    </a:p>
                    <a:p>
                      <a:r>
                        <a:rPr lang="nb-NO" sz="1000" baseline="0" dirty="0" smtClean="0">
                          <a:solidFill>
                            <a:schemeClr val="bg1"/>
                          </a:solidFill>
                          <a:latin typeface="AU Passata Light" panose="020B0303030902030804"/>
                        </a:rPr>
                        <a:t>(nybygg)</a:t>
                      </a:r>
                      <a:endParaRPr lang="nb-NO" sz="1000" dirty="0">
                        <a:solidFill>
                          <a:schemeClr val="bg1"/>
                        </a:solidFill>
                        <a:latin typeface="AU Passata Light" panose="020B0303030902030804"/>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1.</a:t>
                      </a:r>
                      <a:r>
                        <a:rPr lang="nb-NO" sz="1000" b="0" baseline="0" dirty="0" smtClean="0">
                          <a:latin typeface="AU Passata Light" panose="020B0303030902030804"/>
                        </a:rPr>
                        <a:t>Forbilde-nivå</a:t>
                      </a:r>
                      <a:endParaRPr lang="nb-NO" sz="1000" b="0" dirty="0" smtClean="0">
                        <a:latin typeface="AU Passata Light" panose="020B0303030902030804"/>
                      </a:endParaRPr>
                    </a:p>
                    <a:p>
                      <a:endParaRPr lang="nb-NO" sz="1000" b="0" dirty="0">
                        <a:latin typeface="AU Passata Light" panose="020B0303030902030804"/>
                      </a:endParaRPr>
                    </a:p>
                  </a:txBody>
                  <a:tcPr>
                    <a:solidFill>
                      <a:srgbClr val="00B151">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2.Høyt ambisjons-nivå</a:t>
                      </a:r>
                    </a:p>
                    <a:p>
                      <a:endParaRPr lang="nb-NO" sz="1000" b="0" dirty="0">
                        <a:latin typeface="AU Passata Light" panose="020B0303030902030804"/>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1.Forbilde- nivå</a:t>
                      </a:r>
                    </a:p>
                    <a:p>
                      <a:endParaRPr lang="nb-NO" sz="1000" b="0" kern="1200" dirty="0">
                        <a:solidFill>
                          <a:schemeClr val="dk1"/>
                        </a:solidFill>
                        <a:latin typeface="AU Passata Light" panose="020B0303030902030804"/>
                        <a:ea typeface="+mn-ea"/>
                        <a:cs typeface="+mn-cs"/>
                      </a:endParaRPr>
                    </a:p>
                  </a:txBody>
                  <a:tcPr>
                    <a:solidFill>
                      <a:srgbClr val="00B151">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1.Forbilde- nivå</a:t>
                      </a:r>
                    </a:p>
                    <a:p>
                      <a:endParaRPr lang="nb-NO" sz="1000" b="0" dirty="0">
                        <a:latin typeface="AU Passata Light" panose="020B0303030902030804"/>
                      </a:endParaRPr>
                    </a:p>
                  </a:txBody>
                  <a:tcPr>
                    <a:solidFill>
                      <a:srgbClr val="00B151">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1.Forbilde-nivå</a:t>
                      </a:r>
                    </a:p>
                    <a:p>
                      <a:endParaRPr lang="nb-NO" sz="1000" b="0" dirty="0">
                        <a:latin typeface="AU Passata Light" panose="020B0303030902030804"/>
                      </a:endParaRPr>
                    </a:p>
                  </a:txBody>
                  <a:tcPr>
                    <a:solidFill>
                      <a:srgbClr val="00B151">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b="0" dirty="0" smtClean="0">
                          <a:latin typeface="AU Passata Light" panose="020B0303030902030804"/>
                        </a:rPr>
                        <a:t>2. Høyt ambisjons-nivå</a:t>
                      </a:r>
                    </a:p>
                    <a:p>
                      <a:endParaRPr lang="nb-NO" sz="1000" b="0" dirty="0">
                        <a:latin typeface="AU Passata Light" panose="020B0303030902030804"/>
                      </a:endParaRPr>
                    </a:p>
                  </a:txBody>
                  <a:tcPr>
                    <a:solidFill>
                      <a:srgbClr val="92D050">
                        <a:alpha val="50000"/>
                      </a:srgbClr>
                    </a:solidFill>
                  </a:tcPr>
                </a:tc>
                <a:tc>
                  <a:txBody>
                    <a:bodyPr/>
                    <a:lstStyle/>
                    <a:p>
                      <a:r>
                        <a:rPr lang="nb-NO" sz="1000" b="0" dirty="0" smtClean="0">
                          <a:latin typeface="AU Passata Light" panose="020B0303030902030804"/>
                        </a:rPr>
                        <a:t>1.Forbilde-nivå</a:t>
                      </a:r>
                      <a:endParaRPr lang="nb-NO" sz="1000" b="0" dirty="0">
                        <a:latin typeface="AU Passata Light" panose="020B0303030902030804"/>
                      </a:endParaRPr>
                    </a:p>
                  </a:txBody>
                  <a:tcPr>
                    <a:solidFill>
                      <a:srgbClr val="00B151">
                        <a:alpha val="50000"/>
                      </a:srgbClr>
                    </a:solidFill>
                  </a:tcPr>
                </a:tc>
                <a:tc>
                  <a:txBody>
                    <a:bodyPr/>
                    <a:lstStyle/>
                    <a:p>
                      <a:r>
                        <a:rPr lang="nb-NO" sz="1000" b="0" dirty="0" smtClean="0">
                          <a:latin typeface="AU Passata Light" panose="020B0303030902030804"/>
                        </a:rPr>
                        <a:t>1.Forbilde-nivå</a:t>
                      </a:r>
                      <a:endParaRPr lang="nb-NO" sz="1000" b="0" dirty="0">
                        <a:latin typeface="AU Passata Light" panose="020B0303030902030804"/>
                      </a:endParaRPr>
                    </a:p>
                  </a:txBody>
                  <a:tcPr>
                    <a:solidFill>
                      <a:srgbClr val="00B151">
                        <a:alpha val="50000"/>
                      </a:srgbClr>
                    </a:solidFill>
                  </a:tcPr>
                </a:tc>
                <a:tc>
                  <a:txBody>
                    <a:bodyPr/>
                    <a:lstStyle/>
                    <a:p>
                      <a:r>
                        <a:rPr lang="nb-NO" sz="1000" b="0" dirty="0" smtClean="0">
                          <a:latin typeface="AU Passata Light" panose="020B0303030902030804"/>
                        </a:rPr>
                        <a:t>1.Forbilde-nivå</a:t>
                      </a:r>
                      <a:endParaRPr lang="nb-NO" sz="1000" b="0" dirty="0">
                        <a:latin typeface="AU Passata Light" panose="020B0303030902030804"/>
                      </a:endParaRPr>
                    </a:p>
                  </a:txBody>
                  <a:tcPr>
                    <a:solidFill>
                      <a:srgbClr val="00B151">
                        <a:alpha val="50000"/>
                      </a:srgbClr>
                    </a:solidFill>
                  </a:tcPr>
                </a:tc>
                <a:extLst>
                  <a:ext uri="{0D108BD9-81ED-4DB2-BD59-A6C34878D82A}">
                    <a16:rowId xmlns:a16="http://schemas.microsoft.com/office/drawing/2014/main" xmlns="" val="10001"/>
                  </a:ext>
                </a:extLst>
              </a:tr>
            </a:tbl>
          </a:graphicData>
        </a:graphic>
      </p:graphicFrame>
      <p:sp>
        <p:nvSpPr>
          <p:cNvPr id="8" name="Rektangel 7"/>
          <p:cNvSpPr/>
          <p:nvPr/>
        </p:nvSpPr>
        <p:spPr>
          <a:xfrm>
            <a:off x="8542510" y="3199444"/>
            <a:ext cx="2880000" cy="7200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nb-NO" sz="1600" dirty="0">
                <a:solidFill>
                  <a:schemeClr val="tx1"/>
                </a:solidFill>
                <a:latin typeface="AU Passata Light" panose="020B0303030902030804"/>
              </a:rPr>
              <a:t>Standard kravspesifikasjon </a:t>
            </a:r>
          </a:p>
          <a:p>
            <a:r>
              <a:rPr lang="nb-NO" sz="1600" dirty="0">
                <a:solidFill>
                  <a:schemeClr val="tx1"/>
                </a:solidFill>
                <a:latin typeface="AU Passata Light" panose="020B0303030902030804"/>
              </a:rPr>
              <a:t>for tilpassede kontorlokaler</a:t>
            </a:r>
          </a:p>
        </p:txBody>
      </p:sp>
      <p:sp>
        <p:nvSpPr>
          <p:cNvPr id="9" name="Rektangel 8"/>
          <p:cNvSpPr/>
          <p:nvPr/>
        </p:nvSpPr>
        <p:spPr>
          <a:xfrm>
            <a:off x="8542510" y="729426"/>
            <a:ext cx="2880000" cy="102202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dirty="0" smtClean="0">
                <a:latin typeface="AU Passata Light" panose="020B0303030902030804"/>
              </a:rPr>
              <a:t>Trinn 3</a:t>
            </a:r>
          </a:p>
          <a:p>
            <a:pPr algn="ctr"/>
            <a:r>
              <a:rPr lang="nb-NO" dirty="0" smtClean="0">
                <a:latin typeface="AU Passata Light" panose="020B0303030902030804"/>
              </a:rPr>
              <a:t>Utforme kravspesifikasjon</a:t>
            </a:r>
          </a:p>
          <a:p>
            <a:pPr algn="ctr"/>
            <a:endParaRPr lang="nb-NO" dirty="0"/>
          </a:p>
        </p:txBody>
      </p:sp>
      <p:sp>
        <p:nvSpPr>
          <p:cNvPr id="10" name="Rektangel 9"/>
          <p:cNvSpPr/>
          <p:nvPr/>
        </p:nvSpPr>
        <p:spPr>
          <a:xfrm>
            <a:off x="8536536" y="2299444"/>
            <a:ext cx="2880000" cy="7200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dirty="0" smtClean="0">
                <a:solidFill>
                  <a:schemeClr val="tx1"/>
                </a:solidFill>
                <a:latin typeface="AU Passata Light" panose="020B0303030902030804"/>
              </a:rPr>
              <a:t>Skreddersydd kravspesifikasjon</a:t>
            </a:r>
            <a:r>
              <a:rPr lang="nb-NO" sz="1600" b="1" dirty="0" smtClean="0">
                <a:solidFill>
                  <a:schemeClr val="tx1"/>
                </a:solidFill>
                <a:latin typeface="AU Passata Light" panose="020B0303030902030804"/>
              </a:rPr>
              <a:t> </a:t>
            </a:r>
          </a:p>
          <a:p>
            <a:pPr algn="ctr"/>
            <a:r>
              <a:rPr lang="nb-NO" sz="1200" dirty="0" smtClean="0">
                <a:solidFill>
                  <a:schemeClr val="tx1"/>
                </a:solidFill>
                <a:latin typeface="AU Passata Light" panose="020B0303030902030804"/>
              </a:rPr>
              <a:t>(</a:t>
            </a:r>
            <a:r>
              <a:rPr lang="nb-NO" sz="1200" i="1" dirty="0" smtClean="0">
                <a:solidFill>
                  <a:schemeClr val="tx1"/>
                </a:solidFill>
                <a:latin typeface="AU Passata Light" panose="020B0303030902030804"/>
              </a:rPr>
              <a:t>utformes av megler) </a:t>
            </a:r>
            <a:endParaRPr lang="nb-NO" sz="1200" i="1" dirty="0">
              <a:solidFill>
                <a:schemeClr val="tx1"/>
              </a:solidFill>
              <a:latin typeface="AU Passata Light" panose="020B0303030902030804"/>
            </a:endParaRPr>
          </a:p>
        </p:txBody>
      </p:sp>
      <p:sp>
        <p:nvSpPr>
          <p:cNvPr id="11" name="Rektangel 10"/>
          <p:cNvSpPr/>
          <p:nvPr/>
        </p:nvSpPr>
        <p:spPr>
          <a:xfrm>
            <a:off x="8536536" y="4031904"/>
            <a:ext cx="2880000" cy="720000"/>
          </a:xfrm>
          <a:prstGeom prst="rect">
            <a:avLst/>
          </a:prstGeom>
          <a:solidFill>
            <a:schemeClr val="accent4">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600" dirty="0">
                <a:solidFill>
                  <a:schemeClr val="tx1"/>
                </a:solidFill>
                <a:latin typeface="AU Passata Light" panose="020B0303030902030804"/>
              </a:rPr>
              <a:t>Standard kravspesifikasjon </a:t>
            </a:r>
          </a:p>
          <a:p>
            <a:pPr algn="ctr"/>
            <a:r>
              <a:rPr lang="nb-NO" sz="1600" dirty="0">
                <a:solidFill>
                  <a:schemeClr val="tx1"/>
                </a:solidFill>
                <a:latin typeface="AU Passata Light" panose="020B0303030902030804"/>
              </a:rPr>
              <a:t>for nye/totalrehabiliterte kontorlokaler</a:t>
            </a:r>
          </a:p>
        </p:txBody>
      </p:sp>
    </p:spTree>
    <p:extLst>
      <p:ext uri="{BB962C8B-B14F-4D97-AF65-F5344CB8AC3E}">
        <p14:creationId xmlns:p14="http://schemas.microsoft.com/office/powerpoint/2010/main" val="258566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 3"/>
          <p:cNvGraphicFramePr>
            <a:graphicFrameLocks noGrp="1"/>
          </p:cNvGraphicFramePr>
          <p:nvPr>
            <p:extLst>
              <p:ext uri="{D42A27DB-BD31-4B8C-83A1-F6EECF244321}">
                <p14:modId xmlns:p14="http://schemas.microsoft.com/office/powerpoint/2010/main" val="3705108914"/>
              </p:ext>
            </p:extLst>
          </p:nvPr>
        </p:nvGraphicFramePr>
        <p:xfrm>
          <a:off x="905413" y="825528"/>
          <a:ext cx="10958445" cy="5057029"/>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1796285">
                  <a:extLst>
                    <a:ext uri="{9D8B030D-6E8A-4147-A177-3AD203B41FA5}">
                      <a16:colId xmlns:a16="http://schemas.microsoft.com/office/drawing/2014/main" xmlns="" val="20001"/>
                    </a:ext>
                  </a:extLst>
                </a:gridCol>
                <a:gridCol w="1819469">
                  <a:extLst>
                    <a:ext uri="{9D8B030D-6E8A-4147-A177-3AD203B41FA5}">
                      <a16:colId xmlns:a16="http://schemas.microsoft.com/office/drawing/2014/main" xmlns="" val="20002"/>
                    </a:ext>
                  </a:extLst>
                </a:gridCol>
                <a:gridCol w="1912776">
                  <a:extLst>
                    <a:ext uri="{9D8B030D-6E8A-4147-A177-3AD203B41FA5}">
                      <a16:colId xmlns:a16="http://schemas.microsoft.com/office/drawing/2014/main" xmlns="" val="20003"/>
                    </a:ext>
                  </a:extLst>
                </a:gridCol>
                <a:gridCol w="3238226">
                  <a:extLst>
                    <a:ext uri="{9D8B030D-6E8A-4147-A177-3AD203B41FA5}">
                      <a16:colId xmlns:a16="http://schemas.microsoft.com/office/drawing/2014/main" xmlns="" val="20004"/>
                    </a:ext>
                  </a:extLst>
                </a:gridCol>
              </a:tblGrid>
              <a:tr h="0">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 -</a:t>
                      </a:r>
                      <a:r>
                        <a:rPr lang="nb-NO" sz="1400" baseline="0" dirty="0" smtClean="0">
                          <a:latin typeface="AU Passata Light" panose="020B0303030902030804"/>
                        </a:rPr>
                        <a:t> inneklima</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aseline="0" dirty="0" smtClean="0">
                          <a:latin typeface="AU Passata Light" panose="020B0303030902030804"/>
                        </a:rPr>
                        <a:t>- temperatur og luftkvalitet</a:t>
                      </a:r>
                      <a:endParaRPr lang="nb-NO" sz="1400" dirty="0" smtClean="0">
                        <a:latin typeface="AU Passata Light" panose="020B0303030902030804"/>
                      </a:endParaRPr>
                    </a:p>
                    <a:p>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76470">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142129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r>
                        <a:rPr lang="nb-NO" sz="1000" dirty="0" smtClean="0">
                          <a:latin typeface="AU Passata Light"/>
                        </a:rPr>
                        <a:t>Som Høyt ambisjonsnivå</a:t>
                      </a:r>
                      <a:r>
                        <a:rPr lang="nb-NO" sz="1000" baseline="0" dirty="0" smtClean="0">
                          <a:latin typeface="AU Passata Light"/>
                        </a:rPr>
                        <a:t> + </a:t>
                      </a:r>
                      <a:r>
                        <a:rPr lang="nb-NO" sz="1000" dirty="0" smtClean="0">
                          <a:latin typeface="AU Passata Light"/>
                        </a:rPr>
                        <a:t>Inneklimakvalitet skal tilfredsstille kategori 1 i</a:t>
                      </a:r>
                      <a:r>
                        <a:rPr lang="nb-NO" sz="1000" baseline="0" dirty="0" smtClean="0">
                          <a:latin typeface="AU Passata Light"/>
                        </a:rPr>
                        <a:t> NS-EN 15251:2007+NA2014, samt NS-EN 7730.</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Bygget</a:t>
                      </a:r>
                      <a:r>
                        <a:rPr lang="nb-NO" sz="1000" kern="1200" baseline="0" dirty="0" smtClean="0">
                          <a:solidFill>
                            <a:schemeClr val="dk1"/>
                          </a:solidFill>
                          <a:latin typeface="AU Passata Light"/>
                          <a:ea typeface="+mn-ea"/>
                          <a:cs typeface="+mn-cs"/>
                        </a:rPr>
                        <a:t> skal </a:t>
                      </a:r>
                      <a:r>
                        <a:rPr lang="nb-NO" sz="1000" kern="1200" dirty="0" smtClean="0">
                          <a:solidFill>
                            <a:schemeClr val="dk1"/>
                          </a:solidFill>
                          <a:latin typeface="AU Passata Light"/>
                          <a:ea typeface="+mn-ea"/>
                          <a:cs typeface="+mn-cs"/>
                        </a:rPr>
                        <a:t>tilfredsstille krav til 5 poeng i </a:t>
                      </a:r>
                      <a:r>
                        <a:rPr lang="nb-NO" sz="1000" kern="1200" dirty="0" err="1" smtClean="0">
                          <a:solidFill>
                            <a:schemeClr val="dk1"/>
                          </a:solidFill>
                          <a:latin typeface="AU Passata Light"/>
                          <a:ea typeface="+mn-ea"/>
                          <a:cs typeface="+mn-cs"/>
                        </a:rPr>
                        <a:t>Breeam</a:t>
                      </a:r>
                      <a:r>
                        <a:rPr lang="nb-NO" sz="1000" kern="1200" dirty="0" smtClean="0">
                          <a:solidFill>
                            <a:schemeClr val="dk1"/>
                          </a:solidFill>
                          <a:latin typeface="AU Passata Light"/>
                          <a:ea typeface="+mn-ea"/>
                          <a:cs typeface="+mn-cs"/>
                        </a:rPr>
                        <a:t>-nor 2016, </a:t>
                      </a:r>
                      <a:r>
                        <a:rPr lang="nb-NO" sz="1000" kern="1200" dirty="0" err="1" smtClean="0">
                          <a:solidFill>
                            <a:schemeClr val="dk1"/>
                          </a:solidFill>
                          <a:latin typeface="AU Passata Light"/>
                          <a:ea typeface="+mn-ea"/>
                          <a:cs typeface="+mn-cs"/>
                        </a:rPr>
                        <a:t>Hea</a:t>
                      </a:r>
                      <a:r>
                        <a:rPr lang="nb-NO" sz="1000" kern="1200" dirty="0" smtClean="0">
                          <a:solidFill>
                            <a:schemeClr val="dk1"/>
                          </a:solidFill>
                          <a:latin typeface="AU Passata Light"/>
                          <a:ea typeface="+mn-ea"/>
                          <a:cs typeface="+mn-cs"/>
                        </a:rPr>
                        <a:t> 2.</a:t>
                      </a:r>
                    </a:p>
                  </a:txBody>
                  <a:tcPr>
                    <a:solidFill>
                      <a:srgbClr val="00B050">
                        <a:alpha val="50000"/>
                      </a:srgbClr>
                    </a:solidFill>
                  </a:tcPr>
                </a:tc>
                <a:tc>
                  <a:txBody>
                    <a:bodyPr/>
                    <a:lstStyle/>
                    <a:p>
                      <a:r>
                        <a:rPr lang="nb-NO" sz="1000" dirty="0" smtClean="0">
                          <a:latin typeface="AU Passata Light"/>
                        </a:rPr>
                        <a:t>Som Godt</a:t>
                      </a:r>
                      <a:r>
                        <a:rPr lang="nb-NO" sz="1000" baseline="0" dirty="0" smtClean="0">
                          <a:latin typeface="AU Passata Light"/>
                        </a:rPr>
                        <a:t> ambisjonsnivå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Bygget</a:t>
                      </a:r>
                      <a:r>
                        <a:rPr lang="nb-NO" sz="1000" kern="1200" baseline="0" dirty="0" smtClean="0">
                          <a:solidFill>
                            <a:schemeClr val="dk1"/>
                          </a:solidFill>
                          <a:latin typeface="AU Passata Light"/>
                          <a:ea typeface="+mn-ea"/>
                          <a:cs typeface="+mn-cs"/>
                        </a:rPr>
                        <a:t> skal </a:t>
                      </a:r>
                      <a:r>
                        <a:rPr lang="nb-NO" sz="1000" kern="1200" dirty="0" smtClean="0">
                          <a:solidFill>
                            <a:schemeClr val="dk1"/>
                          </a:solidFill>
                          <a:latin typeface="AU Passata Light"/>
                          <a:ea typeface="+mn-ea"/>
                          <a:cs typeface="+mn-cs"/>
                        </a:rPr>
                        <a:t>tilfredsstille krav til 2</a:t>
                      </a:r>
                      <a:r>
                        <a:rPr lang="nb-NO" sz="1000" kern="1200" baseline="0" dirty="0" smtClean="0">
                          <a:solidFill>
                            <a:schemeClr val="dk1"/>
                          </a:solidFill>
                          <a:latin typeface="AU Passata Light"/>
                          <a:ea typeface="+mn-ea"/>
                          <a:cs typeface="+mn-cs"/>
                        </a:rPr>
                        <a:t> p</a:t>
                      </a:r>
                      <a:r>
                        <a:rPr lang="nb-NO" sz="1000" kern="1200" dirty="0" smtClean="0">
                          <a:solidFill>
                            <a:schemeClr val="dk1"/>
                          </a:solidFill>
                          <a:latin typeface="AU Passata Light"/>
                          <a:ea typeface="+mn-ea"/>
                          <a:cs typeface="+mn-cs"/>
                        </a:rPr>
                        <a:t>oeng</a:t>
                      </a:r>
                      <a:r>
                        <a:rPr lang="nb-NO" sz="1000" kern="1200" baseline="0" dirty="0" smtClean="0">
                          <a:solidFill>
                            <a:schemeClr val="dk1"/>
                          </a:solidFill>
                          <a:latin typeface="AU Passata Light"/>
                          <a:ea typeface="+mn-ea"/>
                          <a:cs typeface="+mn-cs"/>
                        </a:rPr>
                        <a:t> </a:t>
                      </a:r>
                      <a:r>
                        <a:rPr lang="nb-NO" sz="1000" kern="1200" dirty="0" smtClean="0">
                          <a:solidFill>
                            <a:schemeClr val="dk1"/>
                          </a:solidFill>
                          <a:latin typeface="AU Passata Light"/>
                          <a:ea typeface="+mn-ea"/>
                          <a:cs typeface="+mn-cs"/>
                        </a:rPr>
                        <a:t>i </a:t>
                      </a:r>
                      <a:r>
                        <a:rPr lang="nb-NO" sz="1000" kern="1200" dirty="0" err="1" smtClean="0">
                          <a:solidFill>
                            <a:schemeClr val="dk1"/>
                          </a:solidFill>
                          <a:latin typeface="AU Passata Light"/>
                          <a:ea typeface="+mn-ea"/>
                          <a:cs typeface="+mn-cs"/>
                        </a:rPr>
                        <a:t>Breeam</a:t>
                      </a:r>
                      <a:r>
                        <a:rPr lang="nb-NO" sz="1000" kern="1200" dirty="0" smtClean="0">
                          <a:solidFill>
                            <a:schemeClr val="dk1"/>
                          </a:solidFill>
                          <a:latin typeface="AU Passata Light"/>
                          <a:ea typeface="+mn-ea"/>
                          <a:cs typeface="+mn-cs"/>
                        </a:rPr>
                        <a:t>-nor 2016, </a:t>
                      </a:r>
                      <a:r>
                        <a:rPr lang="nb-NO" sz="1000" kern="1200" dirty="0" err="1" smtClean="0">
                          <a:solidFill>
                            <a:schemeClr val="dk1"/>
                          </a:solidFill>
                          <a:latin typeface="AU Passata Light"/>
                          <a:ea typeface="+mn-ea"/>
                          <a:cs typeface="+mn-cs"/>
                        </a:rPr>
                        <a:t>Hea</a:t>
                      </a:r>
                      <a:r>
                        <a:rPr lang="nb-NO" sz="1000" kern="1200" dirty="0" smtClean="0">
                          <a:solidFill>
                            <a:schemeClr val="dk1"/>
                          </a:solidFill>
                          <a:latin typeface="AU Passata Light"/>
                          <a:ea typeface="+mn-ea"/>
                          <a:cs typeface="+mn-cs"/>
                        </a:rPr>
                        <a:t> 2.</a:t>
                      </a:r>
                    </a:p>
                    <a:p>
                      <a:endParaRPr lang="nb-NO" sz="1000" dirty="0">
                        <a:latin typeface="AU Passata Light"/>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dirty="0" smtClean="0">
                          <a:latin typeface="AU Passata Light"/>
                        </a:rPr>
                        <a:t>Inneklimakvalitet skal tilfredsstille kategori 2 i</a:t>
                      </a:r>
                      <a:r>
                        <a:rPr lang="nb-NO" sz="1000" baseline="0" dirty="0" smtClean="0">
                          <a:latin typeface="AU Passata Light"/>
                        </a:rPr>
                        <a:t> NS-EN 15251:2007+NA2014, samt NS-EN 7730. Ellers som Minimumsnivå.</a:t>
                      </a:r>
                      <a:endParaRPr lang="nb-NO" sz="1000" dirty="0" smtClean="0">
                        <a:latin typeface="AU Passata Light"/>
                      </a:endParaRPr>
                    </a:p>
                    <a:p>
                      <a:endParaRPr lang="nb-NO" sz="1400" dirty="0">
                        <a:latin typeface="AU Passata Light"/>
                      </a:endParaRPr>
                    </a:p>
                  </a:txBody>
                  <a:tcPr>
                    <a:solidFill>
                      <a:srgbClr val="FFC000">
                        <a:alpha val="50000"/>
                      </a:srgbClr>
                    </a:solidFill>
                  </a:tcPr>
                </a:tc>
                <a:tc>
                  <a:txBody>
                    <a:bodyPr/>
                    <a:lstStyle/>
                    <a:p>
                      <a:r>
                        <a:rPr lang="nb-NO" sz="1000" kern="1200" dirty="0" smtClean="0">
                          <a:solidFill>
                            <a:schemeClr val="dk1"/>
                          </a:solidFill>
                          <a:effectLst/>
                          <a:latin typeface="AU Passata Light" panose="020B0303030902030804"/>
                          <a:ea typeface="+mn-ea"/>
                          <a:cs typeface="+mn-cs"/>
                        </a:rPr>
                        <a:t>Inneklimakvalitet skal tilfredsstille kategori 3</a:t>
                      </a:r>
                      <a:r>
                        <a:rPr lang="nb-NO" sz="1000" kern="1200" baseline="0" dirty="0" smtClean="0">
                          <a:solidFill>
                            <a:schemeClr val="dk1"/>
                          </a:solidFill>
                          <a:effectLst/>
                          <a:latin typeface="AU Passata Light" panose="020B0303030902030804"/>
                          <a:ea typeface="+mn-ea"/>
                          <a:cs typeface="+mn-cs"/>
                        </a:rPr>
                        <a:t> </a:t>
                      </a:r>
                      <a:r>
                        <a:rPr lang="nb-NO" sz="1000" kern="1200" dirty="0" smtClean="0">
                          <a:solidFill>
                            <a:schemeClr val="dk1"/>
                          </a:solidFill>
                          <a:effectLst/>
                          <a:latin typeface="AU Passata Light" panose="020B0303030902030804"/>
                          <a:ea typeface="+mn-ea"/>
                          <a:cs typeface="+mn-cs"/>
                        </a:rPr>
                        <a:t>i NS-EN 15251:2007+NA2014, samt NS-EN 7730.</a:t>
                      </a:r>
                    </a:p>
                    <a:p>
                      <a:r>
                        <a:rPr lang="nb-NO" sz="1000" kern="1200" dirty="0" smtClean="0">
                          <a:solidFill>
                            <a:schemeClr val="dk1"/>
                          </a:solidFill>
                          <a:effectLst/>
                          <a:latin typeface="AU Passata Light" panose="020B0303030902030804"/>
                          <a:ea typeface="+mn-ea"/>
                          <a:cs typeface="+mn-cs"/>
                        </a:rPr>
                        <a:t>Med unntak av perioder med brukerstyrt vinduslufting, skal grenseverdier for innetemperatur og lufthastigheter alltid overholdes. Høye grenseverdier for innetemperatur aksepteres i varme sommerperioder ved utelufttemperatur over 22 °C. Overskridelsen bør ikke utgjøre mer enn 50 timer pr. år i lokalenes brukstid. </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4908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3">
                  <a:txBody>
                    <a:bodyPr/>
                    <a:lstStyle/>
                    <a:p>
                      <a:r>
                        <a:rPr lang="nb-NO" sz="1000" dirty="0" smtClean="0">
                          <a:latin typeface="AU Passata Light"/>
                        </a:rPr>
                        <a:t>Dokumentasjon</a:t>
                      </a:r>
                      <a:r>
                        <a:rPr lang="nb-NO" sz="1000" baseline="0" dirty="0" smtClean="0">
                          <a:latin typeface="AU Passata Light"/>
                        </a:rPr>
                        <a:t> med beregning, eller måling (eksisterende bygg). </a:t>
                      </a:r>
                    </a:p>
                    <a:p>
                      <a:r>
                        <a:rPr lang="nb-NO" sz="1000" baseline="0" dirty="0" smtClean="0">
                          <a:latin typeface="AU Passata Light"/>
                        </a:rPr>
                        <a:t>Dokument som viser samsvar med kriterier fra NS 15251:2007+NA2014.</a:t>
                      </a:r>
                    </a:p>
                    <a:p>
                      <a:r>
                        <a:rPr lang="nb-NO" sz="1000" kern="1200" dirty="0" smtClean="0">
                          <a:solidFill>
                            <a:schemeClr val="dk1"/>
                          </a:solidFill>
                          <a:effectLst/>
                          <a:latin typeface="AU Passata Light" panose="020B0303030902030804"/>
                          <a:ea typeface="+mn-ea"/>
                          <a:cs typeface="+mn-cs"/>
                        </a:rPr>
                        <a:t>Dokument som tilsvarer samsvarsnotat i</a:t>
                      </a:r>
                      <a:r>
                        <a:rPr lang="nb-NO" sz="1000" baseline="0" dirty="0" smtClean="0">
                          <a:latin typeface="AU Passata Light"/>
                        </a:rPr>
                        <a:t> </a:t>
                      </a:r>
                      <a:r>
                        <a:rPr lang="nb-NO" sz="1000" baseline="0" dirty="0" err="1" smtClean="0">
                          <a:latin typeface="AU Passata Light"/>
                        </a:rPr>
                        <a:t>Breeam</a:t>
                      </a:r>
                      <a:r>
                        <a:rPr lang="nb-NO" sz="1000" baseline="0" dirty="0" smtClean="0">
                          <a:latin typeface="AU Passata Light"/>
                        </a:rPr>
                        <a:t>-nor 2016, </a:t>
                      </a:r>
                      <a:r>
                        <a:rPr lang="nb-NO" sz="1000" baseline="0" dirty="0" err="1" smtClean="0">
                          <a:latin typeface="AU Passata Light"/>
                        </a:rPr>
                        <a:t>Hea</a:t>
                      </a:r>
                      <a:r>
                        <a:rPr lang="nb-NO" sz="1000" baseline="0" dirty="0" smtClean="0">
                          <a:latin typeface="AU Passata Light"/>
                        </a:rPr>
                        <a:t> 2.</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b="0" i="1" kern="1200" dirty="0" smtClean="0">
                        <a:solidFill>
                          <a:schemeClr val="dk1"/>
                        </a:solidFill>
                        <a:effectLst/>
                        <a:latin typeface="AU Passata Light" panose="020B0303030902030804"/>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nb-NO" sz="1000" b="1" i="0" kern="1200" dirty="0" smtClean="0">
                          <a:solidFill>
                            <a:schemeClr val="dk1"/>
                          </a:solidFill>
                          <a:effectLst/>
                          <a:latin typeface="AU Passata Light" panose="020B0303030902030804"/>
                          <a:ea typeface="+mn-ea"/>
                          <a:cs typeface="+mn-cs"/>
                        </a:rPr>
                        <a:t>For alle </a:t>
                      </a:r>
                      <a:r>
                        <a:rPr lang="nb-NO" sz="1000" b="1" i="0" kern="1200" dirty="0" err="1" smtClean="0">
                          <a:solidFill>
                            <a:schemeClr val="dk1"/>
                          </a:solidFill>
                          <a:effectLst/>
                          <a:latin typeface="AU Passata Light" panose="020B0303030902030804"/>
                          <a:ea typeface="+mn-ea"/>
                          <a:cs typeface="+mn-cs"/>
                        </a:rPr>
                        <a:t>Breeam</a:t>
                      </a:r>
                      <a:r>
                        <a:rPr lang="nb-NO" sz="1000" b="1" i="0" kern="1200" baseline="0" dirty="0" smtClean="0">
                          <a:solidFill>
                            <a:schemeClr val="dk1"/>
                          </a:solidFill>
                          <a:effectLst/>
                          <a:latin typeface="AU Passata Light" panose="020B0303030902030804"/>
                          <a:ea typeface="+mn-ea"/>
                          <a:cs typeface="+mn-cs"/>
                        </a:rPr>
                        <a:t>–nor 2016 kriterier her og på følgende sider gjelder:</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b="1" i="0" kern="1200" baseline="0" dirty="0" smtClean="0">
                          <a:solidFill>
                            <a:schemeClr val="dk1"/>
                          </a:solidFill>
                          <a:effectLst/>
                          <a:latin typeface="AU Passata Light" panose="020B0303030902030804"/>
                          <a:ea typeface="+mn-ea"/>
                          <a:cs typeface="+mn-cs"/>
                        </a:rPr>
                        <a:t>Leieobjektet må 3.-parts godkjennes og sertifiseres for å sikre at </a:t>
                      </a:r>
                      <a:r>
                        <a:rPr lang="nb-NO" sz="1000" b="1" i="0" kern="1200" baseline="0" dirty="0" err="1" smtClean="0">
                          <a:solidFill>
                            <a:schemeClr val="dk1"/>
                          </a:solidFill>
                          <a:effectLst/>
                          <a:latin typeface="AU Passata Light" panose="020B0303030902030804"/>
                          <a:ea typeface="+mn-ea"/>
                          <a:cs typeface="+mn-cs"/>
                        </a:rPr>
                        <a:t>Breeam</a:t>
                      </a:r>
                      <a:r>
                        <a:rPr lang="nb-NO" sz="1000" b="1" i="0" kern="1200" baseline="0" dirty="0" smtClean="0">
                          <a:solidFill>
                            <a:schemeClr val="dk1"/>
                          </a:solidFill>
                          <a:effectLst/>
                          <a:latin typeface="AU Passata Light" panose="020B0303030902030804"/>
                          <a:ea typeface="+mn-ea"/>
                          <a:cs typeface="+mn-cs"/>
                        </a:rPr>
                        <a:t>-kvaliteten ivaretas og leveres. Man kan henvise til klassifiseringsnivå i kontrakt – noe som sikrer at kvaliteten leveres ved overtakelse.</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b="1" i="0" kern="1200" baseline="0" dirty="0" smtClean="0">
                          <a:solidFill>
                            <a:schemeClr val="dk1"/>
                          </a:solidFill>
                          <a:effectLst/>
                          <a:latin typeface="AU Passata Light" panose="020B0303030902030804"/>
                          <a:ea typeface="+mn-ea"/>
                          <a:cs typeface="+mn-cs"/>
                        </a:rPr>
                        <a:t>Der bygget ikke skal sertifiseres, og da særlig for mindre rehabilitering/oppussing, kan man benytte </a:t>
                      </a:r>
                      <a:r>
                        <a:rPr lang="nb-NO" sz="1000" b="1" i="0" kern="1200" baseline="0" dirty="0" err="1" smtClean="0">
                          <a:solidFill>
                            <a:schemeClr val="dk1"/>
                          </a:solidFill>
                          <a:effectLst/>
                          <a:latin typeface="AU Passata Light" panose="020B0303030902030804"/>
                          <a:ea typeface="+mn-ea"/>
                          <a:cs typeface="+mn-cs"/>
                        </a:rPr>
                        <a:t>Breeam</a:t>
                      </a:r>
                      <a:r>
                        <a:rPr lang="nb-NO" sz="1000" b="1" i="0" kern="1200" baseline="0" dirty="0" smtClean="0">
                          <a:solidFill>
                            <a:schemeClr val="dk1"/>
                          </a:solidFill>
                          <a:effectLst/>
                          <a:latin typeface="AU Passata Light" panose="020B0303030902030804"/>
                          <a:ea typeface="+mn-ea"/>
                          <a:cs typeface="+mn-cs"/>
                        </a:rPr>
                        <a:t>-nor kriterier for å sette et ambisjonsnivå, og henvise til spesifikke </a:t>
                      </a:r>
                      <a:r>
                        <a:rPr lang="nb-NO" sz="1000" b="1" i="0" kern="1200" baseline="0" dirty="0" err="1" smtClean="0">
                          <a:solidFill>
                            <a:schemeClr val="dk1"/>
                          </a:solidFill>
                          <a:effectLst/>
                          <a:latin typeface="AU Passata Light" panose="020B0303030902030804"/>
                          <a:ea typeface="+mn-ea"/>
                          <a:cs typeface="+mn-cs"/>
                        </a:rPr>
                        <a:t>Breeam</a:t>
                      </a:r>
                      <a:r>
                        <a:rPr lang="nb-NO" sz="1000" b="1" i="0" kern="1200" baseline="0" dirty="0" smtClean="0">
                          <a:solidFill>
                            <a:schemeClr val="dk1"/>
                          </a:solidFill>
                          <a:effectLst/>
                          <a:latin typeface="AU Passata Light" panose="020B0303030902030804"/>
                          <a:ea typeface="+mn-ea"/>
                          <a:cs typeface="+mn-cs"/>
                        </a:rPr>
                        <a:t>-emner i  forespørsler.  Dokumentasjon på iboende kvaliteter må da avtales mellom partene i hvert tilfelle. </a:t>
                      </a:r>
                      <a:endParaRPr lang="nb-NO" sz="1000" b="1" i="0" kern="1200" dirty="0" smtClean="0">
                        <a:solidFill>
                          <a:schemeClr val="dk1"/>
                        </a:solidFill>
                        <a:latin typeface="AU Passata Light"/>
                        <a:ea typeface="+mn-ea"/>
                        <a:cs typeface="+mn-cs"/>
                      </a:endParaRPr>
                    </a:p>
                    <a:p>
                      <a:endParaRPr lang="nb-NO" sz="1000" dirty="0">
                        <a:latin typeface="AU Passata Light"/>
                      </a:endParaRPr>
                    </a:p>
                  </a:txBody>
                  <a:tcPr>
                    <a:solidFill>
                      <a:schemeClr val="bg1">
                        <a:alpha val="50000"/>
                      </a:schemeClr>
                    </a:solidFill>
                  </a:tcPr>
                </a:tc>
                <a:tc hMerge="1">
                  <a:txBody>
                    <a:bodyPr/>
                    <a:lstStyle/>
                    <a:p>
                      <a:endParaRPr lang="nb-NO" sz="1400" dirty="0">
                        <a:latin typeface="AU Passata Light"/>
                      </a:endParaRPr>
                    </a:p>
                  </a:txBody>
                  <a:tcPr>
                    <a:solidFill>
                      <a:schemeClr val="bg1">
                        <a:alpha val="50000"/>
                      </a:schemeClr>
                    </a:solidFill>
                  </a:tcPr>
                </a:tc>
                <a:tc hMerge="1">
                  <a:txBody>
                    <a:bodyPr/>
                    <a:lstStyle/>
                    <a:p>
                      <a:endParaRPr lang="nb-NO" sz="1400" dirty="0">
                        <a:latin typeface="AU Passata Light"/>
                      </a:endParaRPr>
                    </a:p>
                  </a:txBody>
                  <a:tcPr>
                    <a:solidFill>
                      <a:schemeClr val="bg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Inneklimakvaliteten kan dokumenteres med beregninger som viser temperaturer ved spesifiserte driftsbetingelser for lokalene og standardiserte klimadata. Alternativt kan kvaliteten dokumenters med historisk logg fra SD-anlegg eller annet loggutstyr.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Om det kreves medvirkning fra leietaker/bruker (for eksempel manuell bruk av solavskjerming eller lufting med åpningsvindu) for å nå et tilfredsstillende inneklima, skal det foreligge en brukerveileder som instruerer brukeren i optimal bruk og drift.</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
        <p:nvSpPr>
          <p:cNvPr id="6" name="Tittel 1"/>
          <p:cNvSpPr>
            <a:spLocks noGrp="1"/>
          </p:cNvSpPr>
          <p:nvPr>
            <p:ph type="title"/>
          </p:nvPr>
        </p:nvSpPr>
        <p:spPr>
          <a:xfrm>
            <a:off x="905413" y="1"/>
            <a:ext cx="10515600" cy="685800"/>
          </a:xfrm>
        </p:spPr>
        <p:txBody>
          <a:bodyPr>
            <a:normAutofit fontScale="90000"/>
          </a:bodyPr>
          <a:lstStyle/>
          <a:p>
            <a:r>
              <a:rPr lang="nb-NO" sz="3000" dirty="0" smtClean="0"/>
              <a:t> </a:t>
            </a:r>
            <a:br>
              <a:rPr lang="nb-NO" sz="3000" dirty="0" smtClean="0"/>
            </a:br>
            <a:r>
              <a:rPr lang="nb-NO" sz="2200" dirty="0" smtClean="0">
                <a:latin typeface="AU Passata Light" panose="020B0303030902030804"/>
              </a:rPr>
              <a:t>Inneklima – funksjonskriterier </a:t>
            </a:r>
            <a:r>
              <a:rPr lang="nb-NO" sz="2200" dirty="0">
                <a:latin typeface="AU Passata Light" panose="020B0303030902030804"/>
              </a:rPr>
              <a:t>og dokumentasjonskrav for ulike </a:t>
            </a:r>
            <a:r>
              <a:rPr lang="nb-NO" sz="2200" dirty="0" smtClean="0">
                <a:latin typeface="AU Passata Light" panose="020B0303030902030804"/>
              </a:rPr>
              <a:t>ambisjonsnivåer</a:t>
            </a:r>
            <a:r>
              <a:rPr lang="nb-NO" sz="3000" dirty="0" smtClean="0"/>
              <a:t/>
            </a:r>
            <a:br>
              <a:rPr lang="nb-NO" sz="3000" dirty="0" smtClean="0"/>
            </a:br>
            <a:endParaRPr lang="nb-NO" sz="3000" dirty="0"/>
          </a:p>
        </p:txBody>
      </p:sp>
    </p:spTree>
    <p:extLst>
      <p:ext uri="{BB962C8B-B14F-4D97-AF65-F5344CB8AC3E}">
        <p14:creationId xmlns:p14="http://schemas.microsoft.com/office/powerpoint/2010/main" val="2066301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905413" y="1"/>
            <a:ext cx="10515600" cy="685800"/>
          </a:xfrm>
        </p:spPr>
        <p:txBody>
          <a:bodyPr>
            <a:noAutofit/>
          </a:bodyPr>
          <a:lstStyle/>
          <a:p>
            <a:r>
              <a:rPr lang="nb-NO" sz="2000" dirty="0" smtClean="0"/>
              <a:t> </a:t>
            </a:r>
            <a:br>
              <a:rPr lang="nb-NO" sz="2000" dirty="0" smtClean="0"/>
            </a:br>
            <a:r>
              <a:rPr lang="nb-NO" sz="2000" dirty="0" smtClean="0">
                <a:latin typeface="AU Passata Light" panose="020B0303030902030804"/>
              </a:rPr>
              <a:t>Inneklima - funksjonskriterier </a:t>
            </a:r>
            <a:r>
              <a:rPr lang="nb-NO" sz="2000" dirty="0">
                <a:latin typeface="AU Passata Light" panose="020B0303030902030804"/>
              </a:rPr>
              <a:t>og dokumentasjonskrav for ulike </a:t>
            </a:r>
            <a:r>
              <a:rPr lang="nb-NO" sz="2000" dirty="0" smtClean="0">
                <a:latin typeface="AU Passata Light" panose="020B0303030902030804"/>
              </a:rPr>
              <a:t>ambisjonsnivåer</a:t>
            </a:r>
            <a:r>
              <a:rPr lang="nb-NO" sz="2000" dirty="0" smtClean="0"/>
              <a:t/>
            </a:r>
            <a:br>
              <a:rPr lang="nb-NO" sz="2000" dirty="0" smtClean="0"/>
            </a:br>
            <a:endParaRPr lang="nb-NO" sz="2000" dirty="0"/>
          </a:p>
        </p:txBody>
      </p:sp>
      <p:graphicFrame>
        <p:nvGraphicFramePr>
          <p:cNvPr id="4" name="Tabell 3"/>
          <p:cNvGraphicFramePr>
            <a:graphicFrameLocks noGrp="1"/>
          </p:cNvGraphicFramePr>
          <p:nvPr>
            <p:extLst>
              <p:ext uri="{D42A27DB-BD31-4B8C-83A1-F6EECF244321}">
                <p14:modId xmlns:p14="http://schemas.microsoft.com/office/powerpoint/2010/main" val="683702713"/>
              </p:ext>
            </p:extLst>
          </p:nvPr>
        </p:nvGraphicFramePr>
        <p:xfrm>
          <a:off x="905413" y="842520"/>
          <a:ext cx="10958445" cy="6000194"/>
        </p:xfrm>
        <a:graphic>
          <a:graphicData uri="http://schemas.openxmlformats.org/drawingml/2006/table">
            <a:tbl>
              <a:tblPr firstRow="1" bandRow="1">
                <a:tableStyleId>{5C22544A-7EE6-4342-B048-85BDC9FD1C3A}</a:tableStyleId>
              </a:tblPr>
              <a:tblGrid>
                <a:gridCol w="2191689">
                  <a:extLst>
                    <a:ext uri="{9D8B030D-6E8A-4147-A177-3AD203B41FA5}">
                      <a16:colId xmlns:a16="http://schemas.microsoft.com/office/drawing/2014/main" xmlns="" val="20000"/>
                    </a:ext>
                  </a:extLst>
                </a:gridCol>
                <a:gridCol w="1379648">
                  <a:extLst>
                    <a:ext uri="{9D8B030D-6E8A-4147-A177-3AD203B41FA5}">
                      <a16:colId xmlns:a16="http://schemas.microsoft.com/office/drawing/2014/main" xmlns="" val="20001"/>
                    </a:ext>
                  </a:extLst>
                </a:gridCol>
                <a:gridCol w="1543050">
                  <a:extLst>
                    <a:ext uri="{9D8B030D-6E8A-4147-A177-3AD203B41FA5}">
                      <a16:colId xmlns:a16="http://schemas.microsoft.com/office/drawing/2014/main" xmlns="" val="20002"/>
                    </a:ext>
                  </a:extLst>
                </a:gridCol>
                <a:gridCol w="3652369">
                  <a:extLst>
                    <a:ext uri="{9D8B030D-6E8A-4147-A177-3AD203B41FA5}">
                      <a16:colId xmlns:a16="http://schemas.microsoft.com/office/drawing/2014/main" xmlns="" val="20003"/>
                    </a:ext>
                  </a:extLst>
                </a:gridCol>
                <a:gridCol w="2191689">
                  <a:extLst>
                    <a:ext uri="{9D8B030D-6E8A-4147-A177-3AD203B41FA5}">
                      <a16:colId xmlns:a16="http://schemas.microsoft.com/office/drawing/2014/main" xmlns="" val="20004"/>
                    </a:ext>
                  </a:extLst>
                </a:gridCol>
              </a:tblGrid>
              <a:tr h="889355">
                <a:tc gridSpan="5">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latin typeface="AU Passata Light" panose="020B0303030902030804"/>
                        </a:rPr>
                        <a:t>Kvalitetsområde</a:t>
                      </a:r>
                      <a:r>
                        <a:rPr lang="nb-NO" sz="1400" baseline="0" dirty="0" smtClean="0">
                          <a:latin typeface="AU Passata Light" panose="020B0303030902030804"/>
                        </a:rPr>
                        <a:t> - inneklima</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b="1" kern="1200" baseline="0" dirty="0" smtClean="0">
                          <a:solidFill>
                            <a:schemeClr val="lt1"/>
                          </a:solidFill>
                          <a:latin typeface="AU Passata Light" panose="020B0303030902030804"/>
                          <a:ea typeface="+mn-ea"/>
                          <a:cs typeface="+mn-cs"/>
                        </a:rPr>
                        <a:t>- d</a:t>
                      </a:r>
                      <a:r>
                        <a:rPr lang="nb-NO" sz="1400" b="1" kern="1200" dirty="0" smtClean="0">
                          <a:solidFill>
                            <a:schemeClr val="lt1"/>
                          </a:solidFill>
                          <a:latin typeface="AU Passata Light" panose="020B0303030902030804"/>
                          <a:ea typeface="+mn-ea"/>
                          <a:cs typeface="+mn-cs"/>
                        </a:rPr>
                        <a:t>agslys, lyskvalitet og utsyn</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400" dirty="0" smtClean="0">
                        <a:latin typeface="AU Passata Light" panose="020B0303030902030804"/>
                      </a:endParaRPr>
                    </a:p>
                    <a:p>
                      <a:endParaRPr lang="nb-NO" sz="1400" dirty="0">
                        <a:latin typeface="AU Passata Light"/>
                      </a:endParaRPr>
                    </a:p>
                  </a:txBody>
                  <a:tcPr>
                    <a:solidFill>
                      <a:schemeClr val="tx1">
                        <a:alpha val="50000"/>
                      </a:schemeClr>
                    </a:solidFill>
                  </a:tcPr>
                </a:tc>
                <a:tc hMerge="1">
                  <a:txBody>
                    <a:bodyPr/>
                    <a:lstStyle/>
                    <a:p>
                      <a:endParaRPr lang="nb-NO" dirty="0"/>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a:p>
                  </a:txBody>
                  <a:tcPr>
                    <a:solidFill>
                      <a:schemeClr val="tx1">
                        <a:alpha val="50000"/>
                      </a:schemeClr>
                    </a:solidFill>
                  </a:tcPr>
                </a:tc>
                <a:tc hMerge="1">
                  <a:txBody>
                    <a:bodyPr/>
                    <a:lstStyle/>
                    <a:p>
                      <a:endParaRPr lang="nb-NO" dirty="0"/>
                    </a:p>
                  </a:txBody>
                  <a:tcPr>
                    <a:solidFill>
                      <a:schemeClr val="tx1">
                        <a:alpha val="50000"/>
                      </a:schemeClr>
                    </a:solidFill>
                  </a:tcPr>
                </a:tc>
                <a:extLst>
                  <a:ext uri="{0D108BD9-81ED-4DB2-BD59-A6C34878D82A}">
                    <a16:rowId xmlns:a16="http://schemas.microsoft.com/office/drawing/2014/main" xmlns="" val="10000"/>
                  </a:ext>
                </a:extLst>
              </a:tr>
              <a:tr h="542594">
                <a:tc>
                  <a:txBody>
                    <a:bodyPr/>
                    <a:lstStyle/>
                    <a:p>
                      <a:endParaRPr lang="nb-NO" sz="1400" dirty="0">
                        <a:latin typeface="AU Passata Light"/>
                      </a:endParaRPr>
                    </a:p>
                  </a:txBody>
                  <a:tcPr>
                    <a:solidFill>
                      <a:schemeClr val="bg1"/>
                    </a:solidFill>
                  </a:tcPr>
                </a:tc>
                <a:tc>
                  <a:txBody>
                    <a:bodyPr/>
                    <a:lstStyle/>
                    <a:p>
                      <a:r>
                        <a:rPr lang="nb-NO" sz="1400" b="0" dirty="0" smtClean="0">
                          <a:latin typeface="AU Passata Light"/>
                        </a:rPr>
                        <a:t>1. Forbilde</a:t>
                      </a:r>
                      <a:r>
                        <a:rPr lang="nb-NO" sz="1400" b="0" baseline="0" dirty="0" smtClean="0">
                          <a:latin typeface="AU Passata Light"/>
                        </a:rPr>
                        <a:t>nivå</a:t>
                      </a:r>
                      <a:endParaRPr lang="nb-NO" sz="1400" b="0" dirty="0">
                        <a:latin typeface="AU Passata Light"/>
                      </a:endParaRPr>
                    </a:p>
                  </a:txBody>
                  <a:tcPr>
                    <a:solidFill>
                      <a:srgbClr val="00B050">
                        <a:alpha val="50000"/>
                      </a:srgbClr>
                    </a:solidFill>
                  </a:tcPr>
                </a:tc>
                <a:tc>
                  <a:txBody>
                    <a:bodyPr/>
                    <a:lstStyle/>
                    <a:p>
                      <a:r>
                        <a:rPr lang="nb-NO" sz="1400" dirty="0" smtClean="0">
                          <a:latin typeface="AU Passata Light"/>
                        </a:rPr>
                        <a:t>2. Høyt</a:t>
                      </a:r>
                      <a:r>
                        <a:rPr lang="nb-NO" sz="1400" baseline="0" dirty="0" smtClean="0">
                          <a:latin typeface="AU Passata Light"/>
                        </a:rPr>
                        <a:t> ambisjonsnivå</a:t>
                      </a:r>
                      <a:endParaRPr lang="nb-NO" sz="1400" dirty="0">
                        <a:latin typeface="AU Passata Light"/>
                      </a:endParaRPr>
                    </a:p>
                  </a:txBody>
                  <a:tcPr>
                    <a:solidFill>
                      <a:srgbClr val="92D050">
                        <a:alpha val="50000"/>
                      </a:srgbClr>
                    </a:solidFill>
                  </a:tcPr>
                </a:tc>
                <a:tc>
                  <a:txBody>
                    <a:bodyPr/>
                    <a:lstStyle/>
                    <a:p>
                      <a:r>
                        <a:rPr lang="nb-NO" sz="1400" dirty="0" smtClean="0">
                          <a:latin typeface="AU Passata Light"/>
                        </a:rPr>
                        <a:t>3. Godt ambisjonsnivå</a:t>
                      </a:r>
                      <a:endParaRPr lang="nb-NO" sz="1400" dirty="0">
                        <a:latin typeface="AU Passata Light"/>
                      </a:endParaRPr>
                    </a:p>
                  </a:txBody>
                  <a:tcPr>
                    <a:solidFill>
                      <a:srgbClr val="FFC000">
                        <a:alpha val="50000"/>
                      </a:srgbClr>
                    </a:solidFill>
                  </a:tcPr>
                </a:tc>
                <a:tc>
                  <a:txBody>
                    <a:bodyPr/>
                    <a:lstStyle/>
                    <a:p>
                      <a:r>
                        <a:rPr lang="nb-NO" sz="1400" dirty="0" smtClean="0">
                          <a:latin typeface="AU Passata Light"/>
                        </a:rPr>
                        <a:t>4. Minimumsnivå</a:t>
                      </a:r>
                      <a:endParaRPr lang="nb-NO" sz="1400" dirty="0">
                        <a:latin typeface="AU Passata Light"/>
                      </a:endParaRPr>
                    </a:p>
                  </a:txBody>
                  <a:tcPr>
                    <a:solidFill>
                      <a:srgbClr val="FFFF00">
                        <a:alpha val="50000"/>
                      </a:srgbClr>
                    </a:solidFill>
                  </a:tcPr>
                </a:tc>
                <a:extLst>
                  <a:ext uri="{0D108BD9-81ED-4DB2-BD59-A6C34878D82A}">
                    <a16:rowId xmlns:a16="http://schemas.microsoft.com/office/drawing/2014/main" xmlns="" val="10001"/>
                  </a:ext>
                </a:extLst>
              </a:tr>
              <a:tr h="26999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Funksjonskriterier</a:t>
                      </a:r>
                    </a:p>
                    <a:p>
                      <a:pPr marL="0" marR="0" indent="0" algn="l" defTabSz="914400" rtl="0" eaLnBrk="1" fontAlgn="auto" latinLnBrk="0" hangingPunct="1">
                        <a:lnSpc>
                          <a:spcPct val="100000"/>
                        </a:lnSpc>
                        <a:spcBef>
                          <a:spcPts val="0"/>
                        </a:spcBef>
                        <a:spcAft>
                          <a:spcPts val="0"/>
                        </a:spcAft>
                        <a:buClrTx/>
                        <a:buSzTx/>
                        <a:buFontTx/>
                        <a:buNone/>
                        <a:tabLst/>
                        <a:defRPr/>
                      </a:pPr>
                      <a:r>
                        <a:rPr lang="nb-NO" sz="1400" dirty="0" smtClean="0">
                          <a:solidFill>
                            <a:schemeClr val="bg1"/>
                          </a:solidFill>
                          <a:latin typeface="AU Passata Light"/>
                        </a:rPr>
                        <a:t>(</a:t>
                      </a:r>
                      <a:r>
                        <a:rPr lang="nb-NO" sz="1400" baseline="0" dirty="0" smtClean="0">
                          <a:solidFill>
                            <a:schemeClr val="bg1"/>
                          </a:solidFill>
                          <a:latin typeface="AU Passata Light"/>
                        </a:rPr>
                        <a:t>tekst til krav i kravspesifikasjon)</a:t>
                      </a:r>
                    </a:p>
                    <a:p>
                      <a:endParaRPr lang="nb-NO" sz="1400" dirty="0">
                        <a:solidFill>
                          <a:schemeClr val="bg1"/>
                        </a:solidFill>
                        <a:latin typeface="AU Passata Light"/>
                      </a:endParaRPr>
                    </a:p>
                  </a:txBody>
                  <a:tcPr>
                    <a:solidFill>
                      <a:schemeClr val="tx1">
                        <a:alpha val="5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Som Godt ambisjonsnivå</a:t>
                      </a:r>
                      <a:r>
                        <a:rPr lang="nb-NO" sz="1000" kern="1200" baseline="0" dirty="0" smtClean="0">
                          <a:solidFill>
                            <a:schemeClr val="dk1"/>
                          </a:solidFill>
                          <a:latin typeface="AU Passata Ligh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Skal tilfredsstille krav til 4 poeng i </a:t>
                      </a:r>
                      <a:r>
                        <a:rPr lang="nb-NO" sz="1000" kern="1200" dirty="0" err="1" smtClean="0">
                          <a:solidFill>
                            <a:schemeClr val="dk1"/>
                          </a:solidFill>
                          <a:latin typeface="AU Passata Light"/>
                          <a:ea typeface="+mn-ea"/>
                          <a:cs typeface="+mn-cs"/>
                        </a:rPr>
                        <a:t>Breeam</a:t>
                      </a:r>
                      <a:r>
                        <a:rPr lang="nb-NO" sz="1000" kern="1200" dirty="0" smtClean="0">
                          <a:solidFill>
                            <a:schemeClr val="dk1"/>
                          </a:solidFill>
                          <a:latin typeface="AU Passata Light"/>
                          <a:ea typeface="+mn-ea"/>
                          <a:cs typeface="+mn-cs"/>
                        </a:rPr>
                        <a:t>-nor 2016, </a:t>
                      </a:r>
                      <a:r>
                        <a:rPr lang="nb-NO" sz="1000" kern="1200" dirty="0" err="1" smtClean="0">
                          <a:solidFill>
                            <a:schemeClr val="dk1"/>
                          </a:solidFill>
                          <a:latin typeface="AU Passata Light"/>
                          <a:ea typeface="+mn-ea"/>
                          <a:cs typeface="+mn-cs"/>
                        </a:rPr>
                        <a:t>Hea</a:t>
                      </a:r>
                      <a:r>
                        <a:rPr lang="nb-NO" sz="1000" kern="1200" dirty="0" smtClean="0">
                          <a:solidFill>
                            <a:schemeClr val="dk1"/>
                          </a:solidFill>
                          <a:latin typeface="AU Passata Light"/>
                          <a:ea typeface="+mn-ea"/>
                          <a:cs typeface="+mn-cs"/>
                        </a:rPr>
                        <a:t> 1.</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rgbClr val="00B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Som Godt ambisjonsnivå</a:t>
                      </a:r>
                      <a:r>
                        <a:rPr lang="nb-NO" sz="1000" kern="1200" baseline="0" dirty="0" smtClean="0">
                          <a:solidFill>
                            <a:schemeClr val="dk1"/>
                          </a:solidFill>
                          <a:latin typeface="AU Passata Ligh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Skal tilfredsstille krav til 2</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Poeng i </a:t>
                      </a:r>
                      <a:r>
                        <a:rPr lang="nb-NO" sz="1000" kern="1200" dirty="0" err="1" smtClean="0">
                          <a:solidFill>
                            <a:schemeClr val="dk1"/>
                          </a:solidFill>
                          <a:latin typeface="AU Passata Light"/>
                          <a:ea typeface="+mn-ea"/>
                          <a:cs typeface="+mn-cs"/>
                        </a:rPr>
                        <a:t>Breeam</a:t>
                      </a:r>
                      <a:r>
                        <a:rPr lang="nb-NO" sz="1000" kern="1200" dirty="0" smtClean="0">
                          <a:solidFill>
                            <a:schemeClr val="dk1"/>
                          </a:solidFill>
                          <a:latin typeface="AU Passata Light"/>
                          <a:ea typeface="+mn-ea"/>
                          <a:cs typeface="+mn-cs"/>
                        </a:rPr>
                        <a:t>-nor 2016, </a:t>
                      </a:r>
                      <a:r>
                        <a:rPr lang="nb-NO" sz="1000" kern="1200" dirty="0" err="1" smtClean="0">
                          <a:solidFill>
                            <a:schemeClr val="dk1"/>
                          </a:solidFill>
                          <a:latin typeface="AU Passata Light"/>
                          <a:ea typeface="+mn-ea"/>
                          <a:cs typeface="+mn-cs"/>
                        </a:rPr>
                        <a:t>Hea</a:t>
                      </a:r>
                      <a:r>
                        <a:rPr lang="nb-NO" sz="1000" kern="1200" dirty="0" smtClean="0">
                          <a:solidFill>
                            <a:schemeClr val="dk1"/>
                          </a:solidFill>
                          <a:latin typeface="AU Passata Light"/>
                          <a:ea typeface="+mn-ea"/>
                          <a:cs typeface="+mn-cs"/>
                        </a:rPr>
                        <a:t> 1.</a:t>
                      </a: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Alle arealer med faste arbeidsplasser skal tilfredsstille krav i teknisk forskrift, § 13-12.Lys. </a:t>
                      </a:r>
                      <a:r>
                        <a:rPr lang="nb-NO" sz="1000" kern="1200" dirty="0" err="1" smtClean="0">
                          <a:solidFill>
                            <a:schemeClr val="dk1"/>
                          </a:solidFill>
                          <a:latin typeface="AU Passata Light"/>
                          <a:ea typeface="+mn-ea"/>
                          <a:cs typeface="+mn-cs"/>
                        </a:rPr>
                        <a:t>pkt</a:t>
                      </a:r>
                      <a:r>
                        <a:rPr lang="nb-NO" sz="1000" kern="1200" dirty="0" smtClean="0">
                          <a:solidFill>
                            <a:schemeClr val="dk1"/>
                          </a:solidFill>
                          <a:latin typeface="AU Passata Light"/>
                          <a:ea typeface="+mn-ea"/>
                          <a:cs typeface="+mn-cs"/>
                        </a:rPr>
                        <a:t> 1 og 2.</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Lysanleggene skal følge retningslinjene i Norsk Lyskulturs publikasjoner og dimensjoneres etter Norsk Lyskulturs siste utgave av lux-tabellen. </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rgbClr val="FFC00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Alle arealer med faste arbeidsplasser skal ha dagslys og utsyn, og skal tilfredsstille krav i   «Forskrift om utforming og innretning av arbeidsplasser og arbeidslokaler (</a:t>
                      </a:r>
                      <a:r>
                        <a:rPr lang="nb-NO" sz="1000" kern="1200" dirty="0" err="1" smtClean="0">
                          <a:solidFill>
                            <a:schemeClr val="dk1"/>
                          </a:solidFill>
                          <a:latin typeface="AU Passata Light"/>
                          <a:ea typeface="+mn-ea"/>
                          <a:cs typeface="+mn-cs"/>
                        </a:rPr>
                        <a:t>Arbeidsplassforskriften</a:t>
                      </a:r>
                      <a:r>
                        <a:rPr lang="nb-NO" sz="1000" kern="1200" dirty="0" smtClean="0">
                          <a:solidFill>
                            <a:schemeClr val="dk1"/>
                          </a:solidFill>
                          <a:latin typeface="AU Passata Ligh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For å sikre utsyn i arbeidsrom skal</a:t>
                      </a:r>
                      <a:r>
                        <a:rPr lang="nb-NO" sz="1000" kern="1200" baseline="0" dirty="0" smtClean="0">
                          <a:solidFill>
                            <a:schemeClr val="dk1"/>
                          </a:solidFill>
                          <a:latin typeface="AU Passata Light"/>
                          <a:ea typeface="+mn-ea"/>
                          <a:cs typeface="+mn-cs"/>
                        </a:rPr>
                        <a:t> vindusarealet minimum </a:t>
                      </a:r>
                      <a:r>
                        <a:rPr lang="nb-NO" sz="1000" kern="1200" baseline="0" dirty="0" smtClean="0">
                          <a:solidFill>
                            <a:schemeClr val="tx1"/>
                          </a:solidFill>
                          <a:latin typeface="AU Passata Light"/>
                          <a:ea typeface="+mn-ea"/>
                          <a:cs typeface="+mn-cs"/>
                        </a:rPr>
                        <a:t>v</a:t>
                      </a:r>
                      <a:r>
                        <a:rPr lang="nb-NO" sz="1000" kern="1200" dirty="0" smtClean="0">
                          <a:solidFill>
                            <a:schemeClr val="dk1"/>
                          </a:solidFill>
                          <a:latin typeface="AU Passata Light"/>
                          <a:ea typeface="+mn-ea"/>
                          <a:cs typeface="+mn-cs"/>
                        </a:rPr>
                        <a:t>ære</a:t>
                      </a:r>
                      <a:r>
                        <a:rPr lang="nb-NO" sz="1000" kern="1200" baseline="0" dirty="0" smtClean="0">
                          <a:solidFill>
                            <a:schemeClr val="dk1"/>
                          </a:solidFill>
                          <a:latin typeface="AU Passata Light"/>
                          <a:ea typeface="+mn-ea"/>
                          <a:cs typeface="+mn-cs"/>
                        </a:rPr>
                        <a:t> </a:t>
                      </a:r>
                      <a:r>
                        <a:rPr lang="nb-NO" sz="1000" kern="1200" dirty="0" smtClean="0">
                          <a:solidFill>
                            <a:schemeClr val="dk1"/>
                          </a:solidFill>
                          <a:latin typeface="AU Passata Light"/>
                          <a:ea typeface="+mn-ea"/>
                          <a:cs typeface="+mn-cs"/>
                        </a:rPr>
                        <a:t>≥20 % av det totale innvendige </a:t>
                      </a:r>
                      <a:r>
                        <a:rPr lang="nb-NO" sz="1000" kern="1200" dirty="0" err="1" smtClean="0">
                          <a:solidFill>
                            <a:schemeClr val="dk1"/>
                          </a:solidFill>
                          <a:latin typeface="AU Passata Light"/>
                          <a:ea typeface="+mn-ea"/>
                          <a:cs typeface="+mn-cs"/>
                        </a:rPr>
                        <a:t>veggarealet</a:t>
                      </a:r>
                      <a:r>
                        <a:rPr lang="nb-NO" sz="1000" kern="1200" dirty="0" smtClean="0">
                          <a:solidFill>
                            <a:schemeClr val="dk1"/>
                          </a:solidFill>
                          <a:latin typeface="AU Passata Light"/>
                          <a:ea typeface="+mn-ea"/>
                          <a:cs typeface="+mn-cs"/>
                        </a:rPr>
                        <a:t>, når avstand fra arbeidsplassen til vindu maksimalt er 7 m. Når avstanden økes, må arealet</a:t>
                      </a:r>
                      <a:r>
                        <a:rPr lang="nb-NO" sz="1000" kern="1200" baseline="0" dirty="0" smtClean="0">
                          <a:solidFill>
                            <a:schemeClr val="dk1"/>
                          </a:solidFill>
                          <a:latin typeface="AU Passata Light"/>
                          <a:ea typeface="+mn-ea"/>
                          <a:cs typeface="+mn-cs"/>
                        </a:rPr>
                        <a:t> økes.</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latin typeface="AU Passata Light"/>
                          <a:ea typeface="+mn-ea"/>
                          <a:cs typeface="+mn-cs"/>
                        </a:rPr>
                        <a:t>For avstand på 8-11 m     &gt; 25%</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latin typeface="AU Passata Light"/>
                          <a:ea typeface="+mn-ea"/>
                          <a:cs typeface="+mn-cs"/>
                        </a:rPr>
                        <a:t>For avstand på 11-14 m   &gt; 30%</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baseline="0" dirty="0" smtClean="0">
                          <a:solidFill>
                            <a:schemeClr val="dk1"/>
                          </a:solidFill>
                          <a:latin typeface="AU Passata Light"/>
                          <a:ea typeface="+mn-ea"/>
                          <a:cs typeface="+mn-cs"/>
                        </a:rPr>
                        <a:t>For avstand over 14 m     &gt;  35%</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dirty="0">
                        <a:latin typeface="AU Passata Light"/>
                      </a:endParaRPr>
                    </a:p>
                  </a:txBody>
                  <a:tcPr>
                    <a:solidFill>
                      <a:srgbClr val="FFFF00">
                        <a:alpha val="50000"/>
                      </a:srgbClr>
                    </a:solidFill>
                  </a:tcPr>
                </a:tc>
                <a:extLst>
                  <a:ext uri="{0D108BD9-81ED-4DB2-BD59-A6C34878D82A}">
                    <a16:rowId xmlns:a16="http://schemas.microsoft.com/office/drawing/2014/main" xmlns="" val="10002"/>
                  </a:ext>
                </a:extLst>
              </a:tr>
              <a:tr h="16780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400" b="0" baseline="0" dirty="0" smtClean="0">
                          <a:solidFill>
                            <a:schemeClr val="bg1"/>
                          </a:solidFill>
                          <a:latin typeface="AU Passata Light"/>
                        </a:rPr>
                        <a:t>Dokumentasjonskrav (tekst til krav i kravspesifikasjon)</a:t>
                      </a:r>
                    </a:p>
                    <a:p>
                      <a:endParaRPr lang="nb-NO" sz="1400" baseline="0" dirty="0">
                        <a:solidFill>
                          <a:schemeClr val="bg1"/>
                        </a:solidFill>
                        <a:latin typeface="AU Passata Light"/>
                      </a:endParaRPr>
                    </a:p>
                  </a:txBody>
                  <a:tcPr>
                    <a:solidFill>
                      <a:schemeClr val="tx1">
                        <a:alpha val="50000"/>
                      </a:schemeClr>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effectLst/>
                          <a:latin typeface="AU Passata Light" panose="020B0303030902030804"/>
                          <a:ea typeface="+mn-ea"/>
                          <a:cs typeface="+mn-cs"/>
                        </a:rPr>
                        <a:t>Dokument som tilsvarer samsvarsnotat i </a:t>
                      </a:r>
                      <a:r>
                        <a:rPr lang="nb-NO" sz="1000" kern="1200" dirty="0" err="1" smtClean="0">
                          <a:solidFill>
                            <a:schemeClr val="dk1"/>
                          </a:solidFill>
                          <a:effectLst/>
                          <a:latin typeface="AU Passata Light" panose="020B0303030902030804"/>
                          <a:ea typeface="+mn-ea"/>
                          <a:cs typeface="+mn-cs"/>
                        </a:rPr>
                        <a:t>Breeam</a:t>
                      </a:r>
                      <a:r>
                        <a:rPr lang="nb-NO" sz="1000" kern="1200" dirty="0" smtClean="0">
                          <a:solidFill>
                            <a:schemeClr val="dk1"/>
                          </a:solidFill>
                          <a:effectLst/>
                          <a:latin typeface="AU Passata Light" panose="020B0303030902030804"/>
                          <a:ea typeface="+mn-ea"/>
                          <a:cs typeface="+mn-cs"/>
                        </a:rPr>
                        <a:t>-nor 2016 </a:t>
                      </a:r>
                      <a:r>
                        <a:rPr lang="nb-NO" sz="1000" kern="1200" dirty="0" err="1" smtClean="0">
                          <a:solidFill>
                            <a:schemeClr val="dk1"/>
                          </a:solidFill>
                          <a:effectLst/>
                          <a:latin typeface="AU Passata Light" panose="020B0303030902030804"/>
                          <a:ea typeface="+mn-ea"/>
                          <a:cs typeface="+mn-cs"/>
                        </a:rPr>
                        <a:t>Hea</a:t>
                      </a:r>
                      <a:r>
                        <a:rPr lang="nb-NO" sz="1000" kern="1200" dirty="0" smtClean="0">
                          <a:solidFill>
                            <a:schemeClr val="dk1"/>
                          </a:solidFill>
                          <a:effectLst/>
                          <a:latin typeface="AU Passata Light" panose="020B0303030902030804"/>
                          <a:ea typeface="+mn-ea"/>
                          <a:cs typeface="+mn-cs"/>
                        </a:rPr>
                        <a:t> 1, </a:t>
                      </a:r>
                      <a:r>
                        <a:rPr lang="nb-NO" sz="1000" kern="1200" dirty="0" err="1" smtClean="0">
                          <a:solidFill>
                            <a:schemeClr val="dk1"/>
                          </a:solidFill>
                          <a:effectLst/>
                          <a:latin typeface="AU Passata Light" panose="020B0303030902030804"/>
                          <a:ea typeface="+mn-ea"/>
                          <a:cs typeface="+mn-cs"/>
                        </a:rPr>
                        <a:t>pkt</a:t>
                      </a:r>
                      <a:r>
                        <a:rPr lang="nb-NO" sz="1000" kern="1200" dirty="0" smtClean="0">
                          <a:solidFill>
                            <a:schemeClr val="dk1"/>
                          </a:solidFill>
                          <a:effectLst/>
                          <a:latin typeface="AU Passata Light" panose="020B0303030902030804"/>
                          <a:ea typeface="+mn-ea"/>
                          <a:cs typeface="+mn-cs"/>
                        </a:rPr>
                        <a:t> 1-2 og 5-8.</a:t>
                      </a: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smtClean="0">
                        <a:solidFill>
                          <a:schemeClr val="dk1"/>
                        </a:solidFill>
                        <a:latin typeface="AU Passata Ligh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nb-NO" sz="1000" kern="1200" dirty="0">
                        <a:solidFill>
                          <a:schemeClr val="dk1"/>
                        </a:solidFill>
                        <a:latin typeface="AU Passata Light"/>
                        <a:ea typeface="+mn-ea"/>
                        <a:cs typeface="+mn-cs"/>
                      </a:endParaRPr>
                    </a:p>
                  </a:txBody>
                  <a:tcPr>
                    <a:solidFill>
                      <a:schemeClr val="bg1">
                        <a:alpha val="50000"/>
                      </a:schemeClr>
                    </a:solidFill>
                  </a:tcPr>
                </a:tc>
                <a:tc hMerge="1">
                  <a:txBody>
                    <a:bodyPr/>
                    <a:lstStyle/>
                    <a:p>
                      <a:endParaRPr lang="nb-NO" sz="1400" dirty="0">
                        <a:latin typeface="AU Passata Light"/>
                      </a:endParaRPr>
                    </a:p>
                  </a:txBody>
                  <a:tcPr>
                    <a:solidFill>
                      <a:srgbClr val="92D050">
                        <a:alpha val="50000"/>
                      </a:srgb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Krav til dagslys er oppfylt dersom enten a, eller b eller er oppfylt.</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a) Gjennomsnittlig dagslysfaktor i rommet er minimum 2 %.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b) I rom der ikke hele arealet er tiltenkt som oppholdssone, holder det at oppholdssonen(e) har en beregnet gjennomsnittlig dagslysfaktor på minimum 2 %. </a:t>
                      </a:r>
                    </a:p>
                    <a:p>
                      <a:pPr marL="0" marR="0" indent="0" algn="l" defTabSz="914400" rtl="0" eaLnBrk="1" fontAlgn="auto" latinLnBrk="0" hangingPunct="1">
                        <a:lnSpc>
                          <a:spcPct val="100000"/>
                        </a:lnSpc>
                        <a:spcBef>
                          <a:spcPts val="0"/>
                        </a:spcBef>
                        <a:spcAft>
                          <a:spcPts val="0"/>
                        </a:spcAft>
                        <a:buClrTx/>
                        <a:buSzTx/>
                        <a:buFontTx/>
                        <a:buNone/>
                        <a:tabLst/>
                        <a:defRPr/>
                      </a:pPr>
                      <a:r>
                        <a:rPr lang="nb-NO" sz="1000" kern="1200" dirty="0" smtClean="0">
                          <a:solidFill>
                            <a:schemeClr val="dk1"/>
                          </a:solidFill>
                          <a:latin typeface="AU Passata Light"/>
                          <a:ea typeface="+mn-ea"/>
                          <a:cs typeface="+mn-cs"/>
                        </a:rPr>
                        <a:t>Lysanleggets ytelse dokumenteres etter retningslinjer i NS-EN 12464-1:2011, Lys og belysning - Belysning av arbeidsplasser - Del 1: Innendørs arbeidsplasser</a:t>
                      </a:r>
                      <a:endParaRPr lang="nb-NO" sz="1000" kern="1200" dirty="0">
                        <a:solidFill>
                          <a:schemeClr val="dk1"/>
                        </a:solidFill>
                        <a:latin typeface="AU Passata Light"/>
                        <a:ea typeface="+mn-ea"/>
                        <a:cs typeface="+mn-cs"/>
                      </a:endParaRPr>
                    </a:p>
                  </a:txBody>
                  <a:tcPr>
                    <a:solidFill>
                      <a:schemeClr val="bg1">
                        <a:alpha val="50000"/>
                      </a:schemeClr>
                    </a:solidFill>
                  </a:tcPr>
                </a:tc>
                <a:tc>
                  <a:txBody>
                    <a:bodyPr/>
                    <a:lstStyle/>
                    <a:p>
                      <a:r>
                        <a:rPr lang="nb-NO" sz="1000" dirty="0" smtClean="0">
                          <a:latin typeface="AU Passata Light"/>
                        </a:rPr>
                        <a:t>Spesifiseres i leveransebeskrivelse med tegninger</a:t>
                      </a:r>
                      <a:r>
                        <a:rPr lang="nb-NO" sz="1000" baseline="0" dirty="0" smtClean="0">
                          <a:latin typeface="AU Passata Light"/>
                        </a:rPr>
                        <a:t> alternativ med fotodokumentasjon og befaring </a:t>
                      </a:r>
                      <a:endParaRPr lang="nb-NO" sz="1000" dirty="0">
                        <a:latin typeface="AU Passata Light"/>
                      </a:endParaRPr>
                    </a:p>
                  </a:txBody>
                  <a:tcPr>
                    <a:solidFill>
                      <a:schemeClr val="bg1">
                        <a:alpha val="50000"/>
                      </a:schemeClr>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8648942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haredContentType xmlns="Microsoft.SharePoint.Taxonomy.ContentTypeSync" SourceId="cbd9e53e-6585-4f50-95a9-cc115a295e47" ContentTypeId="0x0101002703D2AF657F4CC69F3B5766777647D700D06115F784074B5E809F7B2D63EA2F2B00D451185C9E10459A8A9B6D7AA4724725" PreviousValue="true"/>
</file>

<file path=customXml/item2.xml><?xml version="1.0" encoding="utf-8"?>
<ct:contentTypeSchema xmlns:ct="http://schemas.microsoft.com/office/2006/metadata/contentType" xmlns:ma="http://schemas.microsoft.com/office/2006/metadata/properties/metaAttributes" ct:_="" ma:_="" ma:contentTypeName="Presentasjon - ARENA-rom" ma:contentTypeID="0x0101002703D2AF657F4CC69F3B5766777647D700D06115F784074B5E809F7B2D63EA2F2B00D451185C9E10459A8A9B6D7AA47247250055EEDCF938E15F4085C1A13C8A8DA5D0" ma:contentTypeVersion="55" ma:contentTypeDescription="Opprett et nytt dokument." ma:contentTypeScope="" ma:versionID="910d8545ecec236c08514508bc77c790">
  <xsd:schema xmlns:xsd="http://www.w3.org/2001/XMLSchema" xmlns:xs="http://www.w3.org/2001/XMLSchema" xmlns:p="http://schemas.microsoft.com/office/2006/metadata/properties" xmlns:ns2="1fcd92dd-7d74-4918-8c11-98baf3d8368d" targetNamespace="http://schemas.microsoft.com/office/2006/metadata/properties" ma:root="true" ma:fieldsID="14add54aa13e51e3b10fbbd9a0f384df" ns2:_="">
    <xsd:import namespace="1fcd92dd-7d74-4918-8c11-98baf3d8368d"/>
    <xsd:element name="properties">
      <xsd:complexType>
        <xsd:sequence>
          <xsd:element name="documentManagement">
            <xsd:complexType>
              <xsd:all>
                <xsd:element ref="ns2:NHO_DocumentStatus"/>
                <xsd:element ref="ns2:NHO_DocumentProperty"/>
                <xsd:element ref="ns2:NHO_DocumentDate" minOccurs="0"/>
                <xsd:element ref="ns2:NHO_DocumentArchiveDate" minOccurs="0"/>
                <xsd:element ref="ns2:ARENA_DocumentReference" minOccurs="0"/>
                <xsd:element ref="ns2:ARENA_DocumentRecipient" minOccurs="0"/>
                <xsd:element ref="ns2:ARENA_DocumentSender" minOccurs="0"/>
                <xsd:element ref="ns2:crms_nhonr" minOccurs="0"/>
                <xsd:element ref="ns2:_dlc_DocId" minOccurs="0"/>
                <xsd:element ref="ns2:_dlc_DocIdUrl" minOccurs="0"/>
                <xsd:element ref="ns2:_dlc_DocIdPersistId" minOccurs="0"/>
                <xsd:element ref="ns2:TaxCatchAll" minOccurs="0"/>
                <xsd:element ref="ns2:TaxCatchAllLabel" minOccurs="0"/>
                <xsd:element ref="ns2:c33924c3673147c88830f2707c1978bc" minOccurs="0"/>
                <xsd:element ref="ns2:p8a47c7619634ae9930087b62d76e394" minOccurs="0"/>
                <xsd:element ref="ns2: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cd92dd-7d74-4918-8c11-98baf3d8368d" elementFormDefault="qualified">
    <xsd:import namespace="http://schemas.microsoft.com/office/2006/documentManagement/types"/>
    <xsd:import namespace="http://schemas.microsoft.com/office/infopath/2007/PartnerControls"/>
    <xsd:element name="NHO_DocumentStatus" ma:index="2" ma:displayName="Status" ma:default="Under behandling" ma:description="Status" ma:format="Dropdown" ma:internalName="NHO_DocumentStatus">
      <xsd:simpleType>
        <xsd:restriction base="dms:Choice">
          <xsd:enumeration value="Under behandling"/>
          <xsd:enumeration value="Til fordeling"/>
          <xsd:enumeration value="Arkivert"/>
        </xsd:restriction>
      </xsd:simpleType>
    </xsd:element>
    <xsd:element name="NHO_DocumentProperty" ma:index="3" ma:displayName="Inn/ut/internt" ma:default="Internt" ma:description="Inn/ut/internt" ma:format="Dropdown" ma:internalName="NHO_DocumentProperty">
      <xsd:simpleType>
        <xsd:restriction base="dms:Choice">
          <xsd:enumeration value="Internt"/>
          <xsd:enumeration value="Ut"/>
          <xsd:enumeration value="Inn"/>
        </xsd:restriction>
      </xsd:simpleType>
    </xsd:element>
    <xsd:element name="NHO_DocumentDate" ma:index="4" nillable="true" ma:displayName="Dokumentdato" ma:description="Dokumentdato" ma:format="DateOnly" ma:internalName="NHO_DocumentDate" ma:readOnly="false">
      <xsd:simpleType>
        <xsd:restriction base="dms:DateTime"/>
      </xsd:simpleType>
    </xsd:element>
    <xsd:element name="NHO_DocumentArchiveDate" ma:index="5" nillable="true" ma:displayName="Arkivdato" ma:format="DateTime" ma:hidden="true" ma:internalName="NHO_DocumentArchiveDate">
      <xsd:simpleType>
        <xsd:restriction base="dms:DateTime"/>
      </xsd:simpleType>
    </xsd:element>
    <xsd:element name="ARENA_DocumentReference" ma:index="9" nillable="true" ma:displayName="Deres referanse" ma:description="Deres referanse" ma:internalName="ARENA_DocumentReference">
      <xsd:simpleType>
        <xsd:restriction base="dms:Text"/>
      </xsd:simpleType>
    </xsd:element>
    <xsd:element name="ARENA_DocumentRecipient" ma:index="10" nillable="true" ma:displayName="Mottaker" ma:description="Mottaker" ma:internalName="ARENA_DocumentRecipient">
      <xsd:simpleType>
        <xsd:restriction base="dms:Text"/>
      </xsd:simpleType>
    </xsd:element>
    <xsd:element name="ARENA_DocumentSender" ma:index="11" nillable="true" ma:displayName="Avsender" ma:description="Avsender" ma:internalName="ARENA_DocumentSender">
      <xsd:simpleType>
        <xsd:restriction base="dms:Text"/>
      </xsd:simpleType>
    </xsd:element>
    <xsd:element name="crms_nhonr" ma:index="12" nillable="true" ma:displayName="NHO NR" ma:internalName="crms_nhonr">
      <xsd:simpleType>
        <xsd:restriction base="dms:Text"/>
      </xsd:simpleType>
    </xsd:element>
    <xsd:element name="_dlc_DocId" ma:index="15" nillable="true" ma:displayName="Dokument-ID-verdi" ma:description="Verdien for dokument-IDen som er tilordnet elementet." ma:internalName="_dlc_DocId" ma:readOnly="true">
      <xsd:simpleType>
        <xsd:restriction base="dms:Text"/>
      </xsd:simpleType>
    </xsd:element>
    <xsd:element name="_dlc_DocIdUrl" ma:index="16" nillable="true" ma:displayName="Dokument-ID" ma:description="Fast kobling til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7" nillable="true" ma:displayName="Persist ID" ma:description="Keep ID on add." ma:hidden="true" ma:internalName="_dlc_DocIdPersistId" ma:readOnly="true">
      <xsd:simpleType>
        <xsd:restriction base="dms:Boolean"/>
      </xsd:simpleType>
    </xsd:element>
    <xsd:element name="TaxCatchAll" ma:index="18" nillable="true" ma:displayName="Taxonomy Catch All Column" ma:hidden="true" ma:list="{aa4cd1ed-27a5-4a02-b49a-9ce2141a4d7e}" ma:internalName="TaxCatchAll" ma:showField="CatchAllData" ma:web="5a85ae50-92f0-4505-b4e0-b347f9975d63">
      <xsd:complexType>
        <xsd:complexContent>
          <xsd:extension base="dms:MultiChoiceLookup">
            <xsd:sequence>
              <xsd:element name="Value" type="dms:Lookup" maxOccurs="unbounded" minOccurs="0" nillable="true"/>
            </xsd:sequence>
          </xsd:extension>
        </xsd:complexContent>
      </xsd:complexType>
    </xsd:element>
    <xsd:element name="TaxCatchAllLabel" ma:index="19" nillable="true" ma:displayName="Taxonomy Catch All Column1" ma:hidden="true" ma:list="{aa4cd1ed-27a5-4a02-b49a-9ce2141a4d7e}" ma:internalName="TaxCatchAllLabel" ma:readOnly="true" ma:showField="CatchAllDataLabel" ma:web="5a85ae50-92f0-4505-b4e0-b347f9975d63">
      <xsd:complexType>
        <xsd:complexContent>
          <xsd:extension base="dms:MultiChoiceLookup">
            <xsd:sequence>
              <xsd:element name="Value" type="dms:Lookup" maxOccurs="unbounded" minOccurs="0" nillable="true"/>
            </xsd:sequence>
          </xsd:extension>
        </xsd:complexContent>
      </xsd:complexType>
    </xsd:element>
    <xsd:element name="c33924c3673147c88830f2707c1978bc" ma:index="21" nillable="true" ma:taxonomy="true" ma:internalName="c33924c3673147c88830f2707c1978bc" ma:taxonomyFieldName="NhoMmdCaseWorker" ma:displayName="Saksbehandler" ma:default="" ma:fieldId="{c33924c3-6731-47c8-8830-f2707c1978bc}" ma:sspId="23ae1762-dfb7-4954-b585-25db1d1094a4" ma:termSetId="bbd35930-3809-4f28-8ebd-605c947425f1" ma:anchorId="00000000-0000-0000-0000-000000000000" ma:open="false" ma:isKeyword="false">
      <xsd:complexType>
        <xsd:sequence>
          <xsd:element ref="pc:Terms" minOccurs="0" maxOccurs="1"/>
        </xsd:sequence>
      </xsd:complexType>
    </xsd:element>
    <xsd:element name="p8a47c7619634ae9930087b62d76e394" ma:index="23" nillable="true" ma:taxonomy="true" ma:internalName="p8a47c7619634ae9930087b62d76e394" ma:taxonomyFieldName="NHO_OrganisationUnit" ma:displayName="Organisasjonsenhet" ma:fieldId="{98a47c76-1963-4ae9-9300-87b62d76e394}" ma:sspId="23ae1762-dfb7-4954-b585-25db1d1094a4" ma:termSetId="110110fd-e430-4d4e-8550-74127a1a531f" ma:anchorId="00000000-0000-0000-0000-000000000000" ma:open="false" ma:isKeyword="false">
      <xsd:complexType>
        <xsd:sequence>
          <xsd:element ref="pc:Terms" minOccurs="0" maxOccurs="1"/>
        </xsd:sequence>
      </xsd:complexType>
    </xsd:element>
    <xsd:element name="TaxKeywordTaxHTField" ma:index="25" nillable="true" ma:taxonomy="true" ma:internalName="TaxKeywordTaxHTField" ma:taxonomyFieldName="TaxKeyword" ma:displayName="Organisasjonsnøkkelord" ma:fieldId="{23f27201-bee3-471e-b2e7-b64fd8b7ca38}" ma:taxonomyMulti="true" ma:sspId="23ae1762-dfb7-4954-b585-25db1d1094a4" ma:termSetId="00000000-0000-0000-0000-000000000000" ma:anchorId="00000000-0000-0000-0000-000000000000" ma:open="true" ma:isKeyword="tru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Innholdstype"/>
        <xsd:element ref="dc:title" minOccurs="0" maxOccurs="1" ma:index="1"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HO_DocumentStatus xmlns="1fcd92dd-7d74-4918-8c11-98baf3d8368d">Under behandling</NHO_DocumentStatus>
    <c33924c3673147c88830f2707c1978bc xmlns="1fcd92dd-7d74-4918-8c11-98baf3d8368d">
      <Terms xmlns="http://schemas.microsoft.com/office/infopath/2007/PartnerControls"/>
    </c33924c3673147c88830f2707c1978bc>
    <TaxKeywordTaxHTField xmlns="1fcd92dd-7d74-4918-8c11-98baf3d8368d">
      <Terms xmlns="http://schemas.microsoft.com/office/infopath/2007/PartnerControls"/>
    </TaxKeywordTaxHTField>
    <ARENA_DocumentReference xmlns="1fcd92dd-7d74-4918-8c11-98baf3d8368d" xsi:nil="true"/>
    <ARENA_DocumentRecipient xmlns="1fcd92dd-7d74-4918-8c11-98baf3d8368d" xsi:nil="true"/>
    <NHO_DocumentDate xmlns="1fcd92dd-7d74-4918-8c11-98baf3d8368d" xsi:nil="true"/>
    <NHO_DocumentArchiveDate xmlns="1fcd92dd-7d74-4918-8c11-98baf3d8368d" xsi:nil="true"/>
    <TaxCatchAll xmlns="1fcd92dd-7d74-4918-8c11-98baf3d8368d"/>
    <ARENA_DocumentSender xmlns="1fcd92dd-7d74-4918-8c11-98baf3d8368d" xsi:nil="true"/>
    <p8a47c7619634ae9930087b62d76e394 xmlns="1fcd92dd-7d74-4918-8c11-98baf3d8368d">
      <Terms xmlns="http://schemas.microsoft.com/office/infopath/2007/PartnerControls"/>
    </p8a47c7619634ae9930087b62d76e394>
    <NHO_DocumentProperty xmlns="1fcd92dd-7d74-4918-8c11-98baf3d8368d">Internt</NHO_DocumentProperty>
    <crms_nhonr xmlns="1fcd92dd-7d74-4918-8c11-98baf3d8368d" xsi:nil="true"/>
    <_dlc_DocId xmlns="1fcd92dd-7d74-4918-8c11-98baf3d8368d">ARENA-403-2824</_dlc_DocId>
    <_dlc_DocIdUrl xmlns="1fcd92dd-7d74-4918-8c11-98baf3d8368d">
      <Url>https://arenarom.nho.no/rom/norskeiendom/_layouts/DocIdRedir.aspx?ID=ARENA-403-2824</Url>
      <Description>ARENA-403-2824</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0F1E175A-1F2D-4FC3-AA43-1899A0C5E761}">
  <ds:schemaRefs>
    <ds:schemaRef ds:uri="Microsoft.SharePoint.Taxonomy.ContentTypeSync"/>
  </ds:schemaRefs>
</ds:datastoreItem>
</file>

<file path=customXml/itemProps2.xml><?xml version="1.0" encoding="utf-8"?>
<ds:datastoreItem xmlns:ds="http://schemas.openxmlformats.org/officeDocument/2006/customXml" ds:itemID="{B851AFDE-AAF9-48B3-9EA1-91BA6555060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cd92dd-7d74-4918-8c11-98baf3d836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8F45C3-C78F-4461-84AC-E28F55E3F604}">
  <ds:schemaRefs>
    <ds:schemaRef ds:uri="http://schemas.openxmlformats.org/package/2006/metadata/core-properties"/>
    <ds:schemaRef ds:uri="http://purl.org/dc/elements/1.1/"/>
    <ds:schemaRef ds:uri="http://schemas.microsoft.com/office/2006/documentManagement/types"/>
    <ds:schemaRef ds:uri="http://schemas.microsoft.com/office/2006/metadata/properties"/>
    <ds:schemaRef ds:uri="http://www.w3.org/XML/1998/namespace"/>
    <ds:schemaRef ds:uri="http://purl.org/dc/terms/"/>
    <ds:schemaRef ds:uri="1fcd92dd-7d74-4918-8c11-98baf3d8368d"/>
    <ds:schemaRef ds:uri="http://purl.org/dc/dcmitype/"/>
    <ds:schemaRef ds:uri="http://schemas.microsoft.com/office/infopath/2007/PartnerControls"/>
  </ds:schemaRefs>
</ds:datastoreItem>
</file>

<file path=customXml/itemProps4.xml><?xml version="1.0" encoding="utf-8"?>
<ds:datastoreItem xmlns:ds="http://schemas.openxmlformats.org/officeDocument/2006/customXml" ds:itemID="{C5EB121E-20C5-4E15-8B33-29E57E8016BF}">
  <ds:schemaRefs>
    <ds:schemaRef ds:uri="http://schemas.microsoft.com/sharepoint/v3/contenttype/forms"/>
  </ds:schemaRefs>
</ds:datastoreItem>
</file>

<file path=customXml/itemProps5.xml><?xml version="1.0" encoding="utf-8"?>
<ds:datastoreItem xmlns:ds="http://schemas.openxmlformats.org/officeDocument/2006/customXml" ds:itemID="{4E2AEFCB-C2E9-4DA1-9ADC-DCBC38272082}">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7586</TotalTime>
  <Words>8471</Words>
  <Application>Microsoft Office PowerPoint</Application>
  <PresentationFormat>Widescreen</PresentationFormat>
  <Paragraphs>930</Paragraphs>
  <Slides>32</Slides>
  <Notes>32</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32</vt:i4>
      </vt:variant>
    </vt:vector>
  </HeadingPairs>
  <TitlesOfParts>
    <vt:vector size="38" baseType="lpstr">
      <vt:lpstr>ＭＳ Ｐゴシック</vt:lpstr>
      <vt:lpstr>Arial</vt:lpstr>
      <vt:lpstr>AU Passata Light</vt:lpstr>
      <vt:lpstr>Calibri</vt:lpstr>
      <vt:lpstr>Calibri Light</vt:lpstr>
      <vt:lpstr>Office-tema</vt:lpstr>
      <vt:lpstr> Veileder for kravspesifikasjon for leie av kontorarealer  - for valg av ambisjonsnivå og konkretisering av tilhørende  funksjonskrav  </vt:lpstr>
      <vt:lpstr>Prosess for utforming av kravspesifikasjon</vt:lpstr>
      <vt:lpstr>TRINN 1 Velge type leieobjekt/prosess</vt:lpstr>
      <vt:lpstr>TRINN 2  Fastsette ambisjonsnivå</vt:lpstr>
      <vt:lpstr>Kvalitets- og kravsområder</vt:lpstr>
      <vt:lpstr>Eksempel på kombinasjoner av ulike ambisjonsnivåer vist for ulike leieobjekter </vt:lpstr>
      <vt:lpstr>TRINN 3  Utforme kravspesifikasjonen</vt:lpstr>
      <vt:lpstr>  Inneklima – funksjonskriterier og dokumentasjonskrav for ulike ambisjonsnivåer </vt:lpstr>
      <vt:lpstr>  Inneklima - funksjonskriterier og dokumentasjonskrav for ulike ambisjonsnivåer </vt:lpstr>
      <vt:lpstr>  Inneklima – funksjonskriterier og dokumentasjonskrav for ulike ambisjonsnivåer </vt:lpstr>
      <vt:lpstr>  Inneklima – funksjonskriterier og dokumentasjonskrav for ulike ambisjonsnivåer </vt:lpstr>
      <vt:lpstr>  Inneklima – funksjonskriterier og dokumentasjonskrav for ulike ambisjonsnivåer</vt:lpstr>
      <vt:lpstr>  Driftskostnader – funksjonskriterier og dokumentasjonskrav for ulike ambisjonsnivåer </vt:lpstr>
      <vt:lpstr>  Driftskostnader – funksjonskriterier og dokumentasjonskrav for ulike ambisjonsnivåer </vt:lpstr>
      <vt:lpstr>  Driftskostnader – funksjonskriterier og dokumentasjonskrav for ulike ambisjonsnivåer </vt:lpstr>
      <vt:lpstr>  Driftskostnader – funksjonskriterier og dokumentasjonskrav for ulike ambisjonsnivåer </vt:lpstr>
      <vt:lpstr>  Driftskostnader – funksjonskriterier og dokumentasjonskrav for ulike ambisjonsnivåer </vt:lpstr>
      <vt:lpstr>  Driftskostnader – funksjons- og dokumentasjonskrav for ulike ambisjonsnivåer </vt:lpstr>
      <vt:lpstr>  Driftskostnader – funksjonskriterier og dokumentasjonskrav for ulike ambisjonsnivåer </vt:lpstr>
      <vt:lpstr>  Miljøprofil – funksjonskriterier og dokumentasjonskrav for ulike ambisjonsnivåer </vt:lpstr>
      <vt:lpstr>  Miljøprofil – funksjonskriterier og dokumentasjonskrav for ulike ambisjonsnivåer </vt:lpstr>
      <vt:lpstr>  Miljøprofil – funksjonskriterier og dokumentasjonskrav for ulike ambisjonsnivåer </vt:lpstr>
      <vt:lpstr>  Adkomstmuligheter – funksjonskriterier og dokumentasjonskrav for ulike ambisjonsnivåer </vt:lpstr>
      <vt:lpstr>  Fleksibilitet – funksjonskriterier og dokumentasjonskrav for ulike ambisjonsnivåer </vt:lpstr>
      <vt:lpstr>  Fleksibilitet – funksjonskriterier og dokumentasjonskrav for ulike ambisjonsnivåer </vt:lpstr>
      <vt:lpstr>  Fleksibilitet – funksjonskriterier og dokumentasjonskrav for ulike ambisjonsnivåer </vt:lpstr>
      <vt:lpstr>  Fleksibilitet – funksjonskriterier og dokumentasjonskrav for ulike ambisjonsnivåer </vt:lpstr>
      <vt:lpstr>  Fleksibilitet – funksjonskriterier og dokumentasjonskrav for ulike ambisjonsnivåer </vt:lpstr>
      <vt:lpstr>  Universell utforming – funksjonskriterier og dokumentasjonskrav for ulike ambisjonsnivåer </vt:lpstr>
      <vt:lpstr>  Mulighet for oppgradering under leieperioden – funksjonskriterier og dokumentasjonskrav for ulike ambisjonsnivåer </vt:lpstr>
      <vt:lpstr>  Materialkvalitet – funksjonskriterier og dokumentasjonskrav for ulike ambisjonsnivåer </vt:lpstr>
      <vt:lpstr>Sikkerhet - funksjonskriterier og dokumentasjonskrav for ulike ambisjonsnivåer</vt:lpstr>
    </vt:vector>
  </TitlesOfParts>
  <Company>Asplan Viak 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Arne Førland-Larsen</dc:creator>
  <cp:lastModifiedBy>Margrethe Røse Solli</cp:lastModifiedBy>
  <cp:revision>292</cp:revision>
  <cp:lastPrinted>2016-08-30T05:54:20Z</cp:lastPrinted>
  <dcterms:created xsi:type="dcterms:W3CDTF">2016-05-29T11:24:07Z</dcterms:created>
  <dcterms:modified xsi:type="dcterms:W3CDTF">2016-10-11T12:22:56Z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0x0101002703D2AF657F4CC69F3B5766777647D700D06115F784074B5E809F7B2D63EA2F2B00D451185C9E10459A8A9B6D7AA47247250055EEDCF938E15F4085C1A13C8A8DA5D0</vt:lpwstr>
  </property>
  <property fmtid="{D5CDD505-2E9C-101B-9397-08002B2CF9AE}" pid="3" name="TaxKeyword">
    <vt:lpwstr/>
  </property>
  <property fmtid="{D5CDD505-2E9C-101B-9397-08002B2CF9AE}" pid="4" name="NhoMmdCaseWorker">
    <vt:lpwstr>4217;#Carl Henrik Borchsenius|b1f94c6b-3648-41c1-ba5a-a7182ab7d408</vt:lpwstr>
  </property>
  <property fmtid="{D5CDD505-2E9C-101B-9397-08002B2CF9AE}" pid="5" name="NHO_OrganisationUnit">
    <vt:lpwstr>685;#Norsk Eiendom|47c4c083-b4a6-4a10-acf0-29a449e5aeaa</vt:lpwstr>
  </property>
  <property fmtid="{D5CDD505-2E9C-101B-9397-08002B2CF9AE}" pid="6" name="_dlc_DocIdItemGuid">
    <vt:lpwstr>3471bc80-a6ef-4196-9773-481b368dbd29</vt:lpwstr>
  </property>
</Properties>
</file>