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49" r:id="rId2"/>
    <p:sldId id="350" r:id="rId3"/>
    <p:sldId id="352" r:id="rId4"/>
    <p:sldId id="365" r:id="rId5"/>
    <p:sldId id="353" r:id="rId6"/>
    <p:sldId id="354" r:id="rId7"/>
    <p:sldId id="355" r:id="rId8"/>
    <p:sldId id="367" r:id="rId9"/>
    <p:sldId id="359" r:id="rId10"/>
    <p:sldId id="366" r:id="rId11"/>
    <p:sldId id="360" r:id="rId12"/>
    <p:sldId id="361" r:id="rId13"/>
    <p:sldId id="362" r:id="rId14"/>
    <p:sldId id="284" r:id="rId15"/>
    <p:sldId id="348" r:id="rId16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Sheet1!$H$1</c:f>
              <c:strCache>
                <c:ptCount val="1"/>
                <c:pt idx="0">
                  <c:v>Medianboligpris/median inntekt etter skatt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Sheet1!$A$2:$A$28</c:f>
              <c:numCache>
                <c:formatCode>m/d/yyyy</c:formatCode>
                <c:ptCount val="27"/>
                <c:pt idx="0">
                  <c:v>32874</c:v>
                </c:pt>
                <c:pt idx="1">
                  <c:v>33239</c:v>
                </c:pt>
                <c:pt idx="2">
                  <c:v>33604</c:v>
                </c:pt>
                <c:pt idx="3">
                  <c:v>33970</c:v>
                </c:pt>
                <c:pt idx="4">
                  <c:v>34335</c:v>
                </c:pt>
                <c:pt idx="5">
                  <c:v>34700</c:v>
                </c:pt>
                <c:pt idx="6">
                  <c:v>35065</c:v>
                </c:pt>
                <c:pt idx="7">
                  <c:v>35431</c:v>
                </c:pt>
                <c:pt idx="8">
                  <c:v>35796</c:v>
                </c:pt>
                <c:pt idx="9">
                  <c:v>36161</c:v>
                </c:pt>
                <c:pt idx="10">
                  <c:v>36526</c:v>
                </c:pt>
                <c:pt idx="11">
                  <c:v>36892</c:v>
                </c:pt>
                <c:pt idx="12">
                  <c:v>37257</c:v>
                </c:pt>
                <c:pt idx="13">
                  <c:v>37622</c:v>
                </c:pt>
                <c:pt idx="14">
                  <c:v>37987</c:v>
                </c:pt>
                <c:pt idx="15">
                  <c:v>38353</c:v>
                </c:pt>
                <c:pt idx="16">
                  <c:v>38718</c:v>
                </c:pt>
                <c:pt idx="17">
                  <c:v>39083</c:v>
                </c:pt>
                <c:pt idx="18">
                  <c:v>39448</c:v>
                </c:pt>
                <c:pt idx="19">
                  <c:v>39814</c:v>
                </c:pt>
                <c:pt idx="20">
                  <c:v>40179</c:v>
                </c:pt>
                <c:pt idx="21">
                  <c:v>40544</c:v>
                </c:pt>
                <c:pt idx="22">
                  <c:v>40909</c:v>
                </c:pt>
                <c:pt idx="23">
                  <c:v>41275</c:v>
                </c:pt>
                <c:pt idx="24">
                  <c:v>41640</c:v>
                </c:pt>
                <c:pt idx="25">
                  <c:v>42005</c:v>
                </c:pt>
                <c:pt idx="26">
                  <c:v>42370</c:v>
                </c:pt>
              </c:numCache>
            </c:numRef>
          </c:cat>
          <c:val>
            <c:numRef>
              <c:f>Sheet1!$H$2:$H$28</c:f>
              <c:numCache>
                <c:formatCode>_ * #,##0.0_ ;_ * \-#,##0.0_ ;_ * "-"??_ ;_ @_ </c:formatCode>
                <c:ptCount val="27"/>
                <c:pt idx="0">
                  <c:v>3.5052503478529995</c:v>
                </c:pt>
                <c:pt idx="1">
                  <c:v>3.0280948274902562</c:v>
                </c:pt>
                <c:pt idx="2">
                  <c:v>2.9202886205850214</c:v>
                </c:pt>
                <c:pt idx="3">
                  <c:v>2.8280159973340893</c:v>
                </c:pt>
                <c:pt idx="4">
                  <c:v>3.268148655881268</c:v>
                </c:pt>
                <c:pt idx="5">
                  <c:v>3.3506574350727645</c:v>
                </c:pt>
                <c:pt idx="6">
                  <c:v>3.5144980685541047</c:v>
                </c:pt>
                <c:pt idx="7">
                  <c:v>3.6724880849224237</c:v>
                </c:pt>
                <c:pt idx="8">
                  <c:v>3.8080612805477099</c:v>
                </c:pt>
                <c:pt idx="9">
                  <c:v>3.9691741658483828</c:v>
                </c:pt>
                <c:pt idx="10">
                  <c:v>4.5761094140598297</c:v>
                </c:pt>
                <c:pt idx="11">
                  <c:v>4.615270497496252</c:v>
                </c:pt>
                <c:pt idx="12">
                  <c:v>4.5058140816415131</c:v>
                </c:pt>
                <c:pt idx="13">
                  <c:v>4.4063091189973091</c:v>
                </c:pt>
                <c:pt idx="14">
                  <c:v>4.4896640826873382</c:v>
                </c:pt>
                <c:pt idx="15">
                  <c:v>4.6012269938650308</c:v>
                </c:pt>
                <c:pt idx="16">
                  <c:v>4.941002949852507</c:v>
                </c:pt>
                <c:pt idx="17">
                  <c:v>5.0355369863013699</c:v>
                </c:pt>
                <c:pt idx="18">
                  <c:v>4.6556122448979593</c:v>
                </c:pt>
                <c:pt idx="19">
                  <c:v>4.6977329974811086</c:v>
                </c:pt>
                <c:pt idx="20">
                  <c:v>4.8661800486618008</c:v>
                </c:pt>
                <c:pt idx="21">
                  <c:v>5.1044083526682131</c:v>
                </c:pt>
                <c:pt idx="22">
                  <c:v>5.3258919766920663</c:v>
                </c:pt>
                <c:pt idx="23">
                  <c:v>5.3966189856957083</c:v>
                </c:pt>
                <c:pt idx="24">
                  <c:v>5.1752178121974834</c:v>
                </c:pt>
                <c:pt idx="25" formatCode="_ * #,##0.0_ ;_ * \-#,##0.0_ ;_ * &quot;-&quot;?_ ;_ @_ ">
                  <c:v>5.4942380882918487</c:v>
                </c:pt>
                <c:pt idx="26" formatCode="_ * #,##0.0_ ;_ * \-#,##0.0_ ;_ * &quot;-&quot;?_ ;_ @_ ">
                  <c:v>5.7854327069713163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6E-45C4-BDC2-828511B1D2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17375664"/>
        <c:axId val="517363696"/>
      </c:barChart>
      <c:dateAx>
        <c:axId val="517375664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7363696"/>
        <c:crosses val="autoZero"/>
        <c:auto val="1"/>
        <c:lblOffset val="100"/>
        <c:baseTimeUnit val="years"/>
      </c:dateAx>
      <c:valAx>
        <c:axId val="517363696"/>
        <c:scaling>
          <c:orientation val="minMax"/>
          <c:max val="6"/>
          <c:min val="2.5"/>
        </c:scaling>
        <c:delete val="1"/>
        <c:axPos val="l"/>
        <c:numFmt formatCode="_ * #,##0.0_ ;_ * \-#,##0.0_ ;_ * &quot;-&quot;??_ ;_ @_ " sourceLinked="1"/>
        <c:majorTickMark val="none"/>
        <c:minorTickMark val="none"/>
        <c:tickLblPos val="nextTo"/>
        <c:crossAx val="517375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7E2E4-DA54-4CD8-95A4-9A115E741746}" type="datetimeFigureOut">
              <a:rPr lang="nb-NO" smtClean="0"/>
              <a:t>18.10.2016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965D0-725A-4A2B-AC8F-AAC6FDEE1C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1662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1D61-3FF4-4B83-85FD-C6F998D6FB29}" type="datetimeFigureOut">
              <a:rPr lang="nb-NO" smtClean="0"/>
              <a:t>18.10.2016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135-B2EA-44E7-99B4-5FB36910E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38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1D61-3FF4-4B83-85FD-C6F998D6FB29}" type="datetimeFigureOut">
              <a:rPr lang="nb-NO" smtClean="0"/>
              <a:t>18.10.2016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135-B2EA-44E7-99B4-5FB36910E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664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1D61-3FF4-4B83-85FD-C6F998D6FB29}" type="datetimeFigureOut">
              <a:rPr lang="nb-NO" smtClean="0"/>
              <a:t>18.10.2016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135-B2EA-44E7-99B4-5FB36910E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117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mal_Mengde_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6138"/>
            <a:ext cx="10972800" cy="68517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EB3F-9DF8-4B67-8AC6-48D79E507606}" type="datetime1">
              <a:rPr lang="nb-NO" smtClean="0"/>
              <a:t>18.10.2016</a:t>
            </a:fld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monthly housing market update</a:t>
            </a:r>
            <a:endParaRPr lang="nb-NO" dirty="0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13"/>
          </p:nvPr>
        </p:nvSpPr>
        <p:spPr>
          <a:xfrm>
            <a:off x="609602" y="950401"/>
            <a:ext cx="5069535" cy="4898641"/>
          </a:xfrm>
        </p:spPr>
        <p:txBody>
          <a:bodyPr/>
          <a:lstStyle>
            <a:lvl1pPr marL="0" indent="0">
              <a:buClr>
                <a:schemeClr val="accent1"/>
              </a:buClr>
              <a:buSzPct val="90000"/>
              <a:buFont typeface="Arial"/>
              <a:buNone/>
              <a:defRPr sz="2200"/>
            </a:lvl1pPr>
            <a:lvl2pPr marL="180975" indent="-180975">
              <a:buClr>
                <a:schemeClr val="accent1"/>
              </a:buClr>
              <a:buSzPct val="90000"/>
              <a:buFont typeface="Arial"/>
              <a:buChar char="•"/>
              <a:defRPr sz="1800"/>
            </a:lvl2pPr>
            <a:lvl3pPr marL="534988" indent="-171450">
              <a:buClr>
                <a:schemeClr val="accent1"/>
              </a:buClr>
              <a:buSzPct val="90000"/>
              <a:buFont typeface="Arial"/>
              <a:buChar char="•"/>
              <a:defRPr sz="1800"/>
            </a:lvl3pPr>
            <a:lvl4pPr marL="1600200" indent="-228600">
              <a:buClr>
                <a:schemeClr val="accent1"/>
              </a:buClr>
              <a:buSzPct val="90000"/>
              <a:buFont typeface="Arial"/>
              <a:buChar char="•"/>
              <a:defRPr sz="2200"/>
            </a:lvl4pPr>
            <a:lvl5pPr marL="2057400" indent="-228600">
              <a:buClr>
                <a:schemeClr val="accent1"/>
              </a:buClr>
              <a:buSzPct val="90000"/>
              <a:buFont typeface="Arial"/>
              <a:buChar char="•"/>
              <a:defRPr/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endParaRPr lang="nb-NO" dirty="0" smtClean="0"/>
          </a:p>
        </p:txBody>
      </p:sp>
      <p:sp>
        <p:nvSpPr>
          <p:cNvPr id="9" name="Rektangel 8"/>
          <p:cNvSpPr/>
          <p:nvPr userDrawn="1"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>
              <a:latin typeface="Candara"/>
            </a:endParaRPr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609601" y="777086"/>
            <a:ext cx="10972800" cy="0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6098118" y="950914"/>
            <a:ext cx="5592233" cy="4897437"/>
          </a:xfrm>
        </p:spPr>
        <p:txBody>
          <a:bodyPr/>
          <a:lstStyle>
            <a:lvl1pPr marL="0" indent="0">
              <a:buNone/>
              <a:defRPr sz="2200"/>
            </a:lvl1pPr>
            <a:lvl2pPr marL="180975" indent="-180975">
              <a:defRPr sz="1800"/>
            </a:lvl2pPr>
            <a:lvl3pPr marL="534988" indent="-171450">
              <a:defRPr sz="1800"/>
            </a:lvl3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4283875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anlig tekst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434500"/>
            <a:ext cx="10972800" cy="88571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9868-9450-439B-91D2-CABD36170500}" type="datetime1">
              <a:rPr lang="nb-NO" smtClean="0"/>
              <a:t>18.10.2016</a:t>
            </a:fld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monthly housing market update</a:t>
            </a:r>
            <a:endParaRPr lang="nb-NO" dirty="0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13"/>
          </p:nvPr>
        </p:nvSpPr>
        <p:spPr>
          <a:xfrm>
            <a:off x="609601" y="1429071"/>
            <a:ext cx="10972800" cy="4419970"/>
          </a:xfrm>
        </p:spPr>
        <p:txBody>
          <a:bodyPr/>
          <a:lstStyle>
            <a:lvl1pPr marL="266700" indent="-266700">
              <a:buClr>
                <a:schemeClr val="accent1"/>
              </a:buClr>
              <a:buSzPct val="90000"/>
              <a:buFont typeface="Arial"/>
              <a:buChar char="•"/>
              <a:defRPr sz="2400"/>
            </a:lvl1pPr>
            <a:lvl2pPr marL="534988" indent="-176213">
              <a:buClr>
                <a:schemeClr val="accent1"/>
              </a:buClr>
              <a:buSzPct val="90000"/>
              <a:buFont typeface="Arial"/>
              <a:buChar char="•"/>
              <a:defRPr sz="2000"/>
            </a:lvl2pPr>
            <a:lvl3pPr marL="811213" indent="-184150">
              <a:buClr>
                <a:schemeClr val="accent1"/>
              </a:buClr>
              <a:buSzPct val="90000"/>
              <a:buFont typeface="Arial"/>
              <a:buChar char="•"/>
              <a:defRPr sz="2000"/>
            </a:lvl3pPr>
            <a:lvl4pPr marL="1600200" indent="-228600">
              <a:buClr>
                <a:schemeClr val="accent1"/>
              </a:buClr>
              <a:buSzPct val="90000"/>
              <a:buFont typeface="Arial"/>
              <a:buChar char="•"/>
              <a:defRPr sz="2200"/>
            </a:lvl4pPr>
            <a:lvl5pPr marL="2057400" indent="-228600">
              <a:buClr>
                <a:schemeClr val="accent1"/>
              </a:buClr>
              <a:buSzPct val="90000"/>
              <a:buFont typeface="Arial"/>
              <a:buChar char="•"/>
              <a:defRPr/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endParaRPr lang="nb-NO" dirty="0" smtClean="0"/>
          </a:p>
        </p:txBody>
      </p:sp>
      <p:sp>
        <p:nvSpPr>
          <p:cNvPr id="9" name="Rektangel 8"/>
          <p:cNvSpPr/>
          <p:nvPr userDrawn="1"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99138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1D61-3FF4-4B83-85FD-C6F998D6FB29}" type="datetimeFigureOut">
              <a:rPr lang="nb-NO" smtClean="0"/>
              <a:t>18.10.2016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135-B2EA-44E7-99B4-5FB36910E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562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1D61-3FF4-4B83-85FD-C6F998D6FB29}" type="datetimeFigureOut">
              <a:rPr lang="nb-NO" smtClean="0"/>
              <a:t>18.10.2016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135-B2EA-44E7-99B4-5FB36910E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932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1D61-3FF4-4B83-85FD-C6F998D6FB29}" type="datetimeFigureOut">
              <a:rPr lang="nb-NO" smtClean="0"/>
              <a:t>18.10.2016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135-B2EA-44E7-99B4-5FB36910E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143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1D61-3FF4-4B83-85FD-C6F998D6FB29}" type="datetimeFigureOut">
              <a:rPr lang="nb-NO" smtClean="0"/>
              <a:t>18.10.2016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135-B2EA-44E7-99B4-5FB36910E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968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1D61-3FF4-4B83-85FD-C6F998D6FB29}" type="datetimeFigureOut">
              <a:rPr lang="nb-NO" smtClean="0"/>
              <a:t>18.10.2016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135-B2EA-44E7-99B4-5FB36910E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149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1D61-3FF4-4B83-85FD-C6F998D6FB29}" type="datetimeFigureOut">
              <a:rPr lang="nb-NO" smtClean="0"/>
              <a:t>18.10.2016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135-B2EA-44E7-99B4-5FB36910E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207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1D61-3FF4-4B83-85FD-C6F998D6FB29}" type="datetimeFigureOut">
              <a:rPr lang="nb-NO" smtClean="0"/>
              <a:t>18.10.2016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135-B2EA-44E7-99B4-5FB36910E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402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1D61-3FF4-4B83-85FD-C6F998D6FB29}" type="datetimeFigureOut">
              <a:rPr lang="nb-NO" smtClean="0"/>
              <a:t>18.10.2016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9135-B2EA-44E7-99B4-5FB36910E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527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01D61-3FF4-4B83-85FD-C6F998D6FB29}" type="datetimeFigureOut">
              <a:rPr lang="nb-NO" smtClean="0"/>
              <a:t>18.10.2016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79135-B2EA-44E7-99B4-5FB36910E6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148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829" y="393549"/>
            <a:ext cx="8836357" cy="1000132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Hva bestemmer boligprisene?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5532" y="2761176"/>
            <a:ext cx="8000999" cy="1924285"/>
          </a:xfrm>
        </p:spPr>
        <p:txBody>
          <a:bodyPr>
            <a:normAutofit lnSpcReduction="10000"/>
          </a:bodyPr>
          <a:lstStyle/>
          <a:p>
            <a:r>
              <a:rPr lang="nb-NO" b="1" dirty="0" smtClean="0"/>
              <a:t>NEF Boligmarkedet, 19. oktober </a:t>
            </a:r>
            <a:r>
              <a:rPr lang="nb-NO" b="1" dirty="0"/>
              <a:t>2016</a:t>
            </a:r>
          </a:p>
          <a:p>
            <a:endParaRPr lang="nb-NO" dirty="0"/>
          </a:p>
          <a:p>
            <a:r>
              <a:rPr lang="nb-NO" sz="2000" b="1" dirty="0"/>
              <a:t>Erling Røed Larsen, </a:t>
            </a:r>
            <a:r>
              <a:rPr lang="nb-NO" sz="2000" b="1" dirty="0" err="1"/>
              <a:t>Ph.D</a:t>
            </a:r>
            <a:r>
              <a:rPr lang="nb-NO" sz="2000" b="1" dirty="0"/>
              <a:t>.</a:t>
            </a:r>
          </a:p>
          <a:p>
            <a:r>
              <a:rPr lang="nb-NO" sz="2000" b="1" dirty="0"/>
              <a:t>forskningssjef Eiendomsverdi,</a:t>
            </a:r>
          </a:p>
          <a:p>
            <a:r>
              <a:rPr lang="nb-NO" sz="2000" b="1" dirty="0"/>
              <a:t>professor II, Handelshøyskolen BI</a:t>
            </a:r>
          </a:p>
        </p:txBody>
      </p:sp>
    </p:spTree>
    <p:extLst>
      <p:ext uri="{BB962C8B-B14F-4D97-AF65-F5344CB8AC3E}">
        <p14:creationId xmlns:p14="http://schemas.microsoft.com/office/powerpoint/2010/main" val="3059558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809752" y="239989"/>
            <a:ext cx="9097733" cy="941187"/>
          </a:xfrm>
        </p:spPr>
        <p:txBody>
          <a:bodyPr>
            <a:normAutofit/>
          </a:bodyPr>
          <a:lstStyle/>
          <a:p>
            <a:r>
              <a:rPr lang="nb-NO" sz="3200" dirty="0" smtClean="0"/>
              <a:t>… og egenkapitalakseleratoren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90601" y="1380954"/>
            <a:ext cx="9523616" cy="4432017"/>
          </a:xfrm>
        </p:spPr>
        <p:txBody>
          <a:bodyPr>
            <a:normAutofit/>
          </a:bodyPr>
          <a:lstStyle/>
          <a:p>
            <a:r>
              <a:rPr lang="nb-NO" sz="2000" dirty="0"/>
              <a:t>Har 100 m2. Kjøpte for 5 </a:t>
            </a:r>
            <a:r>
              <a:rPr lang="nb-NO" sz="2000" dirty="0" smtClean="0"/>
              <a:t>mill., </a:t>
            </a:r>
            <a:r>
              <a:rPr lang="nb-NO" sz="2000" dirty="0"/>
              <a:t>lånte 4 </a:t>
            </a:r>
            <a:r>
              <a:rPr lang="nb-NO" sz="2000" dirty="0" smtClean="0"/>
              <a:t>mill</a:t>
            </a:r>
            <a:r>
              <a:rPr lang="nb-NO" sz="2000" dirty="0"/>
              <a:t>.</a:t>
            </a:r>
          </a:p>
          <a:p>
            <a:r>
              <a:rPr lang="nb-NO" sz="2000" dirty="0"/>
              <a:t>Vil ha 120 m2 </a:t>
            </a:r>
            <a:r>
              <a:rPr lang="nb-NO" sz="2000" dirty="0">
                <a:sym typeface="Wingdings" panose="05000000000000000000" pitchFamily="2" charset="2"/>
              </a:rPr>
              <a:t> netto </a:t>
            </a:r>
            <a:r>
              <a:rPr lang="nb-NO" sz="2000" dirty="0" err="1">
                <a:sym typeface="Wingdings" panose="05000000000000000000" pitchFamily="2" charset="2"/>
              </a:rPr>
              <a:t>etterspørrer</a:t>
            </a:r>
            <a:endParaRPr lang="nb-NO" sz="2000" dirty="0"/>
          </a:p>
          <a:p>
            <a:r>
              <a:rPr lang="nb-NO" sz="2000" dirty="0" smtClean="0"/>
              <a:t>Reaksjon når </a:t>
            </a:r>
            <a:r>
              <a:rPr lang="nb-NO" sz="2000" dirty="0"/>
              <a:t>priser øker 20%? </a:t>
            </a:r>
            <a:r>
              <a:rPr lang="nb-NO" sz="2000" dirty="0" smtClean="0"/>
              <a:t>(Boliger </a:t>
            </a:r>
            <a:r>
              <a:rPr lang="nb-NO" sz="2000" dirty="0"/>
              <a:t>blir </a:t>
            </a:r>
            <a:r>
              <a:rPr lang="nb-NO" sz="2000" i="1" dirty="0" smtClean="0"/>
              <a:t>dyrere)</a:t>
            </a:r>
            <a:endParaRPr lang="nb-NO" sz="2000" i="1" dirty="0"/>
          </a:p>
          <a:p>
            <a:r>
              <a:rPr lang="nb-NO" sz="2000" dirty="0"/>
              <a:t>Vil ha 125 m2 eller 115 m2?</a:t>
            </a:r>
          </a:p>
          <a:p>
            <a:r>
              <a:rPr lang="nb-NO" sz="2000" dirty="0"/>
              <a:t>Hvis 125 </a:t>
            </a:r>
            <a:r>
              <a:rPr lang="nb-NO" sz="2000" dirty="0" smtClean="0"/>
              <a:t>m2</a:t>
            </a:r>
            <a:endParaRPr lang="nb-NO" sz="2000" dirty="0"/>
          </a:p>
          <a:p>
            <a:r>
              <a:rPr lang="nb-NO" sz="2000" dirty="0"/>
              <a:t>Hvis 115 </a:t>
            </a:r>
            <a:r>
              <a:rPr lang="nb-NO" sz="2000" dirty="0" smtClean="0"/>
              <a:t>m2 </a:t>
            </a:r>
          </a:p>
          <a:p>
            <a:endParaRPr lang="nb-NO" sz="2000" dirty="0"/>
          </a:p>
          <a:p>
            <a:endParaRPr lang="nb-NO" sz="2000" dirty="0" smtClean="0"/>
          </a:p>
          <a:p>
            <a:endParaRPr lang="nb-NO" sz="2000" dirty="0"/>
          </a:p>
          <a:p>
            <a:r>
              <a:rPr lang="nb-NO" sz="2000" dirty="0"/>
              <a:t>S</a:t>
            </a:r>
            <a:r>
              <a:rPr lang="nb-NO" sz="2000" dirty="0" smtClean="0"/>
              <a:t>tigende </a:t>
            </a:r>
            <a:r>
              <a:rPr lang="nb-NO" sz="2000" dirty="0"/>
              <a:t>E-kurve </a:t>
            </a:r>
            <a:r>
              <a:rPr lang="nb-NO" sz="2000" dirty="0" smtClean="0"/>
              <a:t>er forutsetningen for selvforsterkende prisspiraler</a:t>
            </a:r>
            <a:endParaRPr lang="nb-NO" sz="2000" dirty="0"/>
          </a:p>
        </p:txBody>
      </p:sp>
      <p:cxnSp>
        <p:nvCxnSpPr>
          <p:cNvPr id="8" name="Rett pil 7"/>
          <p:cNvCxnSpPr/>
          <p:nvPr/>
        </p:nvCxnSpPr>
        <p:spPr>
          <a:xfrm flipH="1">
            <a:off x="2819191" y="2697653"/>
            <a:ext cx="4511732" cy="52504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Sylinder 8"/>
          <p:cNvSpPr txBox="1"/>
          <p:nvPr/>
        </p:nvSpPr>
        <p:spPr>
          <a:xfrm>
            <a:off x="7357673" y="2535097"/>
            <a:ext cx="174727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>
                <a:solidFill>
                  <a:schemeClr val="accent6"/>
                </a:solidFill>
              </a:rPr>
              <a:t>Vektlegger: blitt rikere</a:t>
            </a:r>
          </a:p>
        </p:txBody>
      </p:sp>
      <p:cxnSp>
        <p:nvCxnSpPr>
          <p:cNvPr id="11" name="Rett pil 10"/>
          <p:cNvCxnSpPr/>
          <p:nvPr/>
        </p:nvCxnSpPr>
        <p:spPr>
          <a:xfrm flipH="1">
            <a:off x="2819191" y="3062668"/>
            <a:ext cx="4511732" cy="4502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Sylinder 11"/>
          <p:cNvSpPr txBox="1"/>
          <p:nvPr/>
        </p:nvSpPr>
        <p:spPr>
          <a:xfrm>
            <a:off x="7357673" y="2884916"/>
            <a:ext cx="180184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>
                <a:solidFill>
                  <a:srgbClr val="FF0000"/>
                </a:solidFill>
              </a:rPr>
              <a:t>Vektlegger: blitt dyrere</a:t>
            </a:r>
          </a:p>
        </p:txBody>
      </p:sp>
    </p:spTree>
    <p:extLst>
      <p:ext uri="{BB962C8B-B14F-4D97-AF65-F5344CB8AC3E}">
        <p14:creationId xmlns:p14="http://schemas.microsoft.com/office/powerpoint/2010/main" val="308197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Indikatorer for bærekraftighet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 dirty="0"/>
              <a:t>P/E – observator på kapitalgevinstønsket (&gt; 30) eller urbanisering (&lt;30)</a:t>
            </a:r>
          </a:p>
          <a:p>
            <a:r>
              <a:rPr lang="nb-NO" dirty="0"/>
              <a:t>P/I – observator om gjeldsgraden er høy (&gt; 5) eller ikke (&lt; 5)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9781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P/E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b-NO" dirty="0">
              <a:sym typeface="Wingdings" panose="05000000000000000000" pitchFamily="2" charset="2"/>
            </a:endParaRPr>
          </a:p>
          <a:p>
            <a:r>
              <a:rPr lang="nb-NO" dirty="0">
                <a:sym typeface="Wingdings" panose="05000000000000000000" pitchFamily="2" charset="2"/>
              </a:rPr>
              <a:t>Oslo, leiligheter </a:t>
            </a:r>
          </a:p>
          <a:p>
            <a:r>
              <a:rPr lang="nb-NO" dirty="0">
                <a:sym typeface="Wingdings" panose="05000000000000000000" pitchFamily="2" charset="2"/>
              </a:rPr>
              <a:t>P (eie): 2010-2015 + 43%</a:t>
            </a:r>
          </a:p>
          <a:p>
            <a:r>
              <a:rPr lang="nb-NO" dirty="0">
                <a:sym typeface="Wingdings" panose="05000000000000000000" pitchFamily="2" charset="2"/>
              </a:rPr>
              <a:t>E (leie): 2010-2015 +24%</a:t>
            </a:r>
            <a:endParaRPr lang="nb-NO" dirty="0"/>
          </a:p>
          <a:p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68" y="3331029"/>
            <a:ext cx="10475240" cy="302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780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7457" y="314073"/>
            <a:ext cx="9701893" cy="511709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P/I</a:t>
            </a:r>
            <a:endParaRPr lang="nb-NO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439061"/>
              </p:ext>
            </p:extLst>
          </p:nvPr>
        </p:nvGraphicFramePr>
        <p:xfrm>
          <a:off x="1570165" y="825782"/>
          <a:ext cx="6996891" cy="4739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441220" y="5762371"/>
            <a:ext cx="8059189" cy="1095629"/>
          </a:xfrm>
        </p:spPr>
        <p:txBody>
          <a:bodyPr>
            <a:normAutofit/>
          </a:bodyPr>
          <a:lstStyle/>
          <a:p>
            <a:r>
              <a:rPr lang="nb-NO" sz="1400" dirty="0"/>
              <a:t>Medianboligpris/median inntekt etter skatt 1990-2013, Anders Lund, Eiendomsverdi</a:t>
            </a:r>
          </a:p>
          <a:p>
            <a:r>
              <a:rPr lang="nb-NO" sz="1400" dirty="0"/>
              <a:t>Oppjustert 2013-2016 ved å benytte SSBs lønnsindeks (tabell 07235) 1.1. år t vs1.1.år t-1 siste tre år og Eiendomsverdis boligprisindeks 2013-2016</a:t>
            </a:r>
          </a:p>
        </p:txBody>
      </p:sp>
    </p:spTree>
    <p:extLst>
      <p:ext uri="{BB962C8B-B14F-4D97-AF65-F5344CB8AC3E}">
        <p14:creationId xmlns:p14="http://schemas.microsoft.com/office/powerpoint/2010/main" val="4061525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</a:t>
            </a:r>
            <a:r>
              <a:rPr lang="nb-NO" dirty="0" smtClean="0"/>
              <a:t>vilke faktorer vil dominere framover?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3"/>
          </p:nvPr>
        </p:nvSpPr>
        <p:spPr>
          <a:xfrm>
            <a:off x="1981202" y="1429071"/>
            <a:ext cx="3973285" cy="4419970"/>
          </a:xfrm>
        </p:spPr>
        <p:txBody>
          <a:bodyPr/>
          <a:lstStyle/>
          <a:p>
            <a:r>
              <a:rPr lang="nb-NO" dirty="0" smtClean="0"/>
              <a:t>Olje</a:t>
            </a:r>
          </a:p>
          <a:p>
            <a:r>
              <a:rPr lang="nb-NO" dirty="0" smtClean="0"/>
              <a:t>Inntekt og sysselsetting</a:t>
            </a:r>
          </a:p>
          <a:p>
            <a:r>
              <a:rPr lang="nb-NO" dirty="0" smtClean="0"/>
              <a:t>Flyttemønster</a:t>
            </a:r>
          </a:p>
          <a:p>
            <a:r>
              <a:rPr lang="nb-NO" dirty="0" smtClean="0"/>
              <a:t>Kreditt og rente</a:t>
            </a:r>
          </a:p>
          <a:p>
            <a:r>
              <a:rPr lang="nb-NO" dirty="0" smtClean="0"/>
              <a:t>Egenkapital</a:t>
            </a:r>
          </a:p>
          <a:p>
            <a:r>
              <a:rPr lang="nb-NO" dirty="0" smtClean="0"/>
              <a:t>Byggeaktivitet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114" y="1167041"/>
            <a:ext cx="3744686" cy="468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9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Når relative priser stiger, reflekterer det endring i knapphet</a:t>
            </a:r>
          </a:p>
          <a:p>
            <a:r>
              <a:rPr lang="nb-NO" sz="2400" dirty="0" smtClean="0"/>
              <a:t>Byggeklare, sentrale tomter har blitt knappe pga. tiltakende urbanisering og innvandring</a:t>
            </a:r>
          </a:p>
          <a:p>
            <a:endParaRPr lang="nb-NO" sz="2400" dirty="0"/>
          </a:p>
          <a:p>
            <a:r>
              <a:rPr lang="nb-NO" sz="2400" dirty="0" smtClean="0"/>
              <a:t>Renten er en nøkkelfaktor, men forklarer nivå, ikke regionale forskjeller</a:t>
            </a:r>
            <a:endParaRPr lang="nb-NO" sz="240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Egenkapitalspiraler er skumle</a:t>
            </a:r>
          </a:p>
          <a:p>
            <a:endParaRPr lang="nb-NO" sz="2400" dirty="0"/>
          </a:p>
          <a:p>
            <a:r>
              <a:rPr lang="nb-NO" sz="2400" dirty="0" smtClean="0"/>
              <a:t>P/E-raten viser at både </a:t>
            </a:r>
            <a:r>
              <a:rPr lang="nb-NO" sz="2400" dirty="0" err="1" smtClean="0"/>
              <a:t>eiepriser</a:t>
            </a:r>
            <a:r>
              <a:rPr lang="nb-NO" sz="2400" dirty="0" smtClean="0"/>
              <a:t> og leiepriser har steget</a:t>
            </a:r>
          </a:p>
          <a:p>
            <a:r>
              <a:rPr lang="nb-NO" sz="2400" dirty="0" smtClean="0"/>
              <a:t>P/I-raten er høy</a:t>
            </a:r>
          </a:p>
        </p:txBody>
      </p:sp>
    </p:spTree>
    <p:extLst>
      <p:ext uri="{BB962C8B-B14F-4D97-AF65-F5344CB8AC3E}">
        <p14:creationId xmlns:p14="http://schemas.microsoft.com/office/powerpoint/2010/main" val="370425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Dramatisk utvikling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lassholder for innhold 7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375490" y="1024774"/>
            <a:ext cx="6914561" cy="477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7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152650" y="196026"/>
            <a:ext cx="7886700" cy="1331071"/>
          </a:xfrm>
        </p:spPr>
        <p:txBody>
          <a:bodyPr>
            <a:normAutofit/>
          </a:bodyPr>
          <a:lstStyle/>
          <a:p>
            <a:r>
              <a:rPr lang="nb-NO" dirty="0" smtClean="0"/>
              <a:t>De </a:t>
            </a:r>
            <a:r>
              <a:rPr lang="nb-NO" dirty="0"/>
              <a:t>viktigste faktorene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152650" y="1642805"/>
            <a:ext cx="3886200" cy="4177145"/>
          </a:xfrm>
        </p:spPr>
        <p:txBody>
          <a:bodyPr>
            <a:normAutofit fontScale="77500" lnSpcReduction="20000"/>
          </a:bodyPr>
          <a:lstStyle/>
          <a:p>
            <a:r>
              <a:rPr lang="nb-NO" i="1" dirty="0"/>
              <a:t>Strukturelle</a:t>
            </a:r>
          </a:p>
          <a:p>
            <a:pPr lvl="1"/>
            <a:r>
              <a:rPr lang="nb-NO" dirty="0"/>
              <a:t>Urbanisering</a:t>
            </a:r>
          </a:p>
          <a:p>
            <a:pPr lvl="1"/>
            <a:r>
              <a:rPr lang="nb-NO" i="1" dirty="0" err="1"/>
              <a:t>Balassa</a:t>
            </a:r>
            <a:r>
              <a:rPr lang="nb-NO" i="1" dirty="0"/>
              <a:t>-</a:t>
            </a:r>
            <a:r>
              <a:rPr lang="nb-NO" i="1" dirty="0" err="1"/>
              <a:t>Samuelson</a:t>
            </a:r>
            <a:r>
              <a:rPr lang="nb-NO" dirty="0"/>
              <a:t>-effekten (olje </a:t>
            </a:r>
            <a:r>
              <a:rPr lang="nb-NO" dirty="0">
                <a:sym typeface="Wingdings" panose="05000000000000000000" pitchFamily="2" charset="2"/>
              </a:rPr>
              <a:t> inntektsøkning, prisøkning i skjermet sektor)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Lavere langsikts realrente</a:t>
            </a:r>
          </a:p>
          <a:p>
            <a:pPr lvl="1"/>
            <a:endParaRPr lang="nb-NO" dirty="0">
              <a:sym typeface="Wingdings" panose="05000000000000000000" pitchFamily="2" charset="2"/>
            </a:endParaRPr>
          </a:p>
          <a:p>
            <a:pPr lvl="1"/>
            <a:r>
              <a:rPr lang="nb-NO" dirty="0">
                <a:sym typeface="Wingdings" panose="05000000000000000000" pitchFamily="2" charset="2"/>
              </a:rPr>
              <a:t>Infrastruktur og trafikkavvikling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Mangel på sentrale, byggeklare tomter</a:t>
            </a:r>
          </a:p>
          <a:p>
            <a:pPr lvl="1"/>
            <a:endParaRPr lang="nb-NO" dirty="0">
              <a:sym typeface="Wingdings" panose="05000000000000000000" pitchFamily="2" charset="2"/>
            </a:endParaRPr>
          </a:p>
          <a:p>
            <a:pPr lvl="1"/>
            <a:r>
              <a:rPr lang="nb-NO" dirty="0">
                <a:sym typeface="Wingdings" panose="05000000000000000000" pitchFamily="2" charset="2"/>
              </a:rPr>
              <a:t>Skatt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Demografi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Lite leiemarked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Standardkrav</a:t>
            </a:r>
          </a:p>
          <a:p>
            <a:pPr lvl="1"/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53150" y="1642805"/>
            <a:ext cx="3886200" cy="3847169"/>
          </a:xfrm>
        </p:spPr>
        <p:txBody>
          <a:bodyPr>
            <a:normAutofit fontScale="77500" lnSpcReduction="20000"/>
          </a:bodyPr>
          <a:lstStyle/>
          <a:p>
            <a:r>
              <a:rPr lang="nb-NO" i="1" dirty="0"/>
              <a:t>Konjunkturelle</a:t>
            </a:r>
          </a:p>
          <a:p>
            <a:pPr lvl="1"/>
            <a:r>
              <a:rPr lang="nb-NO" dirty="0"/>
              <a:t>Ledighet og sysselsetting</a:t>
            </a:r>
          </a:p>
          <a:p>
            <a:pPr lvl="1"/>
            <a:r>
              <a:rPr lang="nb-NO" dirty="0"/>
              <a:t>Lav kortsikts realrente</a:t>
            </a:r>
          </a:p>
          <a:p>
            <a:pPr lvl="1"/>
            <a:r>
              <a:rPr lang="nb-NO" dirty="0"/>
              <a:t>God tilgang på kreditt</a:t>
            </a:r>
          </a:p>
          <a:p>
            <a:pPr lvl="1"/>
            <a:r>
              <a:rPr lang="nb-NO" dirty="0" smtClean="0"/>
              <a:t>OK inntektsutvikling</a:t>
            </a:r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r>
              <a:rPr lang="nb-NO" dirty="0"/>
              <a:t>Forventninger om kapitalgevinst</a:t>
            </a:r>
          </a:p>
          <a:p>
            <a:pPr lvl="1"/>
            <a:r>
              <a:rPr lang="nb-NO" dirty="0"/>
              <a:t>Gjeld og egenkapitalakselerator</a:t>
            </a:r>
          </a:p>
        </p:txBody>
      </p:sp>
      <p:sp>
        <p:nvSpPr>
          <p:cNvPr id="5" name="Venstre klammeparentes 4"/>
          <p:cNvSpPr/>
          <p:nvPr/>
        </p:nvSpPr>
        <p:spPr>
          <a:xfrm>
            <a:off x="2439683" y="2032436"/>
            <a:ext cx="51359" cy="108356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6" name="Venstre klammeparentes 5"/>
          <p:cNvSpPr/>
          <p:nvPr/>
        </p:nvSpPr>
        <p:spPr>
          <a:xfrm>
            <a:off x="2448964" y="3451227"/>
            <a:ext cx="72749" cy="75107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7" name="TekstSylinder 6"/>
          <p:cNvSpPr txBox="1"/>
          <p:nvPr/>
        </p:nvSpPr>
        <p:spPr>
          <a:xfrm>
            <a:off x="2122586" y="2433250"/>
            <a:ext cx="26962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/>
              <a:t>E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2122585" y="3580024"/>
            <a:ext cx="26962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/>
              <a:t>T</a:t>
            </a:r>
          </a:p>
        </p:txBody>
      </p:sp>
      <p:sp>
        <p:nvSpPr>
          <p:cNvPr id="9" name="Venstre klammeparentes 8"/>
          <p:cNvSpPr/>
          <p:nvPr/>
        </p:nvSpPr>
        <p:spPr>
          <a:xfrm>
            <a:off x="6471590" y="1952168"/>
            <a:ext cx="85482" cy="9500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10" name="TekstSylinder 9"/>
          <p:cNvSpPr txBox="1"/>
          <p:nvPr/>
        </p:nvSpPr>
        <p:spPr>
          <a:xfrm>
            <a:off x="6143891" y="2294751"/>
            <a:ext cx="26962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/>
              <a:t>E</a:t>
            </a:r>
          </a:p>
        </p:txBody>
      </p:sp>
      <p:sp>
        <p:nvSpPr>
          <p:cNvPr id="11" name="Ellipse 10"/>
          <p:cNvSpPr/>
          <p:nvPr/>
        </p:nvSpPr>
        <p:spPr>
          <a:xfrm>
            <a:off x="6278704" y="4095358"/>
            <a:ext cx="3525443" cy="7391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12" name="TekstSylinder 11"/>
          <p:cNvSpPr txBox="1"/>
          <p:nvPr/>
        </p:nvSpPr>
        <p:spPr>
          <a:xfrm>
            <a:off x="7623877" y="3676725"/>
            <a:ext cx="89139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 err="1">
                <a:solidFill>
                  <a:srgbClr val="00B0F0"/>
                </a:solidFill>
              </a:rPr>
              <a:t>X</a:t>
            </a:r>
            <a:r>
              <a:rPr lang="nb-NO" sz="1350" dirty="0">
                <a:solidFill>
                  <a:srgbClr val="00B0F0"/>
                </a:solidFill>
              </a:rPr>
              <a:t>-faktorer</a:t>
            </a:r>
          </a:p>
        </p:txBody>
      </p:sp>
      <p:sp>
        <p:nvSpPr>
          <p:cNvPr id="13" name="Ellipse 12"/>
          <p:cNvSpPr/>
          <p:nvPr/>
        </p:nvSpPr>
        <p:spPr>
          <a:xfrm>
            <a:off x="2764971" y="1817914"/>
            <a:ext cx="1894115" cy="4768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Ellipse 13"/>
          <p:cNvSpPr/>
          <p:nvPr/>
        </p:nvSpPr>
        <p:spPr>
          <a:xfrm>
            <a:off x="2656114" y="3374571"/>
            <a:ext cx="2100943" cy="5055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Ellipse 14"/>
          <p:cNvSpPr/>
          <p:nvPr/>
        </p:nvSpPr>
        <p:spPr>
          <a:xfrm>
            <a:off x="2656114" y="3880106"/>
            <a:ext cx="2438400" cy="5848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Ellipse 15"/>
          <p:cNvSpPr/>
          <p:nvPr/>
        </p:nvSpPr>
        <p:spPr>
          <a:xfrm>
            <a:off x="6557072" y="2166257"/>
            <a:ext cx="2913499" cy="2785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9891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Renten, renten, renten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sz="2000" dirty="0" smtClean="0"/>
              <a:t>Svært lett å betjene renteutgifter</a:t>
            </a:r>
          </a:p>
          <a:p>
            <a:r>
              <a:rPr lang="nb-NO" sz="2000" dirty="0" smtClean="0"/>
              <a:t>Ingen utsikt til særlig renteøkning</a:t>
            </a:r>
          </a:p>
          <a:p>
            <a:endParaRPr lang="nb-NO" sz="2000" dirty="0"/>
          </a:p>
          <a:p>
            <a:endParaRPr lang="nb-NO" sz="2000" dirty="0" smtClean="0"/>
          </a:p>
          <a:p>
            <a:endParaRPr lang="nb-NO" sz="2000" dirty="0"/>
          </a:p>
          <a:p>
            <a:r>
              <a:rPr lang="nb-NO" sz="2000" dirty="0" smtClean="0"/>
              <a:t>Men hvis renten var hele historien, hadde vi sett lik boligprisøkning over hele landet</a:t>
            </a:r>
          </a:p>
          <a:p>
            <a:endParaRPr lang="nb-NO" sz="2000" dirty="0"/>
          </a:p>
          <a:p>
            <a:r>
              <a:rPr lang="nb-NO" sz="2000" dirty="0" smtClean="0"/>
              <a:t>Det gjør vi ikke</a:t>
            </a:r>
          </a:p>
          <a:p>
            <a:r>
              <a:rPr lang="nb-NO" sz="2000" dirty="0" smtClean="0"/>
              <a:t>Renten forklarer </a:t>
            </a:r>
            <a:r>
              <a:rPr lang="nb-NO" sz="2000" u="sng" dirty="0" smtClean="0"/>
              <a:t>nivå, ikke regional spredning</a:t>
            </a: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690688"/>
            <a:ext cx="5715319" cy="4286490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9466262" y="6176963"/>
            <a:ext cx="214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Kilde: Eiendomsverdi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244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5686" y="223649"/>
            <a:ext cx="9565176" cy="61573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nb-NO" sz="2100" dirty="0" smtClean="0"/>
              <a:t>Urbanisering og innvandring: </a:t>
            </a:r>
            <a:r>
              <a:rPr lang="nb-NO" sz="2100" dirty="0"/>
              <a:t>Folk vil til Oslo …</a:t>
            </a:r>
          </a:p>
        </p:txBody>
      </p:sp>
      <p:pic>
        <p:nvPicPr>
          <p:cNvPr id="2" name="Plassholder for innhold 1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645915" y="1014702"/>
            <a:ext cx="3703310" cy="2639681"/>
          </a:xfrm>
          <a:prstGeom prst="rect">
            <a:avLst/>
          </a:prstGeom>
        </p:spPr>
      </p:pic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9430249" y="6109279"/>
            <a:ext cx="68937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900"/>
              <a:t>Kilde: SSB</a:t>
            </a:r>
          </a:p>
        </p:txBody>
      </p:sp>
      <p:pic>
        <p:nvPicPr>
          <p:cNvPr id="6" name="Picture 2" descr="http://www.ssb.no/befolkning/kart01_flyttestromm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4510" y="621953"/>
            <a:ext cx="3987087" cy="5015276"/>
          </a:xfrm>
          <a:prstGeom prst="rect">
            <a:avLst/>
          </a:prstGeom>
          <a:noFill/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3886" y="3829704"/>
            <a:ext cx="3703310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48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2629" y="209876"/>
            <a:ext cx="8229600" cy="925623"/>
          </a:xfrm>
        </p:spPr>
        <p:txBody>
          <a:bodyPr>
            <a:normAutofit fontScale="90000"/>
          </a:bodyPr>
          <a:lstStyle/>
          <a:p>
            <a:r>
              <a:rPr lang="nb-NO" sz="3200" dirty="0" smtClean="0"/>
              <a:t>Økt befolkning i sentrale strøk </a:t>
            </a:r>
            <a:r>
              <a:rPr lang="nb-NO" sz="3200" dirty="0"/>
              <a:t>gir trengsel og trafikk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Asker: 140m2 rekkehus: </a:t>
            </a:r>
            <a:r>
              <a:rPr lang="nb-NO" dirty="0" smtClean="0"/>
              <a:t>5.8 </a:t>
            </a:r>
            <a:r>
              <a:rPr lang="nb-NO" dirty="0"/>
              <a:t>mill.</a:t>
            </a:r>
          </a:p>
          <a:p>
            <a:r>
              <a:rPr lang="nb-NO" dirty="0"/>
              <a:t>Vestre Aker: </a:t>
            </a:r>
            <a:r>
              <a:rPr lang="nb-NO" dirty="0" smtClean="0"/>
              <a:t>8.4 </a:t>
            </a:r>
            <a:r>
              <a:rPr lang="nb-NO" dirty="0"/>
              <a:t>mill.</a:t>
            </a:r>
          </a:p>
          <a:p>
            <a:r>
              <a:rPr lang="nb-NO" dirty="0"/>
              <a:t>Forskjell: </a:t>
            </a:r>
            <a:r>
              <a:rPr lang="nb-NO" dirty="0" smtClean="0"/>
              <a:t>2.6 </a:t>
            </a:r>
            <a:r>
              <a:rPr lang="nb-NO" dirty="0"/>
              <a:t>mill.</a:t>
            </a:r>
          </a:p>
          <a:p>
            <a:endParaRPr lang="nb-NO" dirty="0"/>
          </a:p>
          <a:p>
            <a:r>
              <a:rPr lang="nb-NO" dirty="0"/>
              <a:t>Ekstra reisetid: 30 min.</a:t>
            </a:r>
          </a:p>
          <a:p>
            <a:r>
              <a:rPr lang="nb-NO" dirty="0"/>
              <a:t>Timepris: 400 kr/t</a:t>
            </a:r>
          </a:p>
          <a:p>
            <a:r>
              <a:rPr lang="nb-NO" dirty="0" err="1"/>
              <a:t>Årsverdi</a:t>
            </a:r>
            <a:r>
              <a:rPr lang="nb-NO" dirty="0"/>
              <a:t>: 100 000 kr</a:t>
            </a:r>
          </a:p>
          <a:p>
            <a:r>
              <a:rPr lang="nb-NO" dirty="0"/>
              <a:t>Kapitalisert (nåverdi): 2 mill.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3200400"/>
            <a:ext cx="3810000" cy="2895600"/>
          </a:xfrm>
        </p:spPr>
        <p:txBody>
          <a:bodyPr/>
          <a:lstStyle/>
          <a:p>
            <a:r>
              <a:rPr lang="nb-NO" sz="2400" b="1" dirty="0"/>
              <a:t>Når det er kø på veiene, blir det kø på visningene</a:t>
            </a:r>
          </a:p>
          <a:p>
            <a:endParaRPr lang="nb-NO" dirty="0"/>
          </a:p>
        </p:txBody>
      </p:sp>
      <p:sp>
        <p:nvSpPr>
          <p:cNvPr id="5" name="Ellipse 4"/>
          <p:cNvSpPr/>
          <p:nvPr/>
        </p:nvSpPr>
        <p:spPr>
          <a:xfrm>
            <a:off x="2046516" y="2808514"/>
            <a:ext cx="2144485" cy="612981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6" name="Ellipse 5"/>
          <p:cNvSpPr/>
          <p:nvPr/>
        </p:nvSpPr>
        <p:spPr>
          <a:xfrm>
            <a:off x="3886201" y="5410200"/>
            <a:ext cx="1698171" cy="406492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</p:spTree>
    <p:extLst>
      <p:ext uri="{BB962C8B-B14F-4D97-AF65-F5344CB8AC3E}">
        <p14:creationId xmlns:p14="http://schemas.microsoft.com/office/powerpoint/2010/main" val="169461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81200" y="76137"/>
            <a:ext cx="8229600" cy="1394444"/>
          </a:xfrm>
        </p:spPr>
        <p:txBody>
          <a:bodyPr>
            <a:normAutofit/>
          </a:bodyPr>
          <a:lstStyle/>
          <a:p>
            <a:r>
              <a:rPr lang="nb-NO" dirty="0" smtClean="0"/>
              <a:t> </a:t>
            </a:r>
            <a:r>
              <a:rPr lang="nb-NO" dirty="0"/>
              <a:t>… og fordi </a:t>
            </a:r>
            <a:r>
              <a:rPr lang="nb-NO" dirty="0" smtClean="0"/>
              <a:t>folk </a:t>
            </a:r>
            <a:r>
              <a:rPr lang="nb-NO" dirty="0"/>
              <a:t>vil til Oslo, og tilbudssiden ikke er elastisk nok, øker </a:t>
            </a:r>
            <a:r>
              <a:rPr lang="nb-NO" dirty="0" smtClean="0"/>
              <a:t>trykket i </a:t>
            </a:r>
            <a:r>
              <a:rPr lang="nb-NO" dirty="0"/>
              <a:t>Oslo …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710543" y="1470581"/>
            <a:ext cx="6527574" cy="450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4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Tilbudssiden er ikke elastisk nok fordi: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sz="2000" dirty="0" err="1" smtClean="0"/>
              <a:t>NIMBYism</a:t>
            </a:r>
            <a:endParaRPr lang="nb-NO" sz="2000" dirty="0" smtClean="0"/>
          </a:p>
          <a:p>
            <a:r>
              <a:rPr lang="nb-NO" sz="2000" dirty="0" smtClean="0"/>
              <a:t>Politiske føringer</a:t>
            </a:r>
          </a:p>
          <a:p>
            <a:r>
              <a:rPr lang="nb-NO" sz="2000" dirty="0" smtClean="0"/>
              <a:t>Reguleringer</a:t>
            </a:r>
          </a:p>
          <a:p>
            <a:r>
              <a:rPr lang="nb-NO" sz="2000" dirty="0" smtClean="0"/>
              <a:t>Prosesstid</a:t>
            </a:r>
            <a:endParaRPr lang="nb-NO" sz="2000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265" y="2623457"/>
            <a:ext cx="4866535" cy="3236246"/>
          </a:xfrm>
        </p:spPr>
      </p:pic>
    </p:spTree>
    <p:extLst>
      <p:ext uri="{BB962C8B-B14F-4D97-AF65-F5344CB8AC3E}">
        <p14:creationId xmlns:p14="http://schemas.microsoft.com/office/powerpoint/2010/main" val="1724839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Men glem ikke: </a:t>
            </a:r>
            <a:r>
              <a:rPr lang="nb-NO" dirty="0"/>
              <a:t>ø</a:t>
            </a:r>
            <a:r>
              <a:rPr lang="nb-NO" dirty="0" smtClean="0"/>
              <a:t>nsket </a:t>
            </a:r>
            <a:r>
              <a:rPr lang="nb-NO" dirty="0"/>
              <a:t>om </a:t>
            </a:r>
            <a:r>
              <a:rPr lang="nb-NO" dirty="0" smtClean="0"/>
              <a:t>kapitalgevinst …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3"/>
          </p:nvPr>
        </p:nvSpPr>
        <p:spPr>
          <a:xfrm>
            <a:off x="1981202" y="1904215"/>
            <a:ext cx="3802151" cy="3944827"/>
          </a:xfrm>
        </p:spPr>
        <p:txBody>
          <a:bodyPr/>
          <a:lstStyle/>
          <a:p>
            <a:r>
              <a:rPr lang="nb-NO" dirty="0"/>
              <a:t>Flere eier minst to boliger: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007" y="2453650"/>
            <a:ext cx="4438650" cy="2324100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6557913" y="5509865"/>
            <a:ext cx="214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Kilde: Eiendomsverdi</a:t>
            </a:r>
          </a:p>
        </p:txBody>
      </p:sp>
    </p:spTree>
    <p:extLst>
      <p:ext uri="{BB962C8B-B14F-4D97-AF65-F5344CB8AC3E}">
        <p14:creationId xmlns:p14="http://schemas.microsoft.com/office/powerpoint/2010/main" val="3622008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477</Words>
  <Application>Microsoft Office PowerPoint</Application>
  <PresentationFormat>Widescreen</PresentationFormat>
  <Paragraphs>115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Candara</vt:lpstr>
      <vt:lpstr>Wingdings</vt:lpstr>
      <vt:lpstr>Office-tema</vt:lpstr>
      <vt:lpstr>Hva bestemmer boligprisene?</vt:lpstr>
      <vt:lpstr>Dramatisk utvikling</vt:lpstr>
      <vt:lpstr>De viktigste faktorene</vt:lpstr>
      <vt:lpstr>Renten, renten, renten</vt:lpstr>
      <vt:lpstr>Urbanisering og innvandring: Folk vil til Oslo …</vt:lpstr>
      <vt:lpstr>Økt befolkning i sentrale strøk gir trengsel og trafikk</vt:lpstr>
      <vt:lpstr> … og fordi folk vil til Oslo, og tilbudssiden ikke er elastisk nok, øker trykket i Oslo …</vt:lpstr>
      <vt:lpstr>Tilbudssiden er ikke elastisk nok fordi:</vt:lpstr>
      <vt:lpstr>Men glem ikke: ønsket om kapitalgevinst …</vt:lpstr>
      <vt:lpstr>… og egenkapitalakseleratoren</vt:lpstr>
      <vt:lpstr>Indikatorer for bærekraftighet</vt:lpstr>
      <vt:lpstr>P/E</vt:lpstr>
      <vt:lpstr>P/I</vt:lpstr>
      <vt:lpstr>Hvilke faktorer vil dominere framover?</vt:lpstr>
      <vt:lpstr>Oppsummering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norske boligmarkedet</dc:title>
  <dc:creator>Erling Røed Larsen</dc:creator>
  <cp:lastModifiedBy>Erling Røed Larsen</cp:lastModifiedBy>
  <cp:revision>51</cp:revision>
  <cp:lastPrinted>2015-04-13T08:01:43Z</cp:lastPrinted>
  <dcterms:created xsi:type="dcterms:W3CDTF">2015-04-10T14:20:09Z</dcterms:created>
  <dcterms:modified xsi:type="dcterms:W3CDTF">2016-10-18T09:50:03Z</dcterms:modified>
</cp:coreProperties>
</file>