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4"/>
  </p:notesMasterIdLst>
  <p:handoutMasterIdLst>
    <p:handoutMasterId r:id="rId15"/>
  </p:handoutMasterIdLst>
  <p:sldIdLst>
    <p:sldId id="347" r:id="rId2"/>
    <p:sldId id="601" r:id="rId3"/>
    <p:sldId id="611" r:id="rId4"/>
    <p:sldId id="607" r:id="rId5"/>
    <p:sldId id="612" r:id="rId6"/>
    <p:sldId id="613" r:id="rId7"/>
    <p:sldId id="615" r:id="rId8"/>
    <p:sldId id="619" r:id="rId9"/>
    <p:sldId id="614" r:id="rId10"/>
    <p:sldId id="617" r:id="rId11"/>
    <p:sldId id="616" r:id="rId12"/>
    <p:sldId id="618" r:id="rId13"/>
  </p:sldIdLst>
  <p:sldSz cx="9144000" cy="6858000" type="screen4x3"/>
  <p:notesSz cx="6669088" cy="9926638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8046" autoAdjust="0"/>
  </p:normalViewPr>
  <p:slideViewPr>
    <p:cSldViewPr>
      <p:cViewPr>
        <p:scale>
          <a:sx n="95" d="100"/>
          <a:sy n="95" d="100"/>
        </p:scale>
        <p:origin x="1224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7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262AA-0F65-40CA-BA97-BF0B136AF943}" type="datetimeFigureOut">
              <a:rPr lang="nb-NO" smtClean="0"/>
              <a:t>17.10.2016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7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16FF6-EC77-4570-AD75-1D0344D283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03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604D5-F257-4F54-933E-9DB622B4E6D1}" type="datetimeFigureOut">
              <a:rPr lang="nb-NO" smtClean="0"/>
              <a:t>17.10.2016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902C9-951B-4CD6-935F-7B5AC43988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681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E52F6-8915-4820-B495-5CDBC70D07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E52F6-8915-4820-B495-5CDBC70D07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3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E52F6-8915-4820-B495-5CDBC70D07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6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E52F6-8915-4820-B495-5CDBC70D07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30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E52F6-8915-4820-B495-5CDBC70D07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20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E52F6-8915-4820-B495-5CDBC70D07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E52F6-8915-4820-B495-5CDBC70D07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1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E52F6-8915-4820-B495-5CDBC70D074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15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0E52F6-8915-4820-B495-5CDBC70D07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0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99661"/>
            <a:ext cx="9144000" cy="525834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844652"/>
            <a:ext cx="4114800" cy="2369632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Klikk for å legge inn tittel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453107"/>
            <a:ext cx="4114800" cy="1185693"/>
          </a:xfrm>
        </p:spPr>
        <p:txBody>
          <a:bodyPr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smtClean="0"/>
              <a:t>Klikk for å legge inn undertittel, dato, foredragsholder</a:t>
            </a:r>
            <a:endParaRPr lang="nb-NO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1600199"/>
            <a:ext cx="4572000" cy="5256000"/>
          </a:xfrm>
        </p:spPr>
        <p:txBody>
          <a:bodyPr lIns="720000" tIns="360000" rIns="720000">
            <a:norm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Dra og dropp, eller </a:t>
            </a:r>
            <a:r>
              <a:rPr lang="nb-NO" noProof="1" smtClean="0"/>
              <a:t>klikk på ikonet midt i bildeboksen for å sette inn bilde. Kutt, skaler og plasser bildet ved hjelp av bildeverktøyet.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" name="Picture 3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" y="667607"/>
            <a:ext cx="1827475" cy="2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79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tslide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1" y="970574"/>
            <a:ext cx="3702050" cy="4069420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1500" b="0" cap="none">
                <a:solidFill>
                  <a:srgbClr val="404040"/>
                </a:solidFill>
              </a:defRPr>
            </a:lvl1pPr>
          </a:lstStyle>
          <a:p>
            <a:r>
              <a:rPr lang="nb-NO" noProof="0" dirty="0" smtClean="0"/>
              <a:t>Klikk for å legge inn sitat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5039994"/>
            <a:ext cx="3702050" cy="68866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smtClean="0"/>
              <a:t>Klikk for å legge inn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3659-B759-6D46-BC0D-3AC84E99AFBC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4"/>
            <a:ext cx="138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Sitatslide SAND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sand bakgrunn kan både charcoal og rød tekst benyttes, ref. fargepallett.</a:t>
            </a:r>
          </a:p>
          <a:p>
            <a:pPr defTabSz="457189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Sammen med grønt sitattegn anbefales charcoal tekst.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42" name="Rectangle 41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43" name="Group 42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91" name="Rectangle 90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0" name="TextBox 89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6" name="Rectangle 75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94" name="TextBox 93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49821" y="1289219"/>
            <a:ext cx="3431304" cy="3432130"/>
            <a:chOff x="1229059" y="970574"/>
            <a:chExt cx="3052066" cy="4069421"/>
          </a:xfrm>
        </p:grpSpPr>
        <p:grpSp>
          <p:nvGrpSpPr>
            <p:cNvPr id="58" name="Group 57"/>
            <p:cNvGrpSpPr/>
            <p:nvPr/>
          </p:nvGrpSpPr>
          <p:grpSpPr>
            <a:xfrm>
              <a:off x="1229059" y="970574"/>
              <a:ext cx="3052066" cy="4069421"/>
              <a:chOff x="1438609" y="1033136"/>
              <a:chExt cx="3600000" cy="3600000"/>
            </a:xfrm>
          </p:grpSpPr>
          <p:sp>
            <p:nvSpPr>
              <p:cNvPr id="60" name="Oval 59"/>
              <p:cNvSpPr/>
              <p:nvPr userDrawn="1"/>
            </p:nvSpPr>
            <p:spPr>
              <a:xfrm>
                <a:off x="1438609" y="1033136"/>
                <a:ext cx="3600000" cy="3600000"/>
              </a:xfrm>
              <a:prstGeom prst="ellips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1798609" y="1393136"/>
                <a:ext cx="2880000" cy="2880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9" name="Picture 58" descr="sitatteg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534" y="2180828"/>
              <a:ext cx="1787116" cy="1648912"/>
            </a:xfrm>
            <a:prstGeom prst="rect">
              <a:avLst/>
            </a:prstGeom>
          </p:spPr>
        </p:pic>
      </p:grpSp>
      <p:pic>
        <p:nvPicPr>
          <p:cNvPr id="47" name="Picture 46" descr="Storebra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8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tslide MO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1" y="970574"/>
            <a:ext cx="3702050" cy="4069420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1500" b="0" cap="none">
                <a:solidFill>
                  <a:srgbClr val="FFFFFF"/>
                </a:solidFill>
              </a:defRPr>
            </a:lvl1pPr>
          </a:lstStyle>
          <a:p>
            <a:r>
              <a:rPr lang="nb-NO" noProof="0" dirty="0" smtClean="0"/>
              <a:t>Klikk for å legge inn sitat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5039994"/>
            <a:ext cx="3702050" cy="68866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smtClean="0"/>
              <a:t>Klikk for å legge inn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E491-9D00-8543-8E37-652BFDF02D3C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3"/>
            <a:ext cx="136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Sitatslide MOSS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moss bakgrunn brukes hvit tekst, ref fargepallett.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42" name="Rectangle 41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43" name="Group 42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91" name="Rectangle 90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0" name="TextBox 89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6" name="Rectangle 75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94" name="TextBox 93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849821" y="1289219"/>
            <a:ext cx="3431304" cy="3432130"/>
            <a:chOff x="1229059" y="970574"/>
            <a:chExt cx="3052066" cy="4069421"/>
          </a:xfrm>
        </p:grpSpPr>
        <p:grpSp>
          <p:nvGrpSpPr>
            <p:cNvPr id="58" name="Group 57"/>
            <p:cNvGrpSpPr/>
            <p:nvPr/>
          </p:nvGrpSpPr>
          <p:grpSpPr>
            <a:xfrm>
              <a:off x="1229059" y="970574"/>
              <a:ext cx="3052066" cy="4069421"/>
              <a:chOff x="1438609" y="1033136"/>
              <a:chExt cx="3600000" cy="3600000"/>
            </a:xfrm>
          </p:grpSpPr>
          <p:sp>
            <p:nvSpPr>
              <p:cNvPr id="60" name="Oval 59"/>
              <p:cNvSpPr/>
              <p:nvPr userDrawn="1"/>
            </p:nvSpPr>
            <p:spPr>
              <a:xfrm>
                <a:off x="1438609" y="1033136"/>
                <a:ext cx="3600000" cy="3600000"/>
              </a:xfrm>
              <a:prstGeom prst="ellips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1798609" y="1393136"/>
                <a:ext cx="2880000" cy="2880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9" name="Picture 58" descr="sitatteg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534" y="2180828"/>
              <a:ext cx="1787116" cy="1648912"/>
            </a:xfrm>
            <a:prstGeom prst="rect">
              <a:avLst/>
            </a:prstGeom>
          </p:spPr>
        </p:pic>
      </p:grpSp>
      <p:pic>
        <p:nvPicPr>
          <p:cNvPr id="47" name="Picture 46" descr="Storebra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9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tslide CHARCO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1" y="970574"/>
            <a:ext cx="3702050" cy="4069420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1500" b="0" cap="none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Klikk for å legge inn sitat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5039994"/>
            <a:ext cx="3702050" cy="68866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smtClean="0"/>
              <a:t>Klikk for å legge inn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EBA7E-56F7-4F46-A47A-994B846762E6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3"/>
            <a:ext cx="1304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Sitatslide CHARCOAL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charcoal bakgrunn brukes hvit tekst, ref fargepallett.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42" name="Rectangle 41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43" name="Group 42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91" name="Rectangle 90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3" name="TextBox 92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8" name="Rectangle 87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0" name="TextBox 89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84" name="Rectangle 83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1" name="Group 50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6" name="Rectangle 75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94" name="TextBox 93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849821" y="1289219"/>
            <a:ext cx="3431304" cy="3432130"/>
            <a:chOff x="1229059" y="970574"/>
            <a:chExt cx="3052066" cy="4069421"/>
          </a:xfrm>
        </p:grpSpPr>
        <p:grpSp>
          <p:nvGrpSpPr>
            <p:cNvPr id="58" name="Group 57"/>
            <p:cNvGrpSpPr/>
            <p:nvPr/>
          </p:nvGrpSpPr>
          <p:grpSpPr>
            <a:xfrm>
              <a:off x="1229059" y="970574"/>
              <a:ext cx="3052066" cy="4069421"/>
              <a:chOff x="1438609" y="1033136"/>
              <a:chExt cx="3600000" cy="3600000"/>
            </a:xfrm>
          </p:grpSpPr>
          <p:sp>
            <p:nvSpPr>
              <p:cNvPr id="60" name="Oval 59"/>
              <p:cNvSpPr/>
              <p:nvPr userDrawn="1"/>
            </p:nvSpPr>
            <p:spPr>
              <a:xfrm>
                <a:off x="1438609" y="1033136"/>
                <a:ext cx="3600000" cy="3600000"/>
              </a:xfrm>
              <a:prstGeom prst="ellips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Oval 60"/>
              <p:cNvSpPr/>
              <p:nvPr userDrawn="1"/>
            </p:nvSpPr>
            <p:spPr>
              <a:xfrm>
                <a:off x="1798609" y="1393136"/>
                <a:ext cx="2880000" cy="2880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9" name="Picture 58" descr="sitatteg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534" y="2180828"/>
              <a:ext cx="1787116" cy="1648912"/>
            </a:xfrm>
            <a:prstGeom prst="rect">
              <a:avLst/>
            </a:prstGeom>
          </p:spPr>
        </p:pic>
      </p:grpSp>
      <p:pic>
        <p:nvPicPr>
          <p:cNvPr id="47" name="Picture 46" descr="Storebra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1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slide med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1" y="970575"/>
            <a:ext cx="3702050" cy="4069420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1500" b="0" cap="none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Klikk for å legge inn sitat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5039995"/>
            <a:ext cx="3702050" cy="68866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legge inn tekst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86897"/>
            <a:ext cx="4572000" cy="5256000"/>
          </a:xfrm>
        </p:spPr>
        <p:txBody>
          <a:bodyPr lIns="360000" tIns="360000" rIns="360000" bIns="36000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rgbClr val="404040"/>
                </a:solidFill>
              </a:defRPr>
            </a:lvl1pPr>
          </a:lstStyle>
          <a:p>
            <a:r>
              <a:rPr lang="nb-NO" dirty="0" smtClean="0"/>
              <a:t>Dra og dropp, eller </a:t>
            </a:r>
            <a:r>
              <a:rPr lang="nb-NO" noProof="1" smtClean="0"/>
              <a:t>klikk på ikonet midt i bildeboksen for å sette inn bilde. Kutt, skaler og plasser bildet ved hjelp av knappene som dukker opp under bildeboksen.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440000" y="1466461"/>
            <a:ext cx="136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Sitatslide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Bilde plasseres i boksen til venstre, sitat til høyre.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sky bakgrunn brukes charcoal tekst, ref fargepallett.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19" name="Rectangle 118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145" name="Group 144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68" name="Rectangle 167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6" name="Group 145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65" name="Rectangle 164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67" name="TextBox 166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7" name="Group 146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63" name="Rectangle 162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Box 163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48" name="Group 147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61" name="Rectangle 160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2" name="TextBox 161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49" name="Group 148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59" name="Rectangle 158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TextBox 159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0" name="Group 149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57" name="Rectangle 156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TextBox 157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1" name="Group 150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55" name="Rectangle 154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TextBox 155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2" name="Group 151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53" name="Rectangle 152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4" name="TextBox 153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171" name="TextBox 170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42762C-7C20-7B42-9E14-3D7A9AB746D9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40" name="Picture 39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8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 tekst SK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69939"/>
            <a:ext cx="6553200" cy="3070691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nb-NO" noProof="0" dirty="0" smtClean="0"/>
              <a:t>Klikk for å legge inn tekst</a:t>
            </a:r>
            <a:endParaRPr lang="nb-NO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-1440000" y="1466462"/>
            <a:ext cx="1143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Stor tekst SKY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Brukes når det er behov for kun én stor tekst.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sky bakgrunn brukes charcoal tekst, ref fargepallett.</a:t>
            </a:r>
          </a:p>
        </p:txBody>
      </p:sp>
      <p:grpSp>
        <p:nvGrpSpPr>
          <p:cNvPr id="148" name="Group 147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49" name="Rectangle 148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150" name="Group 149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73" name="Rectangle 172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4" name="TextBox 173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75" name="TextBox 174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51" name="Group 150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70" name="Rectangle 169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TextBox 170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72" name="TextBox 171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52" name="Group 151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68" name="Rectangle 167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53" name="Group 152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66" name="Rectangle 165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TextBox 166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54" name="Group 153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64" name="Rectangle 163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5" name="Group 154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62" name="Rectangle 161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6" name="Group 155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60" name="Rectangle 159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7" name="Group 156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58" name="Rectangle 157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204" name="TextBox 203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DB05F-1C20-8343-A47B-7EC7E041D4BE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9" name="Picture 38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 tekst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69939"/>
            <a:ext cx="6553200" cy="3070691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nb-NO" noProof="0" dirty="0" smtClean="0"/>
              <a:t>Klikk for å legge inn tekst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74468-AE05-D14F-9700-47C975436FBC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440000" y="1466463"/>
            <a:ext cx="13066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 smtClean="0">
                <a:solidFill>
                  <a:srgbClr val="000000"/>
                </a:solidFill>
                <a:ea typeface="Verdana"/>
                <a:cs typeface="Verdana"/>
              </a:rPr>
              <a:t>Stor tekst</a:t>
            </a:r>
            <a:r>
              <a:rPr lang="nb-NO" sz="800" b="1" noProof="1" smtClean="0">
                <a:solidFill>
                  <a:srgbClr val="404040"/>
                </a:solidFill>
              </a:rPr>
              <a:t> SAND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Brukes når det er behov for kun én stor tekst.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sand bakgrunn kan både charcoal og rød tekst benyttes, ref. fargepallett.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36" name="Rectangle 35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85" name="Rectangle 84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39" name="Group 38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0" name="Group 39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76" name="Rectangle 75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74" name="Rectangle 73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2" name="Rectangle 71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0" name="Rectangle 69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2" name="Picture 41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or tekst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69939"/>
            <a:ext cx="6553200" cy="3070691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2400" b="0" cap="none">
                <a:solidFill>
                  <a:srgbClr val="FFFFFF"/>
                </a:solidFill>
              </a:defRPr>
            </a:lvl1pPr>
          </a:lstStyle>
          <a:p>
            <a:r>
              <a:rPr lang="nb-NO" noProof="0" dirty="0" smtClean="0"/>
              <a:t>Klikk for å legge inn tekst</a:t>
            </a:r>
            <a:endParaRPr lang="nb-NO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-1440000" y="1466463"/>
            <a:ext cx="1142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 smtClean="0">
                <a:solidFill>
                  <a:srgbClr val="000000"/>
                </a:solidFill>
                <a:ea typeface="Verdana"/>
                <a:cs typeface="Verdana"/>
              </a:rPr>
              <a:t>Stor tekst</a:t>
            </a:r>
            <a:r>
              <a:rPr lang="nb-NO" sz="800" b="1" noProof="1" smtClean="0">
                <a:solidFill>
                  <a:srgbClr val="404040"/>
                </a:solidFill>
              </a:rPr>
              <a:t> RED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Brukes når det er behov for kun én stor tekst. 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rød bakgrunn er det kun lovlig med hvit tekst, ref fargepallett.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18" name="Rectangle 117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145" name="Group 144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69" name="Rectangle 168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71" name="TextBox 170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6" name="Group 145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66" name="Rectangle 165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TextBox 166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8" name="Group 147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64" name="Rectangle 163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49" name="Group 148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62" name="Rectangle 161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50" name="Group 149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60" name="Rectangle 159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1" name="Group 150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58" name="Rectangle 157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2" name="Group 151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56" name="Rectangle 155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3" name="Group 152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54" name="Rectangle 153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172" name="TextBox 171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4162-7B6D-E94E-A874-688932E2B20B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9" name="Picture 38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3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-spalter 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Klikk for å legge inn en tittel på maks to linjer</a:t>
            </a:r>
            <a:endParaRPr lang="nb-NO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0104"/>
            <a:ext cx="4040188" cy="43472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0" cap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209331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10104"/>
            <a:ext cx="4041775" cy="434720"/>
          </a:xfrm>
        </p:spPr>
        <p:txBody>
          <a:bodyPr anchor="t" anchorCtr="0">
            <a:noAutofit/>
          </a:bodyPr>
          <a:lstStyle>
            <a:lvl1pPr marL="0" indent="0">
              <a:buNone/>
              <a:defRPr sz="1200" b="0" cap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16832"/>
            <a:ext cx="4041775" cy="4209331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-1440000" y="1466463"/>
            <a:ext cx="1312332" cy="26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To-spalter sammenligning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Innholdsfeltene kan brukes til tekst, bilder, grafer eller andre elementer.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Ønskes annet innhold enn tekst, velges dette ved hjelp av ikonene midt i boksen.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b="1" noProof="1" smtClean="0">
                <a:solidFill>
                  <a:srgbClr val="404040"/>
                </a:solidFill>
              </a:rPr>
              <a:t>NB! </a:t>
            </a:r>
            <a:r>
              <a:rPr lang="nb-NO" sz="800" noProof="1" smtClean="0">
                <a:solidFill>
                  <a:srgbClr val="404040"/>
                </a:solidFill>
              </a:rPr>
              <a:t>Slå gjerne av bullets dersom det ikke er hensiktsmessig med bullets foran hver tekstlinje.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ED65-BF54-314D-A372-7DB48A2FD1C1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6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te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smtClean="0"/>
              <a:t>Klikk for å legge inn en tittel på maks to linjer</a:t>
            </a:r>
            <a:endParaRPr lang="nb-NO" noProof="0"/>
          </a:p>
        </p:txBody>
      </p:sp>
      <p:sp>
        <p:nvSpPr>
          <p:cNvPr id="7" name="TextBox 6"/>
          <p:cNvSpPr txBox="1"/>
          <p:nvPr/>
        </p:nvSpPr>
        <p:spPr>
          <a:xfrm>
            <a:off x="-1440000" y="1466463"/>
            <a:ext cx="13123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Tittel blank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I det hvite tommet feltet kan man plassere grafikk/bilder mm.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Vær oppmerksom </a:t>
            </a:r>
            <a:br>
              <a:rPr lang="nb-NO" sz="800" noProof="1" smtClean="0">
                <a:solidFill>
                  <a:srgbClr val="404040"/>
                </a:solidFill>
              </a:rPr>
            </a:br>
            <a:r>
              <a:rPr lang="nb-NO" sz="800" noProof="1" smtClean="0">
                <a:solidFill>
                  <a:srgbClr val="404040"/>
                </a:solidFill>
              </a:rPr>
              <a:t>på lovlige farge-kombinasjoner som vises i palletten oppe til høyre.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61E4-3A21-C24F-A79D-332C95EA750D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5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61533"/>
            <a:ext cx="9144000" cy="4985786"/>
          </a:xfrm>
        </p:spPr>
        <p:txBody>
          <a:bodyPr lIns="2520000" tIns="720000" rIns="2520000" bIns="72000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 og dropp, eller </a:t>
            </a:r>
            <a:r>
              <a:rPr lang="nb-NO" noProof="1" smtClean="0"/>
              <a:t>klikk på ikonet midt i bildeboksen for å sette inn bilde. Kutt, skaler og plasser bildet ved hjelp av knappene som dukker opp under bildeboksen.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3125"/>
            <a:ext cx="5562600" cy="65246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Sett inn bildetekst/referanse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smtClean="0"/>
              <a:t>Klikk for å legge inn en tittel på maks to linjer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-1440000" y="1466463"/>
            <a:ext cx="10251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Tittel blank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Tittel og heldekkende bilde.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5BA10E-750F-694F-8600-9A90739EB232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7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smtClean="0"/>
              <a:t>Klikk for å legge inn en tittel på maks to linjer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 noProof="0" dirty="0" smtClean="0"/>
              <a:t>Tekst første nivå, bruk innrykk for punktlister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D35B-783A-4540-BAA6-42B2C6D93690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0000" y="1466463"/>
            <a:ext cx="1312332" cy="3416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Tittel og innhold med bullets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Innholdsfeltet kan brukes til tekst, bilder eller andre elementer.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Ønskes annet innhold enn tekst, velges dette ved hjelp av ikonene midt i boksen.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Vær oppmerksom på at det finnes egne layoutmaler for heldekkende, utfallende bilder.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b="1" noProof="1" smtClean="0">
                <a:solidFill>
                  <a:srgbClr val="404040"/>
                </a:solidFill>
              </a:rPr>
              <a:t>NB! </a:t>
            </a:r>
            <a:r>
              <a:rPr lang="nb-NO" sz="800" noProof="1" smtClean="0">
                <a:solidFill>
                  <a:srgbClr val="404040"/>
                </a:solidFill>
              </a:rPr>
              <a:t>Slå gjerne av bullets dersom det ikke er hensiktsmessig med bullets foran hver tekstlinje.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0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"/>
            <a:ext cx="9144000" cy="6247319"/>
          </a:xfrm>
        </p:spPr>
        <p:txBody>
          <a:bodyPr lIns="2520000" tIns="1080000" rIns="2520000">
            <a:norm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 smtClean="0"/>
              <a:t>Dra og dropp, eller </a:t>
            </a:r>
            <a:r>
              <a:rPr lang="nb-NO" noProof="1" smtClean="0"/>
              <a:t>klikk på ikonet midt i bildeboksen for å sette inn bilde. Kutt, skaler og plasser bildet ved hjelp av knappene som dukker opp under bildeboksen.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A0BB-DF27-F54E-9D2A-0425856EACC4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481601"/>
            <a:ext cx="5562600" cy="65246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8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 smtClean="0"/>
              <a:t>Sett inn bildetekst/referanse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440000" y="1466463"/>
            <a:ext cx="1312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Kun bilde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Heldekkende bilde.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38" name="Group 37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86" name="Rectangle 85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8" name="TextBox 87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39" name="Group 38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3" name="Rectangle 82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5" name="TextBox 84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0" name="Group 39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1" name="Rectangle 80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66" name="Group 65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67" name="Group 66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77" name="Rectangle 76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75" name="Rectangle 74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3" name="Rectangle 72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70" name="Group 69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1" name="Rectangle 70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rgbClr val="31313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2" name="Picture 41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7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43" name="Rectangle 142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144" name="Group 143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67" name="Rectangle 166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TextBox 167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69" name="TextBox 168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5" name="Group 144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64" name="Rectangle 163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66" name="TextBox 165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46" name="Group 145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62" name="Rectangle 161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47" name="Group 146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60" name="Rectangle 159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48" name="Group 147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58" name="Rectangle 157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49" name="Group 148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56" name="Rectangle 155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0" name="Group 149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54" name="Rectangle 153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1" name="Group 150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52" name="Rectangle 151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rgbClr val="31313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3" name="TextBox 152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170" name="TextBox 169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-1440000" y="1466463"/>
            <a:ext cx="1312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Blank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Vær oppmerksom </a:t>
            </a:r>
            <a:br>
              <a:rPr lang="nb-NO" sz="800" noProof="1" smtClean="0">
                <a:solidFill>
                  <a:srgbClr val="404040"/>
                </a:solidFill>
              </a:rPr>
            </a:br>
            <a:r>
              <a:rPr lang="nb-NO" sz="800" noProof="1" smtClean="0">
                <a:solidFill>
                  <a:srgbClr val="404040"/>
                </a:solidFill>
              </a:rPr>
              <a:t>på lovlige farge-kombinasjoner som vises i palletten oppe til høyre.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0F8DA-61B8-124C-967E-43C77FAD35FF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8" name="Picture 37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06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-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smtClean="0"/>
              <a:t>Klikk for å legge inn en tittel på maks to linjer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93200"/>
            <a:ext cx="4038600" cy="482400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93200"/>
            <a:ext cx="4038600" cy="4824000"/>
          </a:xfr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2239-67C3-B64E-8BFB-41B55F0E7744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440000" y="1466463"/>
            <a:ext cx="13123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To-spalter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Innholdsfeltene kan brukes til tekst, bilder, grafer eller andre elementer.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Ønskes annet innhold enn tekst, velges dette ved hjelp av ikonene midt i boksen.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b="1" noProof="1" smtClean="0">
                <a:solidFill>
                  <a:srgbClr val="404040"/>
                </a:solidFill>
              </a:rPr>
              <a:t>NB! </a:t>
            </a:r>
            <a:r>
              <a:rPr lang="nb-NO" sz="800" noProof="1" smtClean="0">
                <a:solidFill>
                  <a:srgbClr val="404040"/>
                </a:solidFill>
              </a:rPr>
              <a:t>Slå gjerne av bullets dersom det ikke er hensiktsmessig med bullets foran hver tekstlinje.</a:t>
            </a:r>
          </a:p>
        </p:txBody>
      </p:sp>
    </p:spTree>
    <p:extLst>
      <p:ext uri="{BB962C8B-B14F-4D97-AF65-F5344CB8AC3E}">
        <p14:creationId xmlns:p14="http://schemas.microsoft.com/office/powerpoint/2010/main" val="11094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-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1" y="1393200"/>
            <a:ext cx="2646000" cy="4824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49000" y="1393200"/>
            <a:ext cx="2646000" cy="4824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-1440000" y="1466463"/>
            <a:ext cx="13123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Tre-spalter</a:t>
            </a: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Innholdsfeltene kan brukes til tekst, bilder, grafer eller andre elementer.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Ønskes annet innhold enn tekst, velges dette ved hjelp av ikonene midt i boksen.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b="1" noProof="1" smtClean="0">
                <a:solidFill>
                  <a:srgbClr val="404040"/>
                </a:solidFill>
              </a:rPr>
              <a:t>NB! </a:t>
            </a:r>
            <a:r>
              <a:rPr lang="nb-NO" sz="800" noProof="1" smtClean="0">
                <a:solidFill>
                  <a:srgbClr val="404040"/>
                </a:solidFill>
              </a:rPr>
              <a:t>Slå gjerne av bullets dersom det ikke er hensiktsmessig med bullets foran hver tekstlinje.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040800" y="1393200"/>
            <a:ext cx="2646000" cy="4824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4262C9-95CC-0846-B25B-1C75CB5E73FE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smtClean="0"/>
              <a:t>Klikk for å legge inn en tittel på maks to linjer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822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 dirty="0" smtClean="0"/>
              <a:t>Klikk for å legge inn agenda-tittel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71463" indent="-271463">
              <a:buClr>
                <a:schemeClr val="accent5"/>
              </a:buClr>
              <a:buFont typeface="+mj-lt"/>
              <a:buAutoNum type="arabicPeriod"/>
              <a:defRPr/>
            </a:lvl1pPr>
            <a:lvl2pPr marL="446088" indent="-174625">
              <a:defRPr/>
            </a:lvl2pPr>
            <a:lvl3pPr marL="625475" indent="-179388">
              <a:defRPr/>
            </a:lvl3pPr>
            <a:lvl4pPr marL="806450" indent="-180975">
              <a:defRPr/>
            </a:lvl4pPr>
            <a:lvl5pPr marL="987425" indent="-180975">
              <a:defRPr/>
            </a:lvl5pPr>
          </a:lstStyle>
          <a:p>
            <a:pPr lvl="0"/>
            <a:r>
              <a:rPr lang="nb-NO" noProof="0" dirty="0" smtClean="0"/>
              <a:t>Tekst første nivå, bruk innrykk for punktlister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C8AF7-2187-FE4B-9D50-5E457DC53C4D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0000" y="1466463"/>
            <a:ext cx="131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Agendaslide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200">
              <a:defRPr/>
            </a:pPr>
            <a:r>
              <a:rPr lang="nb-NO" sz="800" b="1" noProof="1" smtClean="0">
                <a:solidFill>
                  <a:srgbClr val="404040"/>
                </a:solidFill>
              </a:rPr>
              <a:t>NB! </a:t>
            </a:r>
            <a:r>
              <a:rPr lang="nb-NO" sz="800" noProof="1" smtClean="0">
                <a:solidFill>
                  <a:srgbClr val="404040"/>
                </a:solidFill>
              </a:rPr>
              <a:t>Slå av nummerering der det er hensiktsmessig, for eksempel om du ønsker en subheading</a:t>
            </a:r>
          </a:p>
          <a:p>
            <a:pPr defTabSz="457200">
              <a:defRPr/>
            </a:pPr>
            <a:endParaRPr lang="nb-NO" sz="800" noProof="1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1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 SK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70573"/>
            <a:ext cx="6556375" cy="3245827"/>
          </a:xfrm>
        </p:spPr>
        <p:txBody>
          <a:bodyPr anchor="b" anchorCtr="0">
            <a:normAutofit/>
          </a:bodyPr>
          <a:lstStyle>
            <a:lvl1pPr algn="l">
              <a:lnSpc>
                <a:spcPct val="120000"/>
              </a:lnSpc>
              <a:defRPr sz="2400" b="0" cap="none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 smtClean="0"/>
              <a:t>Klikk for å legge inn kapitteltittel</a:t>
            </a:r>
            <a:endParaRPr lang="nb-NO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4"/>
            <a:ext cx="127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Kapittelslide SKY</a:t>
            </a:r>
          </a:p>
          <a:p>
            <a:r>
              <a:rPr lang="nb-NO" sz="800" noProof="1" smtClean="0">
                <a:solidFill>
                  <a:srgbClr val="404040"/>
                </a:solidFill>
              </a:rPr>
              <a:t>Kaptilleslide brukes for å skille seksjoner i presentasjonen.</a:t>
            </a:r>
          </a:p>
          <a:p>
            <a:pPr defTabSz="457189">
              <a:defRPr/>
            </a:pPr>
            <a:endParaRPr lang="nb-NO" sz="800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sky bakgrunn brukes charcoal tekst, ref fargepallett.</a:t>
            </a:r>
          </a:p>
          <a:p>
            <a:endParaRPr lang="nb-NO" sz="800" noProof="1" smtClean="0">
              <a:solidFill>
                <a:srgbClr val="404040"/>
              </a:solidFill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66" name="Rectangle 165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167" name="Group 166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90" name="Rectangle 189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92" name="TextBox 191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68" name="Group 167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87" name="Rectangle 186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8" name="TextBox 187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89" name="TextBox 188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69" name="Group 168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85" name="Rectangle 184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TextBox 185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70" name="Group 169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83" name="Rectangle 182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4" name="TextBox 183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71" name="Group 170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81" name="Rectangle 180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TextBox 181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72" name="Group 171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79" name="Rectangle 178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73" name="Group 172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77" name="Rectangle 176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8" name="TextBox 177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74" name="Group 173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75" name="Rectangle 174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TextBox 175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193" name="TextBox 192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6E17-09F8-3E4E-96F0-FC1F483F8C8A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38" name="Picture 37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5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70573"/>
            <a:ext cx="6556375" cy="3245827"/>
          </a:xfrm>
        </p:spPr>
        <p:txBody>
          <a:bodyPr anchor="b" anchorCtr="0">
            <a:normAutofit/>
          </a:bodyPr>
          <a:lstStyle>
            <a:lvl1pPr algn="l">
              <a:lnSpc>
                <a:spcPct val="120000"/>
              </a:lnSpc>
              <a:defRPr sz="2400" b="0" cap="none" baseline="0">
                <a:solidFill>
                  <a:schemeClr val="tx1"/>
                </a:solidFill>
              </a:defRPr>
            </a:lvl1pPr>
          </a:lstStyle>
          <a:p>
            <a:r>
              <a:rPr lang="nb-NO" noProof="0" dirty="0" smtClean="0"/>
              <a:t>Klikk for å legge inn kapitteltittel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A386-025E-EE40-9EF1-10A412F6B019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3"/>
            <a:ext cx="13003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Kapittelslide SAND</a:t>
            </a:r>
          </a:p>
          <a:p>
            <a:r>
              <a:rPr lang="nb-NO" sz="800" noProof="1" smtClean="0">
                <a:solidFill>
                  <a:srgbClr val="404040"/>
                </a:solidFill>
              </a:rPr>
              <a:t>Kaptilleslide brukes for å skille seksjoner </a:t>
            </a:r>
            <a:br>
              <a:rPr lang="nb-NO" sz="800" noProof="1" smtClean="0">
                <a:solidFill>
                  <a:srgbClr val="404040"/>
                </a:solidFill>
              </a:rPr>
            </a:br>
            <a:r>
              <a:rPr lang="nb-NO" sz="800" noProof="1" smtClean="0">
                <a:solidFill>
                  <a:srgbClr val="404040"/>
                </a:solidFill>
              </a:rPr>
              <a:t>i presentasjonen.</a:t>
            </a:r>
          </a:p>
          <a:p>
            <a:endParaRPr lang="nb-NO" sz="800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sand bakgrunn kan både charcoal og rød tekst benyttes, ref. fargepallett.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88" name="Rectangle 87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89" name="Group 88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12" name="Rectangle 111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TextBox 112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14" name="TextBox 113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90" name="Group 89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109" name="Rectangle 108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TextBox 109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11" name="TextBox 110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91" name="Group 90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07" name="Rectangle 106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TextBox 107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92" name="Group 91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05" name="Rectangle 104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TextBox 105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93" name="Group 92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03" name="Rectangle 102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94" name="Group 93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01" name="Rectangle 100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TextBox 101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95" name="Group 94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99" name="Rectangle 98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TextBox 99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96" name="Group 95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97" name="Rectangle 96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115" name="TextBox 114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38" name="Picture 37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lide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70573"/>
            <a:ext cx="6556375" cy="3245827"/>
          </a:xfrm>
        </p:spPr>
        <p:txBody>
          <a:bodyPr anchor="b" anchorCtr="0">
            <a:normAutofit/>
          </a:bodyPr>
          <a:lstStyle>
            <a:lvl1pPr algn="l">
              <a:lnSpc>
                <a:spcPct val="120000"/>
              </a:lnSpc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 smtClean="0"/>
              <a:t>Klikk for å legge inn kapitteltittel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59D1-0C7F-074F-8781-F186E1BB3EC0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40000" y="1466463"/>
            <a:ext cx="12939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Kapittelslide RED</a:t>
            </a:r>
          </a:p>
          <a:p>
            <a:r>
              <a:rPr lang="nb-NO" sz="800" noProof="1" smtClean="0">
                <a:solidFill>
                  <a:srgbClr val="404040"/>
                </a:solidFill>
              </a:rPr>
              <a:t>Kaptilleslide brukes for å skille seksjoner i presentasjonen.</a:t>
            </a:r>
          </a:p>
          <a:p>
            <a:endParaRPr lang="nb-NO" sz="800" noProof="1" smtClean="0">
              <a:solidFill>
                <a:srgbClr val="404040"/>
              </a:solidFill>
            </a:endParaRPr>
          </a:p>
          <a:p>
            <a:r>
              <a:rPr lang="nb-NO" sz="800" noProof="1" smtClean="0">
                <a:solidFill>
                  <a:srgbClr val="404040"/>
                </a:solidFill>
              </a:rPr>
              <a:t>På rød bakgrunn er det kun lovlig med hvit tekst, ref fargepallett.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36" name="Rectangle 35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37" name="Group 36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85" name="Rectangle 84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7" name="TextBox 86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38" name="Group 37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2" name="Rectangle 81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39" name="Group 38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0" name="Rectangle 79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0" name="Group 39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78" name="Rectangle 77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1" name="Group 40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76" name="Rectangle 75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2" name="Group 41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74" name="Rectangle 73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TextBox 74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8" name="Group 67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2" name="Rectangle 71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TextBox 72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69" name="Group 68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70" name="Rectangle 69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88" name="TextBox 87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3" name="Picture 42" descr="Storebr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22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itatslide SK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247320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1" y="970574"/>
            <a:ext cx="3702050" cy="4069420"/>
          </a:xfrm>
        </p:spPr>
        <p:txBody>
          <a:bodyPr anchor="ctr" anchorCtr="0">
            <a:normAutofit/>
          </a:bodyPr>
          <a:lstStyle>
            <a:lvl1pPr algn="l">
              <a:lnSpc>
                <a:spcPct val="120000"/>
              </a:lnSpc>
              <a:defRPr sz="1500" b="0" cap="none">
                <a:solidFill>
                  <a:srgbClr val="404040"/>
                </a:solidFill>
              </a:defRPr>
            </a:lvl1pPr>
          </a:lstStyle>
          <a:p>
            <a:r>
              <a:rPr lang="nb-NO" noProof="0" dirty="0" smtClean="0"/>
              <a:t>Klikk for å legge inn sitat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1" y="5039994"/>
            <a:ext cx="3702050" cy="68866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200" baseline="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noProof="0" dirty="0" smtClean="0"/>
              <a:t>Klikk for å legge inn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072A-811F-8C4B-ACF0-2879E32D9247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439999" y="1466463"/>
            <a:ext cx="116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noProof="1" smtClean="0">
                <a:solidFill>
                  <a:srgbClr val="404040"/>
                </a:solidFill>
              </a:rPr>
              <a:t>Sitatslide SKY</a:t>
            </a:r>
          </a:p>
          <a:p>
            <a:endParaRPr lang="nb-NO" sz="800" b="1" noProof="1" smtClean="0">
              <a:solidFill>
                <a:srgbClr val="404040"/>
              </a:solidFill>
            </a:endParaRPr>
          </a:p>
          <a:p>
            <a:pPr defTabSz="457189">
              <a:defRPr/>
            </a:pPr>
            <a:r>
              <a:rPr lang="nb-NO" sz="800" noProof="1" smtClean="0">
                <a:solidFill>
                  <a:srgbClr val="404040"/>
                </a:solidFill>
              </a:rPr>
              <a:t>På sky bakgrunn brukes charcoal tekst, ref fargepallett.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41" name="Rectangle 40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90" name="Rectangle 89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TextBox 90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92" name="TextBox 91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3" name="Group 42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87" name="Rectangle 86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89" name="TextBox 88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44" name="Group 43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85" name="Rectangle 84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5" name="Group 44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83" name="Rectangle 82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46" name="Group 45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81" name="Rectangle 80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8" name="Group 47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79" name="Rectangle 78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77" name="Rectangle 76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50" name="Group 49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51" name="Rectangle 50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849821" y="1289219"/>
            <a:ext cx="3431304" cy="3432130"/>
            <a:chOff x="1229059" y="970574"/>
            <a:chExt cx="3052066" cy="4069421"/>
          </a:xfrm>
        </p:grpSpPr>
        <p:grpSp>
          <p:nvGrpSpPr>
            <p:cNvPr id="13" name="Group 12"/>
            <p:cNvGrpSpPr/>
            <p:nvPr/>
          </p:nvGrpSpPr>
          <p:grpSpPr>
            <a:xfrm>
              <a:off x="1229059" y="970574"/>
              <a:ext cx="3052066" cy="4069421"/>
              <a:chOff x="1438609" y="1033136"/>
              <a:chExt cx="3600000" cy="3600000"/>
            </a:xfrm>
          </p:grpSpPr>
          <p:sp>
            <p:nvSpPr>
              <p:cNvPr id="8" name="Oval 7"/>
              <p:cNvSpPr/>
              <p:nvPr userDrawn="1"/>
            </p:nvSpPr>
            <p:spPr>
              <a:xfrm>
                <a:off x="1438609" y="1033136"/>
                <a:ext cx="3600000" cy="3600000"/>
              </a:xfrm>
              <a:prstGeom prst="ellipse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1798609" y="1393136"/>
                <a:ext cx="2880000" cy="2880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7" name="Picture 6" descr="sitatteg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534" y="2180828"/>
              <a:ext cx="1787116" cy="1648912"/>
            </a:xfrm>
            <a:prstGeom prst="rect">
              <a:avLst/>
            </a:prstGeom>
          </p:spPr>
        </p:pic>
      </p:grpSp>
      <p:sp>
        <p:nvSpPr>
          <p:cNvPr id="93" name="TextBox 92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7" name="Picture 46" descr="Storebran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8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/>
          <p:cNvSpPr/>
          <p:nvPr/>
        </p:nvSpPr>
        <p:spPr>
          <a:xfrm>
            <a:off x="0" y="6247322"/>
            <a:ext cx="9144000" cy="6106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1"/>
            <a:ext cx="9144000" cy="126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9079"/>
            <a:ext cx="8229600" cy="720000"/>
          </a:xfrm>
          <a:prstGeom prst="rect">
            <a:avLst/>
          </a:prstGeom>
        </p:spPr>
        <p:txBody>
          <a:bodyPr vert="horz" lIns="91440" tIns="0" rIns="91440" bIns="0" rtlCol="0" anchor="b" anchorCtr="0">
            <a:normAutofit/>
          </a:bodyPr>
          <a:lstStyle/>
          <a:p>
            <a:r>
              <a:rPr lang="nb-NO" noProof="0" dirty="0" smtClean="0"/>
              <a:t>Klikk for å legge inn en tittel på maks to linjer</a:t>
            </a:r>
            <a:endParaRPr lang="nb-NO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759"/>
            <a:ext cx="8229600" cy="48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smtClean="0"/>
              <a:t>Tekst første nivå</a:t>
            </a:r>
          </a:p>
          <a:p>
            <a:pPr lvl="1"/>
            <a:r>
              <a:rPr lang="nb-NO" noProof="0" dirty="0" smtClean="0"/>
              <a:t>Second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2"/>
            <a:r>
              <a:rPr lang="nb-NO" noProof="0" dirty="0" smtClean="0"/>
              <a:t>Third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3"/>
            <a:r>
              <a:rPr lang="nb-NO" noProof="0" dirty="0" err="1" smtClean="0"/>
              <a:t>Fourth</a:t>
            </a:r>
            <a:r>
              <a:rPr lang="nb-NO" noProof="0" dirty="0" smtClean="0"/>
              <a:t> </a:t>
            </a:r>
            <a:r>
              <a:rPr lang="nb-NO" noProof="0" dirty="0" err="1" smtClean="0"/>
              <a:t>level</a:t>
            </a:r>
            <a:endParaRPr lang="nb-NO" noProof="0" dirty="0" smtClean="0"/>
          </a:p>
          <a:p>
            <a:pPr lvl="4"/>
            <a:r>
              <a:rPr lang="nb-NO" noProof="0" dirty="0" smtClean="0"/>
              <a:t>Fifth </a:t>
            </a:r>
            <a:r>
              <a:rPr lang="nb-NO" noProof="0" dirty="0" err="1" smtClean="0"/>
              <a:t>level</a:t>
            </a:r>
            <a:endParaRPr lang="nb-NO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5950" y="6468669"/>
            <a:ext cx="6985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DE8AB3AB-1040-FD45-B745-B025D6AE254D}" type="datetime1">
              <a:rPr lang="nb-NO" smtClean="0">
                <a:solidFill>
                  <a:srgbClr val="404040"/>
                </a:solidFill>
              </a:rPr>
              <a:pPr/>
              <a:t>17.10.2016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68669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6866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80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6526" y="-686406"/>
            <a:ext cx="5172075" cy="553644"/>
            <a:chOff x="3946525" y="-514805"/>
            <a:chExt cx="5172075" cy="415233"/>
          </a:xfrm>
        </p:grpSpPr>
        <p:sp>
          <p:nvSpPr>
            <p:cNvPr id="147" name="Rectangle 146"/>
            <p:cNvSpPr/>
            <p:nvPr userDrawn="1"/>
          </p:nvSpPr>
          <p:spPr>
            <a:xfrm>
              <a:off x="3946525" y="-514805"/>
              <a:ext cx="5172075" cy="4152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600" noProof="1" smtClean="0">
                  <a:solidFill>
                    <a:prstClr val="white"/>
                  </a:solidFill>
                </a:rPr>
                <a:t> </a:t>
              </a:r>
              <a:endParaRPr lang="nb-NO" sz="600" noProof="1">
                <a:solidFill>
                  <a:prstClr val="white"/>
                </a:solidFill>
              </a:endParaRPr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4623961" y="-481973"/>
              <a:ext cx="601390" cy="349568"/>
              <a:chOff x="4422235" y="-584332"/>
              <a:chExt cx="601390" cy="407372"/>
            </a:xfrm>
          </p:grpSpPr>
          <p:sp>
            <p:nvSpPr>
              <p:cNvPr id="168" name="Rectangle 167"/>
              <p:cNvSpPr/>
              <p:nvPr userDrawn="1"/>
            </p:nvSpPr>
            <p:spPr>
              <a:xfrm>
                <a:off x="4422235" y="-584332"/>
                <a:ext cx="601390" cy="40737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TextBox 168"/>
              <p:cNvSpPr txBox="1"/>
              <p:nvPr userDrawn="1"/>
            </p:nvSpPr>
            <p:spPr>
              <a:xfrm>
                <a:off x="444128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170" name="TextBox 169"/>
              <p:cNvSpPr txBox="1"/>
              <p:nvPr userDrawn="1"/>
            </p:nvSpPr>
            <p:spPr>
              <a:xfrm>
                <a:off x="444128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>
            <a:xfrm>
              <a:off x="3980910" y="-481973"/>
              <a:ext cx="601390" cy="349568"/>
              <a:chOff x="3717385" y="-584332"/>
              <a:chExt cx="601390" cy="407372"/>
            </a:xfrm>
          </p:grpSpPr>
          <p:sp>
            <p:nvSpPr>
              <p:cNvPr id="44" name="Rectangle 43"/>
              <p:cNvSpPr/>
              <p:nvPr userDrawn="1"/>
            </p:nvSpPr>
            <p:spPr>
              <a:xfrm>
                <a:off x="3717385" y="-584332"/>
                <a:ext cx="601390" cy="407372"/>
              </a:xfrm>
              <a:prstGeom prst="rect">
                <a:avLst/>
              </a:prstGeom>
              <a:solidFill>
                <a:schemeClr val="bg1"/>
              </a:solidFill>
              <a:ln w="3175" cmpd="sng">
                <a:solidFill>
                  <a:schemeClr val="tx2">
                    <a:lumMod val="20000"/>
                    <a:lumOff val="8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 userDrawn="1"/>
            </p:nvSpPr>
            <p:spPr>
              <a:xfrm>
                <a:off x="3736435" y="-542185"/>
                <a:ext cx="540000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  <p:sp>
            <p:nvSpPr>
              <p:cNvPr id="46" name="TextBox 45"/>
              <p:cNvSpPr txBox="1"/>
              <p:nvPr userDrawn="1"/>
            </p:nvSpPr>
            <p:spPr>
              <a:xfrm>
                <a:off x="3736435" y="-419703"/>
                <a:ext cx="424152" cy="807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DA291C"/>
                    </a:solidFill>
                  </a:rPr>
                  <a:t>Red text</a:t>
                </a:r>
              </a:p>
            </p:txBody>
          </p:sp>
        </p:grpSp>
        <p:grpSp>
          <p:nvGrpSpPr>
            <p:cNvPr id="150" name="Group 149"/>
            <p:cNvGrpSpPr/>
            <p:nvPr userDrawn="1"/>
          </p:nvGrpSpPr>
          <p:grpSpPr>
            <a:xfrm>
              <a:off x="5267012" y="-481973"/>
              <a:ext cx="601390" cy="349568"/>
              <a:chOff x="4561410" y="-654425"/>
              <a:chExt cx="601390" cy="420314"/>
            </a:xfrm>
          </p:grpSpPr>
          <p:sp>
            <p:nvSpPr>
              <p:cNvPr id="166" name="Rectangle 165"/>
              <p:cNvSpPr/>
              <p:nvPr userDrawn="1"/>
            </p:nvSpPr>
            <p:spPr>
              <a:xfrm>
                <a:off x="4561410" y="-654425"/>
                <a:ext cx="601390" cy="42031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TextBox 166"/>
              <p:cNvSpPr txBox="1"/>
              <p:nvPr userDrawn="1"/>
            </p:nvSpPr>
            <p:spPr>
              <a:xfrm>
                <a:off x="4580460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51" name="Group 150"/>
            <p:cNvGrpSpPr/>
            <p:nvPr userDrawn="1"/>
          </p:nvGrpSpPr>
          <p:grpSpPr>
            <a:xfrm>
              <a:off x="5910063" y="-481973"/>
              <a:ext cx="601390" cy="349568"/>
              <a:chOff x="5391673" y="-654425"/>
              <a:chExt cx="601390" cy="420314"/>
            </a:xfrm>
          </p:grpSpPr>
          <p:sp>
            <p:nvSpPr>
              <p:cNvPr id="164" name="Rectangle 163"/>
              <p:cNvSpPr/>
              <p:nvPr userDrawn="1"/>
            </p:nvSpPr>
            <p:spPr>
              <a:xfrm>
                <a:off x="5391673" y="-654425"/>
                <a:ext cx="601390" cy="4203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TextBox 164"/>
              <p:cNvSpPr txBox="1"/>
              <p:nvPr userDrawn="1"/>
            </p:nvSpPr>
            <p:spPr>
              <a:xfrm>
                <a:off x="5410723" y="-610939"/>
                <a:ext cx="540000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srgbClr val="000000"/>
                    </a:solidFill>
                  </a:rPr>
                  <a:t>Charcoal text</a:t>
                </a:r>
              </a:p>
            </p:txBody>
          </p:sp>
        </p:grpSp>
        <p:grpSp>
          <p:nvGrpSpPr>
            <p:cNvPr id="152" name="Group 151"/>
            <p:cNvGrpSpPr/>
            <p:nvPr userDrawn="1"/>
          </p:nvGrpSpPr>
          <p:grpSpPr>
            <a:xfrm>
              <a:off x="6553114" y="-481973"/>
              <a:ext cx="601390" cy="349568"/>
              <a:chOff x="6093755" y="-654425"/>
              <a:chExt cx="601390" cy="420314"/>
            </a:xfrm>
          </p:grpSpPr>
          <p:sp>
            <p:nvSpPr>
              <p:cNvPr id="162" name="Rectangle 161"/>
              <p:cNvSpPr/>
              <p:nvPr userDrawn="1"/>
            </p:nvSpPr>
            <p:spPr>
              <a:xfrm>
                <a:off x="6093755" y="-654425"/>
                <a:ext cx="601390" cy="42031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 userDrawn="1"/>
            </p:nvSpPr>
            <p:spPr>
              <a:xfrm>
                <a:off x="6112805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3" name="Group 152"/>
            <p:cNvGrpSpPr/>
            <p:nvPr userDrawn="1"/>
          </p:nvGrpSpPr>
          <p:grpSpPr>
            <a:xfrm>
              <a:off x="7196165" y="-481973"/>
              <a:ext cx="601390" cy="349568"/>
              <a:chOff x="6718550" y="-654425"/>
              <a:chExt cx="601390" cy="420314"/>
            </a:xfrm>
          </p:grpSpPr>
          <p:sp>
            <p:nvSpPr>
              <p:cNvPr id="160" name="Rectangle 159"/>
              <p:cNvSpPr/>
              <p:nvPr userDrawn="1"/>
            </p:nvSpPr>
            <p:spPr>
              <a:xfrm>
                <a:off x="6718550" y="-654425"/>
                <a:ext cx="601390" cy="42031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1" name="TextBox 160"/>
              <p:cNvSpPr txBox="1"/>
              <p:nvPr userDrawn="1"/>
            </p:nvSpPr>
            <p:spPr>
              <a:xfrm>
                <a:off x="67376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4" name="Group 153"/>
            <p:cNvGrpSpPr/>
            <p:nvPr userDrawn="1"/>
          </p:nvGrpSpPr>
          <p:grpSpPr>
            <a:xfrm>
              <a:off x="7839216" y="-481973"/>
              <a:ext cx="601390" cy="349568"/>
              <a:chOff x="7345840" y="-654425"/>
              <a:chExt cx="601390" cy="420314"/>
            </a:xfrm>
          </p:grpSpPr>
          <p:sp>
            <p:nvSpPr>
              <p:cNvPr id="158" name="Rectangle 157"/>
              <p:cNvSpPr/>
              <p:nvPr userDrawn="1"/>
            </p:nvSpPr>
            <p:spPr>
              <a:xfrm>
                <a:off x="7345840" y="-654425"/>
                <a:ext cx="601390" cy="42031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TextBox 158"/>
              <p:cNvSpPr txBox="1"/>
              <p:nvPr userDrawn="1"/>
            </p:nvSpPr>
            <p:spPr>
              <a:xfrm>
                <a:off x="736489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  <p:grpSp>
          <p:nvGrpSpPr>
            <p:cNvPr id="155" name="Group 154"/>
            <p:cNvGrpSpPr/>
            <p:nvPr userDrawn="1"/>
          </p:nvGrpSpPr>
          <p:grpSpPr>
            <a:xfrm>
              <a:off x="8482265" y="-481973"/>
              <a:ext cx="601390" cy="349568"/>
              <a:chOff x="8007350" y="-654425"/>
              <a:chExt cx="601390" cy="420314"/>
            </a:xfrm>
          </p:grpSpPr>
          <p:sp>
            <p:nvSpPr>
              <p:cNvPr id="156" name="Rectangle 155"/>
              <p:cNvSpPr/>
              <p:nvPr userDrawn="1"/>
            </p:nvSpPr>
            <p:spPr>
              <a:xfrm>
                <a:off x="8007350" y="-654425"/>
                <a:ext cx="601390" cy="420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600" noProof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TextBox 156"/>
              <p:cNvSpPr txBox="1"/>
              <p:nvPr userDrawn="1"/>
            </p:nvSpPr>
            <p:spPr>
              <a:xfrm>
                <a:off x="8026400" y="-358194"/>
                <a:ext cx="424152" cy="832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600" noProof="1" smtClean="0">
                    <a:solidFill>
                      <a:prstClr val="white"/>
                    </a:solidFill>
                  </a:rPr>
                  <a:t>White text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0" y="-624879"/>
            <a:ext cx="1809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b-NO" sz="800" dirty="0" smtClean="0">
                <a:solidFill>
                  <a:srgbClr val="404040"/>
                </a:solidFill>
              </a:rPr>
              <a:t>Storebrand 2015 – 4:3</a:t>
            </a:r>
          </a:p>
        </p:txBody>
      </p:sp>
      <p:pic>
        <p:nvPicPr>
          <p:cNvPr id="43" name="Picture 42" descr="Storebrand.pn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06" y="6480311"/>
            <a:ext cx="1241379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126000" indent="-126000" algn="l" defTabSz="457200" rtl="0" eaLnBrk="1" latinLnBrk="0" hangingPunct="1">
        <a:spcBef>
          <a:spcPts val="1200"/>
        </a:spcBef>
        <a:buClr>
          <a:schemeClr val="tx2"/>
        </a:buClr>
        <a:buFont typeface="Arial"/>
        <a:buChar char="•"/>
        <a:defRPr sz="1500" kern="1200" baseline="0">
          <a:solidFill>
            <a:schemeClr val="tx1"/>
          </a:solidFill>
          <a:latin typeface="Verdana"/>
          <a:ea typeface="+mn-ea"/>
          <a:cs typeface="Verdana"/>
        </a:defRPr>
      </a:lvl1pPr>
      <a:lvl2pPr marL="270000" indent="-126000" algn="l" defTabSz="457200" rtl="0" eaLnBrk="1" latinLnBrk="0" hangingPunct="1">
        <a:spcBef>
          <a:spcPts val="300"/>
        </a:spcBef>
        <a:buClr>
          <a:schemeClr val="tx2"/>
        </a:buClr>
        <a:buFont typeface="Lucida Grande"/>
        <a:buChar char="-"/>
        <a:defRPr sz="1200" kern="1200">
          <a:solidFill>
            <a:schemeClr val="tx1"/>
          </a:solidFill>
          <a:latin typeface="Verdana"/>
          <a:ea typeface="+mn-ea"/>
          <a:cs typeface="Verdana"/>
        </a:defRPr>
      </a:lvl2pPr>
      <a:lvl3pPr marL="403200" indent="-125413" algn="l" defTabSz="457200" rtl="0" eaLnBrk="1" latinLnBrk="0" hangingPunct="1">
        <a:spcBef>
          <a:spcPct val="20000"/>
        </a:spcBef>
        <a:buFont typeface="Lucida Grande"/>
        <a:buChar char="-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539750" indent="-125413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Verdana"/>
          <a:ea typeface="+mn-ea"/>
          <a:cs typeface="Verdana"/>
        </a:defRPr>
      </a:lvl4pPr>
      <a:lvl5pPr marL="717550" indent="-1778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70573"/>
            <a:ext cx="6556375" cy="4762683"/>
          </a:xfrm>
        </p:spPr>
        <p:txBody>
          <a:bodyPr>
            <a:normAutofit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sz="2000" dirty="0" smtClean="0"/>
              <a:t>Makroøkonomisk perspektiv på boligmarkedet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i="1" dirty="0" smtClean="0"/>
              <a:t>Olav </a:t>
            </a:r>
            <a:r>
              <a:rPr lang="nb-NO" sz="1200" i="1" dirty="0" smtClean="0"/>
              <a:t>Chen (twitter/</a:t>
            </a:r>
            <a:r>
              <a:rPr lang="nb-NO" sz="1200" i="1" dirty="0" err="1" smtClean="0"/>
              <a:t>olavchen</a:t>
            </a:r>
            <a:r>
              <a:rPr lang="nb-NO" sz="1200" i="1" dirty="0" smtClean="0"/>
              <a:t>)</a:t>
            </a:r>
            <a:br>
              <a:rPr lang="nb-NO" sz="1200" i="1" dirty="0" smtClean="0"/>
            </a:br>
            <a:r>
              <a:rPr lang="nb-NO" sz="1200" i="1" dirty="0" smtClean="0"/>
              <a:t>senior porteføljeforvalter</a:t>
            </a:r>
            <a:r>
              <a:rPr lang="nb-NO" sz="1200" i="1" dirty="0" smtClean="0"/>
              <a:t/>
            </a:r>
            <a:br>
              <a:rPr lang="nb-NO" sz="1200" i="1" dirty="0" smtClean="0"/>
            </a:br>
            <a:r>
              <a:rPr lang="nb-NO" sz="1200" i="1" dirty="0" smtClean="0"/>
              <a:t>Allokeringsgruppen – Storebrand Asset </a:t>
            </a:r>
            <a:r>
              <a:rPr lang="nb-NO" sz="1200" i="1" dirty="0" smtClean="0"/>
              <a:t>Management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1</a:t>
            </a:fld>
            <a:endParaRPr lang="en-US">
              <a:solidFill>
                <a:srgbClr val="40404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264696" cy="32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4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/>
          </p:cNvSpPr>
          <p:nvPr>
            <p:ph type="title"/>
          </p:nvPr>
        </p:nvSpPr>
        <p:spPr>
          <a:xfrm>
            <a:off x="0" y="333375"/>
            <a:ext cx="9036496" cy="707886"/>
          </a:xfrm>
        </p:spPr>
        <p:txBody>
          <a:bodyPr>
            <a:noAutofit/>
          </a:bodyPr>
          <a:lstStyle/>
          <a:p>
            <a:r>
              <a:rPr lang="nb-NO" sz="2000" dirty="0" smtClean="0"/>
              <a:t>Det siste tiåret har "alle" bommet og vært overrasket over hvor lavt </a:t>
            </a:r>
            <a:r>
              <a:rPr lang="nb-NO" sz="2000" dirty="0" smtClean="0"/>
              <a:t>rentenivået </a:t>
            </a:r>
            <a:r>
              <a:rPr lang="nb-NO" sz="2000" dirty="0" smtClean="0"/>
              <a:t>ville komme</a:t>
            </a:r>
            <a:r>
              <a:rPr lang="nb-NO" sz="2000" dirty="0"/>
              <a:t>. Prognosearbeid er ekstremt </a:t>
            </a:r>
            <a:r>
              <a:rPr lang="nb-NO" sz="2000" dirty="0" smtClean="0"/>
              <a:t>vanskelig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666C-8F9A-40F8-ACC9-F1761237C5A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4608512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r="3680"/>
          <a:stretch/>
        </p:blipFill>
        <p:spPr>
          <a:xfrm>
            <a:off x="4788023" y="1340768"/>
            <a:ext cx="4248471" cy="25336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r="5562"/>
          <a:stretch/>
        </p:blipFill>
        <p:spPr>
          <a:xfrm>
            <a:off x="4776768" y="4025324"/>
            <a:ext cx="4259727" cy="264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5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/>
          </p:cNvSpPr>
          <p:nvPr>
            <p:ph type="title"/>
          </p:nvPr>
        </p:nvSpPr>
        <p:spPr>
          <a:xfrm>
            <a:off x="0" y="333375"/>
            <a:ext cx="9036496" cy="707886"/>
          </a:xfrm>
        </p:spPr>
        <p:txBody>
          <a:bodyPr>
            <a:noAutofit/>
          </a:bodyPr>
          <a:lstStyle/>
          <a:p>
            <a:r>
              <a:rPr lang="nb-NO" sz="2000" dirty="0" smtClean="0"/>
              <a:t>Risikovurderingen </a:t>
            </a:r>
            <a:r>
              <a:rPr lang="nb-NO" sz="2000" dirty="0" smtClean="0"/>
              <a:t>blir </a:t>
            </a:r>
            <a:r>
              <a:rPr lang="nb-NO" sz="2000" dirty="0" smtClean="0"/>
              <a:t>viktigere</a:t>
            </a:r>
            <a:r>
              <a:rPr lang="nb-NO" sz="2000" dirty="0" smtClean="0"/>
              <a:t>. Sårbarheten </a:t>
            </a:r>
            <a:r>
              <a:rPr lang="nb-NO" sz="2000" dirty="0"/>
              <a:t>har blitt </a:t>
            </a:r>
            <a:r>
              <a:rPr lang="nb-NO" sz="2000" dirty="0" smtClean="0"/>
              <a:t>større med den høye gjeldsveksten. 90-95% velger </a:t>
            </a:r>
            <a:r>
              <a:rPr lang="nb-NO" sz="2000" dirty="0" smtClean="0"/>
              <a:t>flytende </a:t>
            </a:r>
            <a:r>
              <a:rPr lang="nb-NO" sz="2000" dirty="0" smtClean="0"/>
              <a:t>rente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666C-8F9A-40F8-ACC9-F1761237C5A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0"/>
            <a:ext cx="4381129" cy="4763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633" y="1340768"/>
            <a:ext cx="4619871" cy="2390618"/>
          </a:xfrm>
          <a:prstGeom prst="rect">
            <a:avLst/>
          </a:prstGeom>
        </p:spPr>
      </p:pic>
      <p:pic>
        <p:nvPicPr>
          <p:cNvPr id="217090" name="Bild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632" y="3933056"/>
            <a:ext cx="4599911" cy="189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99992" y="5949280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i="1" dirty="0"/>
              <a:t>https://www.storebrand.no/privat/bank-og-lan/dagens-lanerenter</a:t>
            </a:r>
          </a:p>
        </p:txBody>
      </p:sp>
    </p:spTree>
    <p:extLst>
      <p:ext uri="{BB962C8B-B14F-4D97-AF65-F5344CB8AC3E}">
        <p14:creationId xmlns:p14="http://schemas.microsoft.com/office/powerpoint/2010/main" val="15371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666C-8F9A-40F8-ACC9-F1761237C5A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17090" name="Picture 2" descr="https://qph.ec.quoracdn.net/main-qimg-4f0e68ae87ee6ae7091e33cf61b26a70?convert_to_webp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1719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 smtClean="0"/>
          </a:p>
          <a:p>
            <a:r>
              <a:rPr lang="nb-NO" sz="2000" dirty="0" smtClean="0"/>
              <a:t> 	Makro- </a:t>
            </a:r>
            <a:r>
              <a:rPr lang="nb-NO" sz="2000" dirty="0" smtClean="0"/>
              <a:t>og </a:t>
            </a:r>
            <a:r>
              <a:rPr lang="nb-NO" sz="2000" dirty="0" smtClean="0"/>
              <a:t>rentebildet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1700" i="1" dirty="0" smtClean="0"/>
              <a:t>Hvorfor er rentene så lave?</a:t>
            </a:r>
          </a:p>
          <a:p>
            <a:endParaRPr lang="nb-NO" sz="2000" dirty="0" smtClean="0"/>
          </a:p>
          <a:p>
            <a:r>
              <a:rPr lang="nb-NO" sz="2000" dirty="0" smtClean="0"/>
              <a:t> 	Mye fokus på tilbudssiden. Men hva med etterspørselssiden?</a:t>
            </a:r>
          </a:p>
          <a:p>
            <a:pPr marL="0" indent="0">
              <a:buNone/>
            </a:pPr>
            <a:r>
              <a:rPr lang="nb-NO" sz="2000" dirty="0" smtClean="0"/>
              <a:t>	</a:t>
            </a:r>
            <a:r>
              <a:rPr lang="nb-NO" sz="1700" i="1" dirty="0"/>
              <a:t>Kan </a:t>
            </a:r>
            <a:r>
              <a:rPr lang="nb-NO" sz="1700" i="1" dirty="0" smtClean="0"/>
              <a:t>"fundamentale forhold" endre seg?</a:t>
            </a:r>
            <a:endParaRPr lang="nb-NO" sz="1700" i="1" dirty="0"/>
          </a:p>
          <a:p>
            <a:endParaRPr lang="nb-NO" sz="2000" dirty="0" smtClean="0"/>
          </a:p>
          <a:p>
            <a:r>
              <a:rPr lang="nb-NO" sz="2000" dirty="0" smtClean="0"/>
              <a:t> 	Hvordan endrer risikobildet seg?</a:t>
            </a:r>
          </a:p>
          <a:p>
            <a:pPr marL="0" indent="0">
              <a:buNone/>
            </a:pPr>
            <a:r>
              <a:rPr lang="nb-NO" sz="2000" dirty="0" smtClean="0"/>
              <a:t>	</a:t>
            </a:r>
            <a:r>
              <a:rPr lang="nb-NO" sz="1600" i="1" dirty="0"/>
              <a:t>Er det risiko i det hele tatt</a:t>
            </a:r>
            <a:r>
              <a:rPr lang="nb-NO" sz="1600" i="1" dirty="0" smtClean="0"/>
              <a:t>? </a:t>
            </a:r>
            <a:endParaRPr lang="nb-NO" sz="1600" i="1" dirty="0"/>
          </a:p>
          <a:p>
            <a:endParaRPr lang="nb-NO" sz="2000" dirty="0" smtClean="0"/>
          </a:p>
          <a:p>
            <a:endParaRPr lang="nb-NO" dirty="0" smtClean="0"/>
          </a:p>
          <a:p>
            <a:pPr marL="0" indent="0">
              <a:buNone/>
            </a:pPr>
            <a:r>
              <a:rPr lang="nb-NO" dirty="0"/>
              <a:t>	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	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2CC8-3A3C-4CC7-B6ED-94A369B1EF05}" type="slidenum">
              <a:rPr lang="en-US" smtClean="0">
                <a:solidFill>
                  <a:srgbClr val="404040"/>
                </a:solidFill>
              </a:rPr>
              <a:pPr/>
              <a:t>2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ktangel 109"/>
          <p:cNvSpPr/>
          <p:nvPr>
            <p:custDataLst>
              <p:tags r:id="rId1"/>
            </p:custDataLst>
          </p:nvPr>
        </p:nvSpPr>
        <p:spPr bwMode="auto">
          <a:xfrm>
            <a:off x="3491880" y="4221088"/>
            <a:ext cx="5414788" cy="1350813"/>
          </a:xfrm>
          <a:prstGeom prst="rect">
            <a:avLst/>
          </a:prstGeom>
          <a:solidFill>
            <a:schemeClr val="bg2">
              <a:alpha val="83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sz="1400" b="0"/>
          </a:p>
        </p:txBody>
      </p:sp>
      <p:sp>
        <p:nvSpPr>
          <p:cNvPr id="5122" name="AutoShape 2"/>
          <p:cNvSpPr>
            <a:spLocks noGrp="1"/>
          </p:cNvSpPr>
          <p:nvPr>
            <p:ph type="title"/>
          </p:nvPr>
        </p:nvSpPr>
        <p:spPr>
          <a:xfrm>
            <a:off x="0" y="333375"/>
            <a:ext cx="7092950" cy="400110"/>
          </a:xfrm>
        </p:spPr>
        <p:txBody>
          <a:bodyPr/>
          <a:lstStyle/>
          <a:p>
            <a:r>
              <a:rPr lang="nb-NO" sz="2000" dirty="0" smtClean="0"/>
              <a:t>Storebrand Asset Management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2356-2EE0-4CD7-9DE8-35BFAAEC2E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ekstSylinder 9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32380" y="4221088"/>
            <a:ext cx="550411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b-NO" sz="1600" b="1" dirty="0" smtClean="0"/>
              <a:t>Allokeringsgruppen</a:t>
            </a:r>
          </a:p>
          <a:p>
            <a:endParaRPr lang="nb-NO" sz="1200" b="1" dirty="0" smtClean="0"/>
          </a:p>
          <a:p>
            <a:pPr>
              <a:buFont typeface="Arial" pitchFamily="34" charset="0"/>
              <a:buChar char="•"/>
            </a:pPr>
            <a:r>
              <a:rPr lang="nb-NO" sz="1300" dirty="0" smtClean="0"/>
              <a:t> </a:t>
            </a:r>
            <a:r>
              <a:rPr lang="nb-NO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Allokeringsteamet er en spesialisert gruppe i SAM siden 1998</a:t>
            </a:r>
          </a:p>
          <a:p>
            <a:pPr>
              <a:buFont typeface="Arial" pitchFamily="34" charset="0"/>
              <a:buChar char="•"/>
            </a:pPr>
            <a:r>
              <a:rPr lang="nb-NO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Ansvarlig for </a:t>
            </a:r>
            <a:r>
              <a:rPr lang="nb-NO" sz="13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SAM's</a:t>
            </a:r>
            <a:r>
              <a:rPr lang="nb-NO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markedssyn og allokeringsmandater</a:t>
            </a:r>
          </a:p>
          <a:p>
            <a:pPr>
              <a:buFont typeface="Arial" pitchFamily="34" charset="0"/>
              <a:buChar char="•"/>
            </a:pPr>
            <a:r>
              <a:rPr lang="nb-NO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Forvalter </a:t>
            </a:r>
            <a:r>
              <a:rPr lang="nb-NO" sz="13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</a:t>
            </a:r>
            <a:r>
              <a:rPr lang="nb-NO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kr 80 mrd. NOK i 40 kundeporteføljer/fond</a:t>
            </a:r>
          </a:p>
          <a:p>
            <a:pPr>
              <a:buFont typeface="Arial" pitchFamily="34" charset="0"/>
              <a:buChar char="•"/>
            </a:pPr>
            <a:r>
              <a:rPr lang="nb-NO" altLang="nb-NO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Makroorientert med ”top-</a:t>
            </a:r>
            <a:r>
              <a:rPr lang="nb-NO" altLang="nb-NO" sz="1300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down</a:t>
            </a:r>
            <a:r>
              <a:rPr lang="nb-NO" altLang="nb-NO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 investeringsfilosofi</a:t>
            </a:r>
            <a:endParaRPr lang="nb-NO" sz="1300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b-NO" sz="1400" b="0" dirty="0"/>
          </a:p>
        </p:txBody>
      </p:sp>
      <p:sp>
        <p:nvSpPr>
          <p:cNvPr id="12" name="Plassholder for lysbildenummer 95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0" y="6468669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C82E96-0206-4B14-8930-C54E25AFABE8}" type="slidenum">
              <a:rPr lang="sv-SE" smtClean="0"/>
              <a:pPr/>
              <a:t>3</a:t>
            </a:fld>
            <a:endParaRPr lang="sv-SE" dirty="0"/>
          </a:p>
        </p:txBody>
      </p:sp>
      <p:grpSp>
        <p:nvGrpSpPr>
          <p:cNvPr id="22" name="Gruppe 107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477692" y="2564904"/>
            <a:ext cx="5414788" cy="1923604"/>
            <a:chOff x="2699792" y="1844824"/>
            <a:chExt cx="6336704" cy="1911997"/>
          </a:xfrm>
        </p:grpSpPr>
        <p:sp>
          <p:nvSpPr>
            <p:cNvPr id="23" name="Rektangel 109"/>
            <p:cNvSpPr/>
            <p:nvPr>
              <p:custDataLst>
                <p:tags r:id="rId6"/>
              </p:custDataLst>
            </p:nvPr>
          </p:nvSpPr>
          <p:spPr>
            <a:xfrm>
              <a:off x="2699792" y="1844824"/>
              <a:ext cx="6336704" cy="1342662"/>
            </a:xfrm>
            <a:prstGeom prst="rect">
              <a:avLst/>
            </a:prstGeom>
            <a:solidFill>
              <a:schemeClr val="bg2">
                <a:alpha val="83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 sz="1400" b="0"/>
            </a:p>
          </p:txBody>
        </p:sp>
        <p:sp>
          <p:nvSpPr>
            <p:cNvPr id="24" name="TekstSylinder 1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771223" y="1844824"/>
              <a:ext cx="5977963" cy="191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b-NO" sz="1600" b="1" dirty="0" smtClean="0"/>
                <a:t>Nøkkeltall</a:t>
              </a:r>
            </a:p>
            <a:p>
              <a:endParaRPr lang="nb-NO" sz="1200" b="1" dirty="0" smtClean="0"/>
            </a:p>
            <a:p>
              <a:pPr>
                <a:buFont typeface="Arial" pitchFamily="34" charset="0"/>
                <a:buChar char="•"/>
              </a:pPr>
              <a:r>
                <a:rPr lang="nb-NO" sz="1300" dirty="0"/>
                <a:t> </a:t>
              </a:r>
              <a:r>
                <a:rPr lang="nb-NO" sz="1300" b="0" dirty="0" smtClean="0"/>
                <a:t>Midler </a:t>
              </a:r>
              <a:r>
                <a:rPr lang="nb-NO" sz="1300" b="0" dirty="0"/>
                <a:t>til forvaltning: NOK </a:t>
              </a:r>
              <a:r>
                <a:rPr lang="nb-NO" sz="1300" dirty="0" smtClean="0"/>
                <a:t>562</a:t>
              </a:r>
              <a:r>
                <a:rPr lang="nb-NO" sz="1300" b="0" dirty="0" smtClean="0"/>
                <a:t> </a:t>
              </a:r>
              <a:r>
                <a:rPr lang="nb-NO" sz="1300" b="0" dirty="0"/>
                <a:t>mrd. </a:t>
              </a:r>
              <a:endParaRPr lang="nb-NO" sz="1300" b="0" dirty="0" smtClean="0"/>
            </a:p>
            <a:p>
              <a:pPr>
                <a:buFont typeface="Arial" pitchFamily="34" charset="0"/>
                <a:buChar char="•"/>
              </a:pPr>
              <a:r>
                <a:rPr lang="nb-NO" sz="1300" dirty="0"/>
                <a:t> </a:t>
              </a:r>
              <a:r>
                <a:rPr lang="nb-NO" sz="1300" b="0" dirty="0" smtClean="0"/>
                <a:t>157 årsverk (Norge + Sverige)</a:t>
              </a:r>
            </a:p>
            <a:p>
              <a:pPr>
                <a:buFont typeface="Arial" pitchFamily="34" charset="0"/>
                <a:buChar char="•"/>
              </a:pPr>
              <a:r>
                <a:rPr lang="nb-NO" sz="1300" dirty="0"/>
                <a:t> 77.000 </a:t>
              </a:r>
              <a:r>
                <a:rPr lang="nb-NO" sz="1300" dirty="0" smtClean="0"/>
                <a:t>personkunder og </a:t>
              </a:r>
              <a:r>
                <a:rPr lang="nb-NO" sz="1300" dirty="0"/>
                <a:t>250 institusjonskunder</a:t>
              </a:r>
            </a:p>
            <a:p>
              <a:pPr>
                <a:buFont typeface="Arial" pitchFamily="34" charset="0"/>
                <a:buChar char="•"/>
              </a:pPr>
              <a:endParaRPr lang="nb-NO" sz="1400" b="0" dirty="0" smtClean="0"/>
            </a:p>
            <a:p>
              <a:pPr>
                <a:buFont typeface="Arial" pitchFamily="34" charset="0"/>
                <a:buChar char="•"/>
              </a:pPr>
              <a:endParaRPr lang="nb-NO" sz="1400" b="0" dirty="0"/>
            </a:p>
            <a:p>
              <a:endParaRPr lang="nb-NO" sz="1200" b="0" dirty="0"/>
            </a:p>
            <a:p>
              <a:endParaRPr lang="nb-NO" sz="1200" b="0" dirty="0"/>
            </a:p>
          </p:txBody>
        </p:sp>
      </p:grpSp>
      <p:grpSp>
        <p:nvGrpSpPr>
          <p:cNvPr id="26" name="Gruppe 9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-899914" y="1530726"/>
            <a:ext cx="4895850" cy="4032250"/>
            <a:chOff x="1003394" y="2082814"/>
            <a:chExt cx="2870203" cy="3346450"/>
          </a:xfrm>
        </p:grpSpPr>
        <p:sp>
          <p:nvSpPr>
            <p:cNvPr id="27" name="Freeform 3"/>
            <p:cNvSpPr>
              <a:spLocks/>
            </p:cNvSpPr>
            <p:nvPr/>
          </p:nvSpPr>
          <p:spPr bwMode="auto">
            <a:xfrm>
              <a:off x="2679541" y="5335721"/>
              <a:ext cx="46534" cy="54018"/>
            </a:xfrm>
            <a:custGeom>
              <a:avLst/>
              <a:gdLst>
                <a:gd name="T0" fmla="*/ 29 w 29"/>
                <a:gd name="T1" fmla="*/ 34 h 34"/>
                <a:gd name="T2" fmla="*/ 29 w 29"/>
                <a:gd name="T3" fmla="*/ 30 h 34"/>
                <a:gd name="T4" fmla="*/ 28 w 29"/>
                <a:gd name="T5" fmla="*/ 12 h 34"/>
                <a:gd name="T6" fmla="*/ 16 w 29"/>
                <a:gd name="T7" fmla="*/ 4 h 34"/>
                <a:gd name="T8" fmla="*/ 4 w 29"/>
                <a:gd name="T9" fmla="*/ 0 h 34"/>
                <a:gd name="T10" fmla="*/ 0 w 29"/>
                <a:gd name="T11" fmla="*/ 21 h 34"/>
                <a:gd name="T12" fmla="*/ 7 w 29"/>
                <a:gd name="T13" fmla="*/ 27 h 34"/>
                <a:gd name="T14" fmla="*/ 16 w 29"/>
                <a:gd name="T15" fmla="*/ 33 h 34"/>
                <a:gd name="T16" fmla="*/ 25 w 29"/>
                <a:gd name="T17" fmla="*/ 33 h 34"/>
                <a:gd name="T18" fmla="*/ 29 w 29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4"/>
                <a:gd name="T32" fmla="*/ 29 w 2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4">
                  <a:moveTo>
                    <a:pt x="29" y="34"/>
                  </a:moveTo>
                  <a:lnTo>
                    <a:pt x="29" y="30"/>
                  </a:lnTo>
                  <a:lnTo>
                    <a:pt x="28" y="12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21"/>
                  </a:lnTo>
                  <a:lnTo>
                    <a:pt x="7" y="27"/>
                  </a:lnTo>
                  <a:lnTo>
                    <a:pt x="16" y="33"/>
                  </a:lnTo>
                  <a:lnTo>
                    <a:pt x="25" y="33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2679541" y="5335721"/>
              <a:ext cx="46534" cy="54018"/>
            </a:xfrm>
            <a:custGeom>
              <a:avLst/>
              <a:gdLst>
                <a:gd name="T0" fmla="*/ 29 w 29"/>
                <a:gd name="T1" fmla="*/ 34 h 34"/>
                <a:gd name="T2" fmla="*/ 29 w 29"/>
                <a:gd name="T3" fmla="*/ 30 h 34"/>
                <a:gd name="T4" fmla="*/ 28 w 29"/>
                <a:gd name="T5" fmla="*/ 12 h 34"/>
                <a:gd name="T6" fmla="*/ 16 w 29"/>
                <a:gd name="T7" fmla="*/ 4 h 34"/>
                <a:gd name="T8" fmla="*/ 4 w 29"/>
                <a:gd name="T9" fmla="*/ 0 h 34"/>
                <a:gd name="T10" fmla="*/ 0 w 29"/>
                <a:gd name="T11" fmla="*/ 21 h 34"/>
                <a:gd name="T12" fmla="*/ 7 w 29"/>
                <a:gd name="T13" fmla="*/ 27 h 34"/>
                <a:gd name="T14" fmla="*/ 16 w 29"/>
                <a:gd name="T15" fmla="*/ 33 h 34"/>
                <a:gd name="T16" fmla="*/ 25 w 29"/>
                <a:gd name="T17" fmla="*/ 33 h 34"/>
                <a:gd name="T18" fmla="*/ 29 w 29"/>
                <a:gd name="T19" fmla="*/ 34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4"/>
                <a:gd name="T32" fmla="*/ 29 w 2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4">
                  <a:moveTo>
                    <a:pt x="29" y="34"/>
                  </a:moveTo>
                  <a:lnTo>
                    <a:pt x="29" y="30"/>
                  </a:lnTo>
                  <a:lnTo>
                    <a:pt x="28" y="12"/>
                  </a:lnTo>
                  <a:lnTo>
                    <a:pt x="16" y="4"/>
                  </a:lnTo>
                  <a:lnTo>
                    <a:pt x="4" y="0"/>
                  </a:lnTo>
                  <a:lnTo>
                    <a:pt x="0" y="21"/>
                  </a:lnTo>
                  <a:lnTo>
                    <a:pt x="7" y="27"/>
                  </a:lnTo>
                  <a:lnTo>
                    <a:pt x="16" y="33"/>
                  </a:lnTo>
                  <a:lnTo>
                    <a:pt x="25" y="33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2236539" y="5404231"/>
              <a:ext cx="1861" cy="10540"/>
            </a:xfrm>
            <a:prstGeom prst="rect">
              <a:avLst/>
            </a:prstGeom>
            <a:solidFill>
              <a:srgbClr val="7C7E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2236539" y="5404231"/>
              <a:ext cx="1861" cy="10540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2258875" y="5348896"/>
              <a:ext cx="1861" cy="18445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12 h 12"/>
                <a:gd name="T4" fmla="*/ 1 w 1"/>
                <a:gd name="T5" fmla="*/ 1 h 12"/>
                <a:gd name="T6" fmla="*/ 1 w 1"/>
                <a:gd name="T7" fmla="*/ 0 h 12"/>
                <a:gd name="T8" fmla="*/ 0 w 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2"/>
                <a:gd name="T17" fmla="*/ 1 w 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2">
                  <a:moveTo>
                    <a:pt x="0" y="0"/>
                  </a:moveTo>
                  <a:lnTo>
                    <a:pt x="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2258875" y="5348896"/>
              <a:ext cx="1861" cy="18445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12 h 12"/>
                <a:gd name="T4" fmla="*/ 1 w 1"/>
                <a:gd name="T5" fmla="*/ 1 h 12"/>
                <a:gd name="T6" fmla="*/ 1 w 1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2"/>
                <a:gd name="T14" fmla="*/ 1 w 1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2">
                  <a:moveTo>
                    <a:pt x="0" y="0"/>
                  </a:moveTo>
                  <a:lnTo>
                    <a:pt x="0" y="12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2238401" y="5342309"/>
              <a:ext cx="35366" cy="86955"/>
            </a:xfrm>
            <a:custGeom>
              <a:avLst/>
              <a:gdLst>
                <a:gd name="T0" fmla="*/ 14 w 22"/>
                <a:gd name="T1" fmla="*/ 4 h 55"/>
                <a:gd name="T2" fmla="*/ 14 w 22"/>
                <a:gd name="T3" fmla="*/ 5 h 55"/>
                <a:gd name="T4" fmla="*/ 13 w 22"/>
                <a:gd name="T5" fmla="*/ 17 h 55"/>
                <a:gd name="T6" fmla="*/ 13 w 22"/>
                <a:gd name="T7" fmla="*/ 20 h 55"/>
                <a:gd name="T8" fmla="*/ 11 w 22"/>
                <a:gd name="T9" fmla="*/ 22 h 55"/>
                <a:gd name="T10" fmla="*/ 8 w 22"/>
                <a:gd name="T11" fmla="*/ 28 h 55"/>
                <a:gd name="T12" fmla="*/ 6 w 22"/>
                <a:gd name="T13" fmla="*/ 35 h 55"/>
                <a:gd name="T14" fmla="*/ 3 w 22"/>
                <a:gd name="T15" fmla="*/ 47 h 55"/>
                <a:gd name="T16" fmla="*/ 1 w 22"/>
                <a:gd name="T17" fmla="*/ 47 h 55"/>
                <a:gd name="T18" fmla="*/ 0 w 22"/>
                <a:gd name="T19" fmla="*/ 46 h 55"/>
                <a:gd name="T20" fmla="*/ 0 w 22"/>
                <a:gd name="T21" fmla="*/ 54 h 55"/>
                <a:gd name="T22" fmla="*/ 3 w 22"/>
                <a:gd name="T23" fmla="*/ 55 h 55"/>
                <a:gd name="T24" fmla="*/ 4 w 22"/>
                <a:gd name="T25" fmla="*/ 55 h 55"/>
                <a:gd name="T26" fmla="*/ 8 w 22"/>
                <a:gd name="T27" fmla="*/ 46 h 55"/>
                <a:gd name="T28" fmla="*/ 11 w 22"/>
                <a:gd name="T29" fmla="*/ 41 h 55"/>
                <a:gd name="T30" fmla="*/ 13 w 22"/>
                <a:gd name="T31" fmla="*/ 33 h 55"/>
                <a:gd name="T32" fmla="*/ 15 w 22"/>
                <a:gd name="T33" fmla="*/ 26 h 55"/>
                <a:gd name="T34" fmla="*/ 20 w 22"/>
                <a:gd name="T35" fmla="*/ 23 h 55"/>
                <a:gd name="T36" fmla="*/ 20 w 22"/>
                <a:gd name="T37" fmla="*/ 20 h 55"/>
                <a:gd name="T38" fmla="*/ 22 w 22"/>
                <a:gd name="T39" fmla="*/ 7 h 55"/>
                <a:gd name="T40" fmla="*/ 20 w 22"/>
                <a:gd name="T41" fmla="*/ 3 h 55"/>
                <a:gd name="T42" fmla="*/ 18 w 22"/>
                <a:gd name="T43" fmla="*/ 0 h 55"/>
                <a:gd name="T44" fmla="*/ 13 w 22"/>
                <a:gd name="T45" fmla="*/ 4 h 55"/>
                <a:gd name="T46" fmla="*/ 14 w 22"/>
                <a:gd name="T47" fmla="*/ 4 h 5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"/>
                <a:gd name="T73" fmla="*/ 0 h 55"/>
                <a:gd name="T74" fmla="*/ 22 w 22"/>
                <a:gd name="T75" fmla="*/ 55 h 5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" h="55">
                  <a:moveTo>
                    <a:pt x="14" y="4"/>
                  </a:moveTo>
                  <a:lnTo>
                    <a:pt x="14" y="5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1" y="22"/>
                  </a:lnTo>
                  <a:lnTo>
                    <a:pt x="8" y="28"/>
                  </a:lnTo>
                  <a:lnTo>
                    <a:pt x="6" y="35"/>
                  </a:lnTo>
                  <a:lnTo>
                    <a:pt x="3" y="47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8" y="46"/>
                  </a:lnTo>
                  <a:lnTo>
                    <a:pt x="11" y="41"/>
                  </a:lnTo>
                  <a:lnTo>
                    <a:pt x="13" y="33"/>
                  </a:lnTo>
                  <a:lnTo>
                    <a:pt x="15" y="26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2238401" y="5342309"/>
              <a:ext cx="35366" cy="86955"/>
            </a:xfrm>
            <a:custGeom>
              <a:avLst/>
              <a:gdLst>
                <a:gd name="T0" fmla="*/ 14 w 22"/>
                <a:gd name="T1" fmla="*/ 4 h 55"/>
                <a:gd name="T2" fmla="*/ 14 w 22"/>
                <a:gd name="T3" fmla="*/ 5 h 55"/>
                <a:gd name="T4" fmla="*/ 13 w 22"/>
                <a:gd name="T5" fmla="*/ 17 h 55"/>
                <a:gd name="T6" fmla="*/ 13 w 22"/>
                <a:gd name="T7" fmla="*/ 20 h 55"/>
                <a:gd name="T8" fmla="*/ 11 w 22"/>
                <a:gd name="T9" fmla="*/ 22 h 55"/>
                <a:gd name="T10" fmla="*/ 8 w 22"/>
                <a:gd name="T11" fmla="*/ 28 h 55"/>
                <a:gd name="T12" fmla="*/ 6 w 22"/>
                <a:gd name="T13" fmla="*/ 35 h 55"/>
                <a:gd name="T14" fmla="*/ 3 w 22"/>
                <a:gd name="T15" fmla="*/ 47 h 55"/>
                <a:gd name="T16" fmla="*/ 1 w 22"/>
                <a:gd name="T17" fmla="*/ 47 h 55"/>
                <a:gd name="T18" fmla="*/ 0 w 22"/>
                <a:gd name="T19" fmla="*/ 46 h 55"/>
                <a:gd name="T20" fmla="*/ 0 w 22"/>
                <a:gd name="T21" fmla="*/ 54 h 55"/>
                <a:gd name="T22" fmla="*/ 3 w 22"/>
                <a:gd name="T23" fmla="*/ 55 h 55"/>
                <a:gd name="T24" fmla="*/ 4 w 22"/>
                <a:gd name="T25" fmla="*/ 55 h 55"/>
                <a:gd name="T26" fmla="*/ 8 w 22"/>
                <a:gd name="T27" fmla="*/ 46 h 55"/>
                <a:gd name="T28" fmla="*/ 11 w 22"/>
                <a:gd name="T29" fmla="*/ 41 h 55"/>
                <a:gd name="T30" fmla="*/ 13 w 22"/>
                <a:gd name="T31" fmla="*/ 33 h 55"/>
                <a:gd name="T32" fmla="*/ 15 w 22"/>
                <a:gd name="T33" fmla="*/ 26 h 55"/>
                <a:gd name="T34" fmla="*/ 20 w 22"/>
                <a:gd name="T35" fmla="*/ 23 h 55"/>
                <a:gd name="T36" fmla="*/ 20 w 22"/>
                <a:gd name="T37" fmla="*/ 20 h 55"/>
                <a:gd name="T38" fmla="*/ 22 w 22"/>
                <a:gd name="T39" fmla="*/ 7 h 55"/>
                <a:gd name="T40" fmla="*/ 20 w 22"/>
                <a:gd name="T41" fmla="*/ 3 h 55"/>
                <a:gd name="T42" fmla="*/ 18 w 22"/>
                <a:gd name="T43" fmla="*/ 0 h 55"/>
                <a:gd name="T44" fmla="*/ 13 w 22"/>
                <a:gd name="T45" fmla="*/ 4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"/>
                <a:gd name="T70" fmla="*/ 0 h 55"/>
                <a:gd name="T71" fmla="*/ 22 w 22"/>
                <a:gd name="T72" fmla="*/ 55 h 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" h="55">
                  <a:moveTo>
                    <a:pt x="14" y="4"/>
                  </a:moveTo>
                  <a:lnTo>
                    <a:pt x="14" y="5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1" y="22"/>
                  </a:lnTo>
                  <a:lnTo>
                    <a:pt x="8" y="28"/>
                  </a:lnTo>
                  <a:lnTo>
                    <a:pt x="6" y="35"/>
                  </a:lnTo>
                  <a:lnTo>
                    <a:pt x="3" y="47"/>
                  </a:lnTo>
                  <a:lnTo>
                    <a:pt x="1" y="47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3" y="55"/>
                  </a:lnTo>
                  <a:lnTo>
                    <a:pt x="4" y="55"/>
                  </a:lnTo>
                  <a:lnTo>
                    <a:pt x="8" y="46"/>
                  </a:lnTo>
                  <a:lnTo>
                    <a:pt x="11" y="41"/>
                  </a:lnTo>
                  <a:lnTo>
                    <a:pt x="13" y="33"/>
                  </a:lnTo>
                  <a:lnTo>
                    <a:pt x="15" y="26"/>
                  </a:lnTo>
                  <a:lnTo>
                    <a:pt x="20" y="23"/>
                  </a:lnTo>
                  <a:lnTo>
                    <a:pt x="20" y="20"/>
                  </a:lnTo>
                  <a:lnTo>
                    <a:pt x="22" y="7"/>
                  </a:lnTo>
                  <a:lnTo>
                    <a:pt x="20" y="3"/>
                  </a:lnTo>
                  <a:lnTo>
                    <a:pt x="18" y="0"/>
                  </a:lnTo>
                  <a:lnTo>
                    <a:pt x="13" y="4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2236539" y="5342309"/>
              <a:ext cx="22336" cy="57970"/>
            </a:xfrm>
            <a:custGeom>
              <a:avLst/>
              <a:gdLst>
                <a:gd name="T0" fmla="*/ 9 w 14"/>
                <a:gd name="T1" fmla="*/ 11 h 37"/>
                <a:gd name="T2" fmla="*/ 9 w 14"/>
                <a:gd name="T3" fmla="*/ 13 h 37"/>
                <a:gd name="T4" fmla="*/ 6 w 14"/>
                <a:gd name="T5" fmla="*/ 13 h 37"/>
                <a:gd name="T6" fmla="*/ 6 w 14"/>
                <a:gd name="T7" fmla="*/ 17 h 37"/>
                <a:gd name="T8" fmla="*/ 5 w 14"/>
                <a:gd name="T9" fmla="*/ 17 h 37"/>
                <a:gd name="T10" fmla="*/ 2 w 14"/>
                <a:gd name="T11" fmla="*/ 20 h 37"/>
                <a:gd name="T12" fmla="*/ 2 w 14"/>
                <a:gd name="T13" fmla="*/ 25 h 37"/>
                <a:gd name="T14" fmla="*/ 1 w 14"/>
                <a:gd name="T15" fmla="*/ 28 h 37"/>
                <a:gd name="T16" fmla="*/ 1 w 14"/>
                <a:gd name="T17" fmla="*/ 29 h 37"/>
                <a:gd name="T18" fmla="*/ 0 w 14"/>
                <a:gd name="T19" fmla="*/ 31 h 37"/>
                <a:gd name="T20" fmla="*/ 0 w 14"/>
                <a:gd name="T21" fmla="*/ 37 h 37"/>
                <a:gd name="T22" fmla="*/ 1 w 14"/>
                <a:gd name="T23" fmla="*/ 34 h 37"/>
                <a:gd name="T24" fmla="*/ 1 w 14"/>
                <a:gd name="T25" fmla="*/ 33 h 37"/>
                <a:gd name="T26" fmla="*/ 4 w 14"/>
                <a:gd name="T27" fmla="*/ 29 h 37"/>
                <a:gd name="T28" fmla="*/ 4 w 14"/>
                <a:gd name="T29" fmla="*/ 23 h 37"/>
                <a:gd name="T30" fmla="*/ 7 w 14"/>
                <a:gd name="T31" fmla="*/ 20 h 37"/>
                <a:gd name="T32" fmla="*/ 9 w 14"/>
                <a:gd name="T33" fmla="*/ 20 h 37"/>
                <a:gd name="T34" fmla="*/ 9 w 14"/>
                <a:gd name="T35" fmla="*/ 16 h 37"/>
                <a:gd name="T36" fmla="*/ 14 w 14"/>
                <a:gd name="T37" fmla="*/ 16 h 37"/>
                <a:gd name="T38" fmla="*/ 14 w 14"/>
                <a:gd name="T39" fmla="*/ 4 h 37"/>
                <a:gd name="T40" fmla="*/ 13 w 14"/>
                <a:gd name="T41" fmla="*/ 0 h 37"/>
                <a:gd name="T42" fmla="*/ 9 w 14"/>
                <a:gd name="T43" fmla="*/ 4 h 37"/>
                <a:gd name="T44" fmla="*/ 9 w 14"/>
                <a:gd name="T45" fmla="*/ 11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37"/>
                <a:gd name="T71" fmla="*/ 14 w 14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37">
                  <a:moveTo>
                    <a:pt x="9" y="11"/>
                  </a:moveTo>
                  <a:lnTo>
                    <a:pt x="9" y="13"/>
                  </a:lnTo>
                  <a:lnTo>
                    <a:pt x="6" y="13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4" y="29"/>
                  </a:lnTo>
                  <a:lnTo>
                    <a:pt x="4" y="23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14" y="4"/>
                  </a:lnTo>
                  <a:lnTo>
                    <a:pt x="13" y="0"/>
                  </a:lnTo>
                  <a:lnTo>
                    <a:pt x="9" y="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2236539" y="5342309"/>
              <a:ext cx="22336" cy="57970"/>
            </a:xfrm>
            <a:custGeom>
              <a:avLst/>
              <a:gdLst>
                <a:gd name="T0" fmla="*/ 9 w 14"/>
                <a:gd name="T1" fmla="*/ 11 h 37"/>
                <a:gd name="T2" fmla="*/ 9 w 14"/>
                <a:gd name="T3" fmla="*/ 13 h 37"/>
                <a:gd name="T4" fmla="*/ 6 w 14"/>
                <a:gd name="T5" fmla="*/ 13 h 37"/>
                <a:gd name="T6" fmla="*/ 6 w 14"/>
                <a:gd name="T7" fmla="*/ 17 h 37"/>
                <a:gd name="T8" fmla="*/ 5 w 14"/>
                <a:gd name="T9" fmla="*/ 17 h 37"/>
                <a:gd name="T10" fmla="*/ 2 w 14"/>
                <a:gd name="T11" fmla="*/ 20 h 37"/>
                <a:gd name="T12" fmla="*/ 2 w 14"/>
                <a:gd name="T13" fmla="*/ 25 h 37"/>
                <a:gd name="T14" fmla="*/ 1 w 14"/>
                <a:gd name="T15" fmla="*/ 28 h 37"/>
                <a:gd name="T16" fmla="*/ 1 w 14"/>
                <a:gd name="T17" fmla="*/ 29 h 37"/>
                <a:gd name="T18" fmla="*/ 0 w 14"/>
                <a:gd name="T19" fmla="*/ 31 h 37"/>
                <a:gd name="T20" fmla="*/ 0 w 14"/>
                <a:gd name="T21" fmla="*/ 37 h 37"/>
                <a:gd name="T22" fmla="*/ 1 w 14"/>
                <a:gd name="T23" fmla="*/ 34 h 37"/>
                <a:gd name="T24" fmla="*/ 1 w 14"/>
                <a:gd name="T25" fmla="*/ 33 h 37"/>
                <a:gd name="T26" fmla="*/ 4 w 14"/>
                <a:gd name="T27" fmla="*/ 29 h 37"/>
                <a:gd name="T28" fmla="*/ 4 w 14"/>
                <a:gd name="T29" fmla="*/ 23 h 37"/>
                <a:gd name="T30" fmla="*/ 7 w 14"/>
                <a:gd name="T31" fmla="*/ 20 h 37"/>
                <a:gd name="T32" fmla="*/ 9 w 14"/>
                <a:gd name="T33" fmla="*/ 20 h 37"/>
                <a:gd name="T34" fmla="*/ 9 w 14"/>
                <a:gd name="T35" fmla="*/ 16 h 37"/>
                <a:gd name="T36" fmla="*/ 14 w 14"/>
                <a:gd name="T37" fmla="*/ 16 h 37"/>
                <a:gd name="T38" fmla="*/ 14 w 14"/>
                <a:gd name="T39" fmla="*/ 4 h 37"/>
                <a:gd name="T40" fmla="*/ 13 w 14"/>
                <a:gd name="T41" fmla="*/ 0 h 37"/>
                <a:gd name="T42" fmla="*/ 9 w 14"/>
                <a:gd name="T43" fmla="*/ 4 h 37"/>
                <a:gd name="T44" fmla="*/ 9 w 14"/>
                <a:gd name="T45" fmla="*/ 11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"/>
                <a:gd name="T70" fmla="*/ 0 h 37"/>
                <a:gd name="T71" fmla="*/ 14 w 14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" h="37">
                  <a:moveTo>
                    <a:pt x="9" y="11"/>
                  </a:moveTo>
                  <a:lnTo>
                    <a:pt x="9" y="13"/>
                  </a:lnTo>
                  <a:lnTo>
                    <a:pt x="6" y="13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4" y="29"/>
                  </a:lnTo>
                  <a:lnTo>
                    <a:pt x="4" y="23"/>
                  </a:lnTo>
                  <a:lnTo>
                    <a:pt x="7" y="20"/>
                  </a:lnTo>
                  <a:lnTo>
                    <a:pt x="9" y="20"/>
                  </a:lnTo>
                  <a:lnTo>
                    <a:pt x="9" y="16"/>
                  </a:lnTo>
                  <a:lnTo>
                    <a:pt x="14" y="16"/>
                  </a:lnTo>
                  <a:lnTo>
                    <a:pt x="14" y="4"/>
                  </a:lnTo>
                  <a:lnTo>
                    <a:pt x="13" y="0"/>
                  </a:lnTo>
                  <a:lnTo>
                    <a:pt x="9" y="4"/>
                  </a:lnTo>
                  <a:lnTo>
                    <a:pt x="9" y="11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2362180" y="5219781"/>
              <a:ext cx="3723" cy="1318"/>
            </a:xfrm>
            <a:prstGeom prst="rect">
              <a:avLst/>
            </a:prstGeom>
            <a:solidFill>
              <a:srgbClr val="7C7EA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2362180" y="5219781"/>
              <a:ext cx="3723" cy="1318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45"/>
            <p:cNvSpPr>
              <a:spLocks/>
            </p:cNvSpPr>
            <p:nvPr/>
          </p:nvSpPr>
          <p:spPr bwMode="auto">
            <a:xfrm>
              <a:off x="1529225" y="5321229"/>
              <a:ext cx="43742" cy="52700"/>
            </a:xfrm>
            <a:custGeom>
              <a:avLst/>
              <a:gdLst>
                <a:gd name="T0" fmla="*/ 26 w 28"/>
                <a:gd name="T1" fmla="*/ 9 h 33"/>
                <a:gd name="T2" fmla="*/ 28 w 28"/>
                <a:gd name="T3" fmla="*/ 2 h 33"/>
                <a:gd name="T4" fmla="*/ 26 w 28"/>
                <a:gd name="T5" fmla="*/ 0 h 33"/>
                <a:gd name="T6" fmla="*/ 20 w 28"/>
                <a:gd name="T7" fmla="*/ 10 h 33"/>
                <a:gd name="T8" fmla="*/ 4 w 28"/>
                <a:gd name="T9" fmla="*/ 23 h 33"/>
                <a:gd name="T10" fmla="*/ 0 w 28"/>
                <a:gd name="T11" fmla="*/ 33 h 33"/>
                <a:gd name="T12" fmla="*/ 10 w 28"/>
                <a:gd name="T13" fmla="*/ 30 h 33"/>
                <a:gd name="T14" fmla="*/ 17 w 28"/>
                <a:gd name="T15" fmla="*/ 15 h 33"/>
                <a:gd name="T16" fmla="*/ 26 w 28"/>
                <a:gd name="T17" fmla="*/ 10 h 33"/>
                <a:gd name="T18" fmla="*/ 26 w 28"/>
                <a:gd name="T19" fmla="*/ 9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33"/>
                <a:gd name="T32" fmla="*/ 28 w 28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33">
                  <a:moveTo>
                    <a:pt x="26" y="9"/>
                  </a:moveTo>
                  <a:lnTo>
                    <a:pt x="28" y="2"/>
                  </a:lnTo>
                  <a:lnTo>
                    <a:pt x="26" y="0"/>
                  </a:lnTo>
                  <a:lnTo>
                    <a:pt x="20" y="10"/>
                  </a:lnTo>
                  <a:lnTo>
                    <a:pt x="4" y="23"/>
                  </a:lnTo>
                  <a:lnTo>
                    <a:pt x="0" y="33"/>
                  </a:lnTo>
                  <a:lnTo>
                    <a:pt x="10" y="30"/>
                  </a:lnTo>
                  <a:lnTo>
                    <a:pt x="17" y="15"/>
                  </a:lnTo>
                  <a:lnTo>
                    <a:pt x="26" y="10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46"/>
            <p:cNvSpPr>
              <a:spLocks/>
            </p:cNvSpPr>
            <p:nvPr/>
          </p:nvSpPr>
          <p:spPr bwMode="auto">
            <a:xfrm>
              <a:off x="1529225" y="5321229"/>
              <a:ext cx="43742" cy="52700"/>
            </a:xfrm>
            <a:custGeom>
              <a:avLst/>
              <a:gdLst>
                <a:gd name="T0" fmla="*/ 26 w 28"/>
                <a:gd name="T1" fmla="*/ 9 h 33"/>
                <a:gd name="T2" fmla="*/ 28 w 28"/>
                <a:gd name="T3" fmla="*/ 2 h 33"/>
                <a:gd name="T4" fmla="*/ 26 w 28"/>
                <a:gd name="T5" fmla="*/ 0 h 33"/>
                <a:gd name="T6" fmla="*/ 20 w 28"/>
                <a:gd name="T7" fmla="*/ 10 h 33"/>
                <a:gd name="T8" fmla="*/ 4 w 28"/>
                <a:gd name="T9" fmla="*/ 23 h 33"/>
                <a:gd name="T10" fmla="*/ 0 w 28"/>
                <a:gd name="T11" fmla="*/ 33 h 33"/>
                <a:gd name="T12" fmla="*/ 10 w 28"/>
                <a:gd name="T13" fmla="*/ 30 h 33"/>
                <a:gd name="T14" fmla="*/ 17 w 28"/>
                <a:gd name="T15" fmla="*/ 15 h 33"/>
                <a:gd name="T16" fmla="*/ 26 w 28"/>
                <a:gd name="T17" fmla="*/ 10 h 33"/>
                <a:gd name="T18" fmla="*/ 26 w 28"/>
                <a:gd name="T19" fmla="*/ 9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33"/>
                <a:gd name="T32" fmla="*/ 28 w 28"/>
                <a:gd name="T33" fmla="*/ 33 h 3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33">
                  <a:moveTo>
                    <a:pt x="26" y="9"/>
                  </a:moveTo>
                  <a:lnTo>
                    <a:pt x="28" y="2"/>
                  </a:lnTo>
                  <a:lnTo>
                    <a:pt x="26" y="0"/>
                  </a:lnTo>
                  <a:lnTo>
                    <a:pt x="20" y="10"/>
                  </a:lnTo>
                  <a:lnTo>
                    <a:pt x="4" y="23"/>
                  </a:lnTo>
                  <a:lnTo>
                    <a:pt x="0" y="33"/>
                  </a:lnTo>
                  <a:lnTo>
                    <a:pt x="10" y="30"/>
                  </a:lnTo>
                  <a:lnTo>
                    <a:pt x="17" y="15"/>
                  </a:lnTo>
                  <a:lnTo>
                    <a:pt x="26" y="10"/>
                  </a:lnTo>
                  <a:lnTo>
                    <a:pt x="26" y="9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2328676" y="5181574"/>
              <a:ext cx="4654" cy="527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4"/>
            <p:cNvSpPr>
              <a:spLocks/>
            </p:cNvSpPr>
            <p:nvPr/>
          </p:nvSpPr>
          <p:spPr bwMode="auto">
            <a:xfrm>
              <a:off x="2328676" y="5181574"/>
              <a:ext cx="4654" cy="5270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0 h 3"/>
                <a:gd name="T4" fmla="*/ 0 w 3"/>
                <a:gd name="T5" fmla="*/ 3 h 3"/>
                <a:gd name="T6" fmla="*/ 3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3050880" y="4788959"/>
              <a:ext cx="92137" cy="201577"/>
            </a:xfrm>
            <a:custGeom>
              <a:avLst/>
              <a:gdLst>
                <a:gd name="T0" fmla="*/ 6 w 58"/>
                <a:gd name="T1" fmla="*/ 127 h 127"/>
                <a:gd name="T2" fmla="*/ 11 w 58"/>
                <a:gd name="T3" fmla="*/ 121 h 127"/>
                <a:gd name="T4" fmla="*/ 19 w 58"/>
                <a:gd name="T5" fmla="*/ 113 h 127"/>
                <a:gd name="T6" fmla="*/ 23 w 58"/>
                <a:gd name="T7" fmla="*/ 102 h 127"/>
                <a:gd name="T8" fmla="*/ 33 w 58"/>
                <a:gd name="T9" fmla="*/ 91 h 127"/>
                <a:gd name="T10" fmla="*/ 41 w 58"/>
                <a:gd name="T11" fmla="*/ 81 h 127"/>
                <a:gd name="T12" fmla="*/ 41 w 58"/>
                <a:gd name="T13" fmla="*/ 76 h 127"/>
                <a:gd name="T14" fmla="*/ 53 w 58"/>
                <a:gd name="T15" fmla="*/ 66 h 127"/>
                <a:gd name="T16" fmla="*/ 50 w 58"/>
                <a:gd name="T17" fmla="*/ 54 h 127"/>
                <a:gd name="T18" fmla="*/ 48 w 58"/>
                <a:gd name="T19" fmla="*/ 28 h 127"/>
                <a:gd name="T20" fmla="*/ 50 w 58"/>
                <a:gd name="T21" fmla="*/ 22 h 127"/>
                <a:gd name="T22" fmla="*/ 53 w 58"/>
                <a:gd name="T23" fmla="*/ 22 h 127"/>
                <a:gd name="T24" fmla="*/ 58 w 58"/>
                <a:gd name="T25" fmla="*/ 19 h 127"/>
                <a:gd name="T26" fmla="*/ 57 w 58"/>
                <a:gd name="T27" fmla="*/ 11 h 127"/>
                <a:gd name="T28" fmla="*/ 58 w 58"/>
                <a:gd name="T29" fmla="*/ 3 h 127"/>
                <a:gd name="T30" fmla="*/ 50 w 58"/>
                <a:gd name="T31" fmla="*/ 0 h 127"/>
                <a:gd name="T32" fmla="*/ 43 w 58"/>
                <a:gd name="T33" fmla="*/ 10 h 127"/>
                <a:gd name="T34" fmla="*/ 33 w 58"/>
                <a:gd name="T35" fmla="*/ 5 h 127"/>
                <a:gd name="T36" fmla="*/ 11 w 58"/>
                <a:gd name="T37" fmla="*/ 34 h 127"/>
                <a:gd name="T38" fmla="*/ 6 w 58"/>
                <a:gd name="T39" fmla="*/ 50 h 127"/>
                <a:gd name="T40" fmla="*/ 3 w 58"/>
                <a:gd name="T41" fmla="*/ 63 h 127"/>
                <a:gd name="T42" fmla="*/ 3 w 58"/>
                <a:gd name="T43" fmla="*/ 73 h 127"/>
                <a:gd name="T44" fmla="*/ 0 w 58"/>
                <a:gd name="T45" fmla="*/ 84 h 127"/>
                <a:gd name="T46" fmla="*/ 3 w 58"/>
                <a:gd name="T47" fmla="*/ 93 h 127"/>
                <a:gd name="T48" fmla="*/ 6 w 58"/>
                <a:gd name="T49" fmla="*/ 100 h 127"/>
                <a:gd name="T50" fmla="*/ 6 w 58"/>
                <a:gd name="T51" fmla="*/ 107 h 127"/>
                <a:gd name="T52" fmla="*/ 11 w 58"/>
                <a:gd name="T53" fmla="*/ 107 h 127"/>
                <a:gd name="T54" fmla="*/ 11 w 58"/>
                <a:gd name="T55" fmla="*/ 114 h 127"/>
                <a:gd name="T56" fmla="*/ 7 w 58"/>
                <a:gd name="T57" fmla="*/ 123 h 127"/>
                <a:gd name="T58" fmla="*/ 6 w 58"/>
                <a:gd name="T59" fmla="*/ 127 h 1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127"/>
                <a:gd name="T92" fmla="*/ 58 w 58"/>
                <a:gd name="T93" fmla="*/ 127 h 1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127">
                  <a:moveTo>
                    <a:pt x="6" y="127"/>
                  </a:moveTo>
                  <a:lnTo>
                    <a:pt x="11" y="121"/>
                  </a:lnTo>
                  <a:lnTo>
                    <a:pt x="19" y="113"/>
                  </a:lnTo>
                  <a:lnTo>
                    <a:pt x="23" y="102"/>
                  </a:lnTo>
                  <a:lnTo>
                    <a:pt x="33" y="91"/>
                  </a:lnTo>
                  <a:lnTo>
                    <a:pt x="41" y="81"/>
                  </a:lnTo>
                  <a:lnTo>
                    <a:pt x="41" y="76"/>
                  </a:lnTo>
                  <a:lnTo>
                    <a:pt x="53" y="66"/>
                  </a:lnTo>
                  <a:lnTo>
                    <a:pt x="50" y="54"/>
                  </a:lnTo>
                  <a:lnTo>
                    <a:pt x="48" y="28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8" y="19"/>
                  </a:lnTo>
                  <a:lnTo>
                    <a:pt x="57" y="11"/>
                  </a:lnTo>
                  <a:lnTo>
                    <a:pt x="58" y="3"/>
                  </a:lnTo>
                  <a:lnTo>
                    <a:pt x="50" y="0"/>
                  </a:lnTo>
                  <a:lnTo>
                    <a:pt x="43" y="10"/>
                  </a:lnTo>
                  <a:lnTo>
                    <a:pt x="33" y="5"/>
                  </a:lnTo>
                  <a:lnTo>
                    <a:pt x="11" y="34"/>
                  </a:lnTo>
                  <a:lnTo>
                    <a:pt x="6" y="50"/>
                  </a:lnTo>
                  <a:lnTo>
                    <a:pt x="3" y="63"/>
                  </a:lnTo>
                  <a:lnTo>
                    <a:pt x="3" y="73"/>
                  </a:lnTo>
                  <a:lnTo>
                    <a:pt x="0" y="84"/>
                  </a:lnTo>
                  <a:lnTo>
                    <a:pt x="3" y="93"/>
                  </a:lnTo>
                  <a:lnTo>
                    <a:pt x="6" y="100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1" y="114"/>
                  </a:lnTo>
                  <a:lnTo>
                    <a:pt x="7" y="123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56"/>
            <p:cNvSpPr>
              <a:spLocks/>
            </p:cNvSpPr>
            <p:nvPr/>
          </p:nvSpPr>
          <p:spPr bwMode="auto">
            <a:xfrm>
              <a:off x="3050880" y="4788959"/>
              <a:ext cx="92137" cy="201577"/>
            </a:xfrm>
            <a:custGeom>
              <a:avLst/>
              <a:gdLst>
                <a:gd name="T0" fmla="*/ 6 w 58"/>
                <a:gd name="T1" fmla="*/ 127 h 127"/>
                <a:gd name="T2" fmla="*/ 11 w 58"/>
                <a:gd name="T3" fmla="*/ 121 h 127"/>
                <a:gd name="T4" fmla="*/ 19 w 58"/>
                <a:gd name="T5" fmla="*/ 113 h 127"/>
                <a:gd name="T6" fmla="*/ 23 w 58"/>
                <a:gd name="T7" fmla="*/ 102 h 127"/>
                <a:gd name="T8" fmla="*/ 33 w 58"/>
                <a:gd name="T9" fmla="*/ 91 h 127"/>
                <a:gd name="T10" fmla="*/ 41 w 58"/>
                <a:gd name="T11" fmla="*/ 81 h 127"/>
                <a:gd name="T12" fmla="*/ 41 w 58"/>
                <a:gd name="T13" fmla="*/ 76 h 127"/>
                <a:gd name="T14" fmla="*/ 53 w 58"/>
                <a:gd name="T15" fmla="*/ 66 h 127"/>
                <a:gd name="T16" fmla="*/ 50 w 58"/>
                <a:gd name="T17" fmla="*/ 54 h 127"/>
                <a:gd name="T18" fmla="*/ 48 w 58"/>
                <a:gd name="T19" fmla="*/ 28 h 127"/>
                <a:gd name="T20" fmla="*/ 50 w 58"/>
                <a:gd name="T21" fmla="*/ 22 h 127"/>
                <a:gd name="T22" fmla="*/ 53 w 58"/>
                <a:gd name="T23" fmla="*/ 22 h 127"/>
                <a:gd name="T24" fmla="*/ 58 w 58"/>
                <a:gd name="T25" fmla="*/ 19 h 127"/>
                <a:gd name="T26" fmla="*/ 57 w 58"/>
                <a:gd name="T27" fmla="*/ 11 h 127"/>
                <a:gd name="T28" fmla="*/ 58 w 58"/>
                <a:gd name="T29" fmla="*/ 3 h 127"/>
                <a:gd name="T30" fmla="*/ 50 w 58"/>
                <a:gd name="T31" fmla="*/ 0 h 127"/>
                <a:gd name="T32" fmla="*/ 43 w 58"/>
                <a:gd name="T33" fmla="*/ 10 h 127"/>
                <a:gd name="T34" fmla="*/ 33 w 58"/>
                <a:gd name="T35" fmla="*/ 5 h 127"/>
                <a:gd name="T36" fmla="*/ 11 w 58"/>
                <a:gd name="T37" fmla="*/ 34 h 127"/>
                <a:gd name="T38" fmla="*/ 6 w 58"/>
                <a:gd name="T39" fmla="*/ 50 h 127"/>
                <a:gd name="T40" fmla="*/ 3 w 58"/>
                <a:gd name="T41" fmla="*/ 63 h 127"/>
                <a:gd name="T42" fmla="*/ 3 w 58"/>
                <a:gd name="T43" fmla="*/ 73 h 127"/>
                <a:gd name="T44" fmla="*/ 0 w 58"/>
                <a:gd name="T45" fmla="*/ 84 h 127"/>
                <a:gd name="T46" fmla="*/ 3 w 58"/>
                <a:gd name="T47" fmla="*/ 93 h 127"/>
                <a:gd name="T48" fmla="*/ 6 w 58"/>
                <a:gd name="T49" fmla="*/ 100 h 127"/>
                <a:gd name="T50" fmla="*/ 6 w 58"/>
                <a:gd name="T51" fmla="*/ 107 h 127"/>
                <a:gd name="T52" fmla="*/ 11 w 58"/>
                <a:gd name="T53" fmla="*/ 107 h 127"/>
                <a:gd name="T54" fmla="*/ 11 w 58"/>
                <a:gd name="T55" fmla="*/ 114 h 127"/>
                <a:gd name="T56" fmla="*/ 7 w 58"/>
                <a:gd name="T57" fmla="*/ 123 h 127"/>
                <a:gd name="T58" fmla="*/ 6 w 58"/>
                <a:gd name="T59" fmla="*/ 127 h 1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127"/>
                <a:gd name="T92" fmla="*/ 58 w 58"/>
                <a:gd name="T93" fmla="*/ 127 h 1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127">
                  <a:moveTo>
                    <a:pt x="6" y="127"/>
                  </a:moveTo>
                  <a:lnTo>
                    <a:pt x="11" y="121"/>
                  </a:lnTo>
                  <a:lnTo>
                    <a:pt x="19" y="113"/>
                  </a:lnTo>
                  <a:lnTo>
                    <a:pt x="23" y="102"/>
                  </a:lnTo>
                  <a:lnTo>
                    <a:pt x="33" y="91"/>
                  </a:lnTo>
                  <a:lnTo>
                    <a:pt x="41" y="81"/>
                  </a:lnTo>
                  <a:lnTo>
                    <a:pt x="41" y="76"/>
                  </a:lnTo>
                  <a:lnTo>
                    <a:pt x="53" y="66"/>
                  </a:lnTo>
                  <a:lnTo>
                    <a:pt x="50" y="54"/>
                  </a:lnTo>
                  <a:lnTo>
                    <a:pt x="48" y="28"/>
                  </a:lnTo>
                  <a:lnTo>
                    <a:pt x="50" y="22"/>
                  </a:lnTo>
                  <a:lnTo>
                    <a:pt x="53" y="22"/>
                  </a:lnTo>
                  <a:lnTo>
                    <a:pt x="58" y="19"/>
                  </a:lnTo>
                  <a:lnTo>
                    <a:pt x="57" y="11"/>
                  </a:lnTo>
                  <a:lnTo>
                    <a:pt x="58" y="3"/>
                  </a:lnTo>
                  <a:lnTo>
                    <a:pt x="50" y="0"/>
                  </a:lnTo>
                  <a:lnTo>
                    <a:pt x="43" y="10"/>
                  </a:lnTo>
                  <a:lnTo>
                    <a:pt x="33" y="5"/>
                  </a:lnTo>
                  <a:lnTo>
                    <a:pt x="11" y="34"/>
                  </a:lnTo>
                  <a:lnTo>
                    <a:pt x="6" y="50"/>
                  </a:lnTo>
                  <a:lnTo>
                    <a:pt x="3" y="63"/>
                  </a:lnTo>
                  <a:lnTo>
                    <a:pt x="3" y="73"/>
                  </a:lnTo>
                  <a:lnTo>
                    <a:pt x="0" y="84"/>
                  </a:lnTo>
                  <a:lnTo>
                    <a:pt x="3" y="93"/>
                  </a:lnTo>
                  <a:lnTo>
                    <a:pt x="6" y="100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1" y="114"/>
                  </a:lnTo>
                  <a:lnTo>
                    <a:pt x="7" y="123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2870329" y="4911486"/>
              <a:ext cx="67940" cy="222658"/>
            </a:xfrm>
            <a:custGeom>
              <a:avLst/>
              <a:gdLst>
                <a:gd name="T0" fmla="*/ 0 w 43"/>
                <a:gd name="T1" fmla="*/ 140 h 140"/>
                <a:gd name="T2" fmla="*/ 10 w 43"/>
                <a:gd name="T3" fmla="*/ 127 h 140"/>
                <a:gd name="T4" fmla="*/ 14 w 43"/>
                <a:gd name="T5" fmla="*/ 111 h 140"/>
                <a:gd name="T6" fmla="*/ 18 w 43"/>
                <a:gd name="T7" fmla="*/ 90 h 140"/>
                <a:gd name="T8" fmla="*/ 24 w 43"/>
                <a:gd name="T9" fmla="*/ 67 h 140"/>
                <a:gd name="T10" fmla="*/ 31 w 43"/>
                <a:gd name="T11" fmla="*/ 50 h 140"/>
                <a:gd name="T12" fmla="*/ 36 w 43"/>
                <a:gd name="T13" fmla="*/ 30 h 140"/>
                <a:gd name="T14" fmla="*/ 37 w 43"/>
                <a:gd name="T15" fmla="*/ 12 h 140"/>
                <a:gd name="T16" fmla="*/ 43 w 43"/>
                <a:gd name="T17" fmla="*/ 4 h 140"/>
                <a:gd name="T18" fmla="*/ 43 w 43"/>
                <a:gd name="T19" fmla="*/ 0 h 140"/>
                <a:gd name="T20" fmla="*/ 37 w 43"/>
                <a:gd name="T21" fmla="*/ 4 h 140"/>
                <a:gd name="T22" fmla="*/ 33 w 43"/>
                <a:gd name="T23" fmla="*/ 16 h 140"/>
                <a:gd name="T24" fmla="*/ 28 w 43"/>
                <a:gd name="T25" fmla="*/ 27 h 140"/>
                <a:gd name="T26" fmla="*/ 20 w 43"/>
                <a:gd name="T27" fmla="*/ 57 h 140"/>
                <a:gd name="T28" fmla="*/ 15 w 43"/>
                <a:gd name="T29" fmla="*/ 67 h 140"/>
                <a:gd name="T30" fmla="*/ 6 w 43"/>
                <a:gd name="T31" fmla="*/ 90 h 140"/>
                <a:gd name="T32" fmla="*/ 2 w 43"/>
                <a:gd name="T33" fmla="*/ 110 h 140"/>
                <a:gd name="T34" fmla="*/ 0 w 43"/>
                <a:gd name="T35" fmla="*/ 134 h 140"/>
                <a:gd name="T36" fmla="*/ 0 w 43"/>
                <a:gd name="T37" fmla="*/ 140 h 1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140"/>
                <a:gd name="T59" fmla="*/ 43 w 43"/>
                <a:gd name="T60" fmla="*/ 140 h 1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140">
                  <a:moveTo>
                    <a:pt x="0" y="140"/>
                  </a:moveTo>
                  <a:lnTo>
                    <a:pt x="10" y="127"/>
                  </a:lnTo>
                  <a:lnTo>
                    <a:pt x="14" y="111"/>
                  </a:lnTo>
                  <a:lnTo>
                    <a:pt x="18" y="90"/>
                  </a:lnTo>
                  <a:lnTo>
                    <a:pt x="24" y="67"/>
                  </a:lnTo>
                  <a:lnTo>
                    <a:pt x="31" y="50"/>
                  </a:lnTo>
                  <a:lnTo>
                    <a:pt x="36" y="30"/>
                  </a:lnTo>
                  <a:lnTo>
                    <a:pt x="37" y="12"/>
                  </a:lnTo>
                  <a:lnTo>
                    <a:pt x="43" y="4"/>
                  </a:lnTo>
                  <a:lnTo>
                    <a:pt x="43" y="0"/>
                  </a:lnTo>
                  <a:lnTo>
                    <a:pt x="37" y="4"/>
                  </a:lnTo>
                  <a:lnTo>
                    <a:pt x="33" y="16"/>
                  </a:lnTo>
                  <a:lnTo>
                    <a:pt x="28" y="27"/>
                  </a:lnTo>
                  <a:lnTo>
                    <a:pt x="20" y="57"/>
                  </a:lnTo>
                  <a:lnTo>
                    <a:pt x="15" y="67"/>
                  </a:lnTo>
                  <a:lnTo>
                    <a:pt x="6" y="90"/>
                  </a:lnTo>
                  <a:lnTo>
                    <a:pt x="2" y="110"/>
                  </a:lnTo>
                  <a:lnTo>
                    <a:pt x="0" y="134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2870329" y="4911486"/>
              <a:ext cx="67940" cy="222658"/>
            </a:xfrm>
            <a:custGeom>
              <a:avLst/>
              <a:gdLst>
                <a:gd name="T0" fmla="*/ 0 w 43"/>
                <a:gd name="T1" fmla="*/ 140 h 140"/>
                <a:gd name="T2" fmla="*/ 10 w 43"/>
                <a:gd name="T3" fmla="*/ 127 h 140"/>
                <a:gd name="T4" fmla="*/ 14 w 43"/>
                <a:gd name="T5" fmla="*/ 111 h 140"/>
                <a:gd name="T6" fmla="*/ 18 w 43"/>
                <a:gd name="T7" fmla="*/ 90 h 140"/>
                <a:gd name="T8" fmla="*/ 24 w 43"/>
                <a:gd name="T9" fmla="*/ 67 h 140"/>
                <a:gd name="T10" fmla="*/ 31 w 43"/>
                <a:gd name="T11" fmla="*/ 50 h 140"/>
                <a:gd name="T12" fmla="*/ 36 w 43"/>
                <a:gd name="T13" fmla="*/ 30 h 140"/>
                <a:gd name="T14" fmla="*/ 37 w 43"/>
                <a:gd name="T15" fmla="*/ 12 h 140"/>
                <a:gd name="T16" fmla="*/ 43 w 43"/>
                <a:gd name="T17" fmla="*/ 4 h 140"/>
                <a:gd name="T18" fmla="*/ 43 w 43"/>
                <a:gd name="T19" fmla="*/ 0 h 140"/>
                <a:gd name="T20" fmla="*/ 37 w 43"/>
                <a:gd name="T21" fmla="*/ 4 h 140"/>
                <a:gd name="T22" fmla="*/ 33 w 43"/>
                <a:gd name="T23" fmla="*/ 16 h 140"/>
                <a:gd name="T24" fmla="*/ 28 w 43"/>
                <a:gd name="T25" fmla="*/ 27 h 140"/>
                <a:gd name="T26" fmla="*/ 20 w 43"/>
                <a:gd name="T27" fmla="*/ 57 h 140"/>
                <a:gd name="T28" fmla="*/ 15 w 43"/>
                <a:gd name="T29" fmla="*/ 67 h 140"/>
                <a:gd name="T30" fmla="*/ 6 w 43"/>
                <a:gd name="T31" fmla="*/ 90 h 140"/>
                <a:gd name="T32" fmla="*/ 2 w 43"/>
                <a:gd name="T33" fmla="*/ 110 h 140"/>
                <a:gd name="T34" fmla="*/ 0 w 43"/>
                <a:gd name="T35" fmla="*/ 134 h 140"/>
                <a:gd name="T36" fmla="*/ 0 w 43"/>
                <a:gd name="T37" fmla="*/ 140 h 1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140"/>
                <a:gd name="T59" fmla="*/ 43 w 43"/>
                <a:gd name="T60" fmla="*/ 140 h 1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140">
                  <a:moveTo>
                    <a:pt x="0" y="140"/>
                  </a:moveTo>
                  <a:lnTo>
                    <a:pt x="10" y="127"/>
                  </a:lnTo>
                  <a:lnTo>
                    <a:pt x="14" y="111"/>
                  </a:lnTo>
                  <a:lnTo>
                    <a:pt x="18" y="90"/>
                  </a:lnTo>
                  <a:lnTo>
                    <a:pt x="24" y="67"/>
                  </a:lnTo>
                  <a:lnTo>
                    <a:pt x="31" y="50"/>
                  </a:lnTo>
                  <a:lnTo>
                    <a:pt x="36" y="30"/>
                  </a:lnTo>
                  <a:lnTo>
                    <a:pt x="37" y="12"/>
                  </a:lnTo>
                  <a:lnTo>
                    <a:pt x="43" y="4"/>
                  </a:lnTo>
                  <a:lnTo>
                    <a:pt x="43" y="0"/>
                  </a:lnTo>
                  <a:lnTo>
                    <a:pt x="37" y="4"/>
                  </a:lnTo>
                  <a:lnTo>
                    <a:pt x="33" y="16"/>
                  </a:lnTo>
                  <a:lnTo>
                    <a:pt x="28" y="27"/>
                  </a:lnTo>
                  <a:lnTo>
                    <a:pt x="20" y="57"/>
                  </a:lnTo>
                  <a:lnTo>
                    <a:pt x="15" y="67"/>
                  </a:lnTo>
                  <a:lnTo>
                    <a:pt x="6" y="90"/>
                  </a:lnTo>
                  <a:lnTo>
                    <a:pt x="2" y="110"/>
                  </a:lnTo>
                  <a:lnTo>
                    <a:pt x="0" y="134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1003394" y="4637446"/>
              <a:ext cx="20475" cy="22398"/>
            </a:xfrm>
            <a:custGeom>
              <a:avLst/>
              <a:gdLst>
                <a:gd name="T0" fmla="*/ 13 w 13"/>
                <a:gd name="T1" fmla="*/ 13 h 14"/>
                <a:gd name="T2" fmla="*/ 13 w 13"/>
                <a:gd name="T3" fmla="*/ 8 h 14"/>
                <a:gd name="T4" fmla="*/ 12 w 13"/>
                <a:gd name="T5" fmla="*/ 1 h 14"/>
                <a:gd name="T6" fmla="*/ 7 w 13"/>
                <a:gd name="T7" fmla="*/ 0 h 14"/>
                <a:gd name="T8" fmla="*/ 3 w 13"/>
                <a:gd name="T9" fmla="*/ 0 h 14"/>
                <a:gd name="T10" fmla="*/ 0 w 13"/>
                <a:gd name="T11" fmla="*/ 5 h 14"/>
                <a:gd name="T12" fmla="*/ 3 w 13"/>
                <a:gd name="T13" fmla="*/ 13 h 14"/>
                <a:gd name="T14" fmla="*/ 9 w 13"/>
                <a:gd name="T15" fmla="*/ 14 h 14"/>
                <a:gd name="T16" fmla="*/ 13 w 13"/>
                <a:gd name="T17" fmla="*/ 13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4"/>
                <a:gd name="T29" fmla="*/ 13 w 13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4">
                  <a:moveTo>
                    <a:pt x="13" y="13"/>
                  </a:moveTo>
                  <a:lnTo>
                    <a:pt x="13" y="8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13"/>
                  </a:lnTo>
                  <a:lnTo>
                    <a:pt x="9" y="14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5402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86"/>
            <p:cNvSpPr>
              <a:spLocks/>
            </p:cNvSpPr>
            <p:nvPr/>
          </p:nvSpPr>
          <p:spPr bwMode="auto">
            <a:xfrm>
              <a:off x="1003394" y="4637446"/>
              <a:ext cx="20475" cy="22398"/>
            </a:xfrm>
            <a:custGeom>
              <a:avLst/>
              <a:gdLst>
                <a:gd name="T0" fmla="*/ 13 w 13"/>
                <a:gd name="T1" fmla="*/ 13 h 14"/>
                <a:gd name="T2" fmla="*/ 13 w 13"/>
                <a:gd name="T3" fmla="*/ 8 h 14"/>
                <a:gd name="T4" fmla="*/ 12 w 13"/>
                <a:gd name="T5" fmla="*/ 1 h 14"/>
                <a:gd name="T6" fmla="*/ 7 w 13"/>
                <a:gd name="T7" fmla="*/ 0 h 14"/>
                <a:gd name="T8" fmla="*/ 3 w 13"/>
                <a:gd name="T9" fmla="*/ 0 h 14"/>
                <a:gd name="T10" fmla="*/ 0 w 13"/>
                <a:gd name="T11" fmla="*/ 5 h 14"/>
                <a:gd name="T12" fmla="*/ 3 w 13"/>
                <a:gd name="T13" fmla="*/ 13 h 14"/>
                <a:gd name="T14" fmla="*/ 9 w 13"/>
                <a:gd name="T15" fmla="*/ 14 h 14"/>
                <a:gd name="T16" fmla="*/ 13 w 13"/>
                <a:gd name="T17" fmla="*/ 13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4"/>
                <a:gd name="T29" fmla="*/ 13 w 13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4">
                  <a:moveTo>
                    <a:pt x="13" y="13"/>
                  </a:moveTo>
                  <a:lnTo>
                    <a:pt x="13" y="8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13"/>
                  </a:lnTo>
                  <a:lnTo>
                    <a:pt x="9" y="14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F54029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103"/>
            <p:cNvSpPr>
              <a:spLocks/>
            </p:cNvSpPr>
            <p:nvPr/>
          </p:nvSpPr>
          <p:spPr bwMode="auto">
            <a:xfrm>
              <a:off x="2317508" y="2549209"/>
              <a:ext cx="1167067" cy="2761480"/>
            </a:xfrm>
            <a:custGeom>
              <a:avLst/>
              <a:gdLst>
                <a:gd name="T0" fmla="*/ 444 w 735"/>
                <a:gd name="T1" fmla="*/ 74 h 1739"/>
                <a:gd name="T2" fmla="*/ 338 w 735"/>
                <a:gd name="T3" fmla="*/ 176 h 1739"/>
                <a:gd name="T4" fmla="*/ 241 w 735"/>
                <a:gd name="T5" fmla="*/ 385 h 1739"/>
                <a:gd name="T6" fmla="*/ 164 w 735"/>
                <a:gd name="T7" fmla="*/ 641 h 1739"/>
                <a:gd name="T8" fmla="*/ 83 w 735"/>
                <a:gd name="T9" fmla="*/ 839 h 1739"/>
                <a:gd name="T10" fmla="*/ 90 w 735"/>
                <a:gd name="T11" fmla="*/ 1116 h 1739"/>
                <a:gd name="T12" fmla="*/ 10 w 735"/>
                <a:gd name="T13" fmla="*/ 1265 h 1739"/>
                <a:gd name="T14" fmla="*/ 6 w 735"/>
                <a:gd name="T15" fmla="*/ 1350 h 1739"/>
                <a:gd name="T16" fmla="*/ 30 w 735"/>
                <a:gd name="T17" fmla="*/ 1358 h 1739"/>
                <a:gd name="T18" fmla="*/ 37 w 735"/>
                <a:gd name="T19" fmla="*/ 1407 h 1739"/>
                <a:gd name="T20" fmla="*/ 40 w 735"/>
                <a:gd name="T21" fmla="*/ 1484 h 1739"/>
                <a:gd name="T22" fmla="*/ 85 w 735"/>
                <a:gd name="T23" fmla="*/ 1568 h 1739"/>
                <a:gd name="T24" fmla="*/ 96 w 735"/>
                <a:gd name="T25" fmla="*/ 1631 h 1739"/>
                <a:gd name="T26" fmla="*/ 104 w 735"/>
                <a:gd name="T27" fmla="*/ 1692 h 1739"/>
                <a:gd name="T28" fmla="*/ 116 w 735"/>
                <a:gd name="T29" fmla="*/ 1733 h 1739"/>
                <a:gd name="T30" fmla="*/ 198 w 735"/>
                <a:gd name="T31" fmla="*/ 1686 h 1739"/>
                <a:gd name="T32" fmla="*/ 271 w 735"/>
                <a:gd name="T33" fmla="*/ 1641 h 1739"/>
                <a:gd name="T34" fmla="*/ 348 w 735"/>
                <a:gd name="T35" fmla="*/ 1539 h 1739"/>
                <a:gd name="T36" fmla="*/ 362 w 735"/>
                <a:gd name="T37" fmla="*/ 1443 h 1739"/>
                <a:gd name="T38" fmla="*/ 362 w 735"/>
                <a:gd name="T39" fmla="*/ 1407 h 1739"/>
                <a:gd name="T40" fmla="*/ 345 w 735"/>
                <a:gd name="T41" fmla="*/ 1350 h 1739"/>
                <a:gd name="T42" fmla="*/ 328 w 735"/>
                <a:gd name="T43" fmla="*/ 1325 h 1739"/>
                <a:gd name="T44" fmla="*/ 405 w 735"/>
                <a:gd name="T45" fmla="*/ 1304 h 1739"/>
                <a:gd name="T46" fmla="*/ 442 w 735"/>
                <a:gd name="T47" fmla="*/ 1287 h 1739"/>
                <a:gd name="T48" fmla="*/ 482 w 735"/>
                <a:gd name="T49" fmla="*/ 1233 h 1739"/>
                <a:gd name="T50" fmla="*/ 397 w 735"/>
                <a:gd name="T51" fmla="*/ 1239 h 1739"/>
                <a:gd name="T52" fmla="*/ 355 w 735"/>
                <a:gd name="T53" fmla="*/ 1212 h 1739"/>
                <a:gd name="T54" fmla="*/ 409 w 735"/>
                <a:gd name="T55" fmla="*/ 1217 h 1739"/>
                <a:gd name="T56" fmla="*/ 475 w 735"/>
                <a:gd name="T57" fmla="*/ 1210 h 1739"/>
                <a:gd name="T58" fmla="*/ 473 w 735"/>
                <a:gd name="T59" fmla="*/ 1134 h 1739"/>
                <a:gd name="T60" fmla="*/ 438 w 735"/>
                <a:gd name="T61" fmla="*/ 1082 h 1739"/>
                <a:gd name="T62" fmla="*/ 403 w 735"/>
                <a:gd name="T63" fmla="*/ 1087 h 1739"/>
                <a:gd name="T64" fmla="*/ 341 w 735"/>
                <a:gd name="T65" fmla="*/ 1139 h 1739"/>
                <a:gd name="T66" fmla="*/ 394 w 735"/>
                <a:gd name="T67" fmla="*/ 1092 h 1739"/>
                <a:gd name="T68" fmla="*/ 385 w 735"/>
                <a:gd name="T69" fmla="*/ 1019 h 1739"/>
                <a:gd name="T70" fmla="*/ 384 w 735"/>
                <a:gd name="T71" fmla="*/ 942 h 1739"/>
                <a:gd name="T72" fmla="*/ 401 w 735"/>
                <a:gd name="T73" fmla="*/ 875 h 1739"/>
                <a:gd name="T74" fmla="*/ 409 w 735"/>
                <a:gd name="T75" fmla="*/ 841 h 1739"/>
                <a:gd name="T76" fmla="*/ 415 w 735"/>
                <a:gd name="T77" fmla="*/ 794 h 1739"/>
                <a:gd name="T78" fmla="*/ 438 w 735"/>
                <a:gd name="T79" fmla="*/ 790 h 1739"/>
                <a:gd name="T80" fmla="*/ 448 w 735"/>
                <a:gd name="T81" fmla="*/ 774 h 1739"/>
                <a:gd name="T82" fmla="*/ 468 w 735"/>
                <a:gd name="T83" fmla="*/ 731 h 1739"/>
                <a:gd name="T84" fmla="*/ 520 w 735"/>
                <a:gd name="T85" fmla="*/ 704 h 1739"/>
                <a:gd name="T86" fmla="*/ 562 w 735"/>
                <a:gd name="T87" fmla="*/ 674 h 1739"/>
                <a:gd name="T88" fmla="*/ 589 w 735"/>
                <a:gd name="T89" fmla="*/ 623 h 1739"/>
                <a:gd name="T90" fmla="*/ 615 w 735"/>
                <a:gd name="T91" fmla="*/ 591 h 1739"/>
                <a:gd name="T92" fmla="*/ 598 w 735"/>
                <a:gd name="T93" fmla="*/ 554 h 1739"/>
                <a:gd name="T94" fmla="*/ 596 w 735"/>
                <a:gd name="T95" fmla="*/ 519 h 1739"/>
                <a:gd name="T96" fmla="*/ 600 w 735"/>
                <a:gd name="T97" fmla="*/ 467 h 1739"/>
                <a:gd name="T98" fmla="*/ 626 w 735"/>
                <a:gd name="T99" fmla="*/ 450 h 1739"/>
                <a:gd name="T100" fmla="*/ 622 w 735"/>
                <a:gd name="T101" fmla="*/ 414 h 1739"/>
                <a:gd name="T102" fmla="*/ 643 w 735"/>
                <a:gd name="T103" fmla="*/ 411 h 1739"/>
                <a:gd name="T104" fmla="*/ 660 w 735"/>
                <a:gd name="T105" fmla="*/ 393 h 1739"/>
                <a:gd name="T106" fmla="*/ 687 w 735"/>
                <a:gd name="T107" fmla="*/ 393 h 1739"/>
                <a:gd name="T108" fmla="*/ 730 w 735"/>
                <a:gd name="T109" fmla="*/ 376 h 1739"/>
                <a:gd name="T110" fmla="*/ 714 w 735"/>
                <a:gd name="T111" fmla="*/ 276 h 1739"/>
                <a:gd name="T112" fmla="*/ 686 w 735"/>
                <a:gd name="T113" fmla="*/ 194 h 1739"/>
                <a:gd name="T114" fmla="*/ 664 w 735"/>
                <a:gd name="T115" fmla="*/ 112 h 1739"/>
                <a:gd name="T116" fmla="*/ 540 w 735"/>
                <a:gd name="T117" fmla="*/ 18 h 17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35"/>
                <a:gd name="T178" fmla="*/ 0 h 1739"/>
                <a:gd name="T179" fmla="*/ 735 w 735"/>
                <a:gd name="T180" fmla="*/ 1739 h 17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35" h="1739">
                  <a:moveTo>
                    <a:pt x="520" y="0"/>
                  </a:moveTo>
                  <a:lnTo>
                    <a:pt x="505" y="0"/>
                  </a:lnTo>
                  <a:lnTo>
                    <a:pt x="499" y="36"/>
                  </a:lnTo>
                  <a:lnTo>
                    <a:pt x="503" y="77"/>
                  </a:lnTo>
                  <a:lnTo>
                    <a:pt x="485" y="81"/>
                  </a:lnTo>
                  <a:lnTo>
                    <a:pt x="460" y="78"/>
                  </a:lnTo>
                  <a:lnTo>
                    <a:pt x="444" y="74"/>
                  </a:lnTo>
                  <a:lnTo>
                    <a:pt x="424" y="74"/>
                  </a:lnTo>
                  <a:lnTo>
                    <a:pt x="409" y="86"/>
                  </a:lnTo>
                  <a:lnTo>
                    <a:pt x="408" y="132"/>
                  </a:lnTo>
                  <a:lnTo>
                    <a:pt x="385" y="135"/>
                  </a:lnTo>
                  <a:lnTo>
                    <a:pt x="363" y="132"/>
                  </a:lnTo>
                  <a:lnTo>
                    <a:pt x="348" y="150"/>
                  </a:lnTo>
                  <a:lnTo>
                    <a:pt x="338" y="176"/>
                  </a:lnTo>
                  <a:lnTo>
                    <a:pt x="319" y="211"/>
                  </a:lnTo>
                  <a:lnTo>
                    <a:pt x="328" y="242"/>
                  </a:lnTo>
                  <a:lnTo>
                    <a:pt x="311" y="285"/>
                  </a:lnTo>
                  <a:lnTo>
                    <a:pt x="294" y="313"/>
                  </a:lnTo>
                  <a:lnTo>
                    <a:pt x="277" y="342"/>
                  </a:lnTo>
                  <a:lnTo>
                    <a:pt x="265" y="376"/>
                  </a:lnTo>
                  <a:lnTo>
                    <a:pt x="241" y="385"/>
                  </a:lnTo>
                  <a:lnTo>
                    <a:pt x="227" y="500"/>
                  </a:lnTo>
                  <a:lnTo>
                    <a:pt x="210" y="534"/>
                  </a:lnTo>
                  <a:lnTo>
                    <a:pt x="190" y="567"/>
                  </a:lnTo>
                  <a:lnTo>
                    <a:pt x="206" y="591"/>
                  </a:lnTo>
                  <a:lnTo>
                    <a:pt x="207" y="635"/>
                  </a:lnTo>
                  <a:lnTo>
                    <a:pt x="184" y="647"/>
                  </a:lnTo>
                  <a:lnTo>
                    <a:pt x="164" y="641"/>
                  </a:lnTo>
                  <a:lnTo>
                    <a:pt x="144" y="648"/>
                  </a:lnTo>
                  <a:lnTo>
                    <a:pt x="126" y="657"/>
                  </a:lnTo>
                  <a:lnTo>
                    <a:pt x="100" y="688"/>
                  </a:lnTo>
                  <a:lnTo>
                    <a:pt x="87" y="722"/>
                  </a:lnTo>
                  <a:lnTo>
                    <a:pt x="96" y="758"/>
                  </a:lnTo>
                  <a:lnTo>
                    <a:pt x="87" y="795"/>
                  </a:lnTo>
                  <a:lnTo>
                    <a:pt x="83" y="839"/>
                  </a:lnTo>
                  <a:lnTo>
                    <a:pt x="87" y="879"/>
                  </a:lnTo>
                  <a:lnTo>
                    <a:pt x="87" y="927"/>
                  </a:lnTo>
                  <a:lnTo>
                    <a:pt x="120" y="962"/>
                  </a:lnTo>
                  <a:lnTo>
                    <a:pt x="113" y="1003"/>
                  </a:lnTo>
                  <a:lnTo>
                    <a:pt x="85" y="1023"/>
                  </a:lnTo>
                  <a:lnTo>
                    <a:pt x="98" y="1073"/>
                  </a:lnTo>
                  <a:lnTo>
                    <a:pt x="90" y="1116"/>
                  </a:lnTo>
                  <a:lnTo>
                    <a:pt x="85" y="1155"/>
                  </a:lnTo>
                  <a:lnTo>
                    <a:pt x="66" y="1163"/>
                  </a:lnTo>
                  <a:lnTo>
                    <a:pt x="44" y="1197"/>
                  </a:lnTo>
                  <a:lnTo>
                    <a:pt x="43" y="1240"/>
                  </a:lnTo>
                  <a:lnTo>
                    <a:pt x="30" y="1286"/>
                  </a:lnTo>
                  <a:lnTo>
                    <a:pt x="13" y="1296"/>
                  </a:lnTo>
                  <a:lnTo>
                    <a:pt x="10" y="1265"/>
                  </a:lnTo>
                  <a:lnTo>
                    <a:pt x="7" y="1268"/>
                  </a:lnTo>
                  <a:lnTo>
                    <a:pt x="2" y="1278"/>
                  </a:lnTo>
                  <a:lnTo>
                    <a:pt x="0" y="1291"/>
                  </a:lnTo>
                  <a:lnTo>
                    <a:pt x="2" y="1304"/>
                  </a:lnTo>
                  <a:lnTo>
                    <a:pt x="2" y="1312"/>
                  </a:lnTo>
                  <a:lnTo>
                    <a:pt x="6" y="1330"/>
                  </a:lnTo>
                  <a:lnTo>
                    <a:pt x="6" y="1350"/>
                  </a:lnTo>
                  <a:lnTo>
                    <a:pt x="13" y="1350"/>
                  </a:lnTo>
                  <a:lnTo>
                    <a:pt x="15" y="1356"/>
                  </a:lnTo>
                  <a:lnTo>
                    <a:pt x="15" y="1364"/>
                  </a:lnTo>
                  <a:lnTo>
                    <a:pt x="13" y="1370"/>
                  </a:lnTo>
                  <a:lnTo>
                    <a:pt x="21" y="1360"/>
                  </a:lnTo>
                  <a:lnTo>
                    <a:pt x="23" y="1351"/>
                  </a:lnTo>
                  <a:lnTo>
                    <a:pt x="30" y="1358"/>
                  </a:lnTo>
                  <a:lnTo>
                    <a:pt x="23" y="1370"/>
                  </a:lnTo>
                  <a:lnTo>
                    <a:pt x="30" y="1370"/>
                  </a:lnTo>
                  <a:lnTo>
                    <a:pt x="32" y="1371"/>
                  </a:lnTo>
                  <a:lnTo>
                    <a:pt x="26" y="1375"/>
                  </a:lnTo>
                  <a:lnTo>
                    <a:pt x="16" y="1388"/>
                  </a:lnTo>
                  <a:lnTo>
                    <a:pt x="34" y="1395"/>
                  </a:lnTo>
                  <a:lnTo>
                    <a:pt x="37" y="1407"/>
                  </a:lnTo>
                  <a:lnTo>
                    <a:pt x="34" y="1427"/>
                  </a:lnTo>
                  <a:lnTo>
                    <a:pt x="47" y="1424"/>
                  </a:lnTo>
                  <a:lnTo>
                    <a:pt x="49" y="1439"/>
                  </a:lnTo>
                  <a:lnTo>
                    <a:pt x="40" y="1451"/>
                  </a:lnTo>
                  <a:lnTo>
                    <a:pt x="40" y="1461"/>
                  </a:lnTo>
                  <a:lnTo>
                    <a:pt x="44" y="1469"/>
                  </a:lnTo>
                  <a:lnTo>
                    <a:pt x="40" y="1484"/>
                  </a:lnTo>
                  <a:lnTo>
                    <a:pt x="47" y="1483"/>
                  </a:lnTo>
                  <a:lnTo>
                    <a:pt x="51" y="1484"/>
                  </a:lnTo>
                  <a:lnTo>
                    <a:pt x="57" y="1502"/>
                  </a:lnTo>
                  <a:lnTo>
                    <a:pt x="60" y="1517"/>
                  </a:lnTo>
                  <a:lnTo>
                    <a:pt x="66" y="1539"/>
                  </a:lnTo>
                  <a:lnTo>
                    <a:pt x="79" y="1553"/>
                  </a:lnTo>
                  <a:lnTo>
                    <a:pt x="85" y="1568"/>
                  </a:lnTo>
                  <a:lnTo>
                    <a:pt x="100" y="1578"/>
                  </a:lnTo>
                  <a:lnTo>
                    <a:pt x="109" y="1592"/>
                  </a:lnTo>
                  <a:lnTo>
                    <a:pt x="107" y="1599"/>
                  </a:lnTo>
                  <a:lnTo>
                    <a:pt x="100" y="1607"/>
                  </a:lnTo>
                  <a:lnTo>
                    <a:pt x="91" y="1605"/>
                  </a:lnTo>
                  <a:lnTo>
                    <a:pt x="87" y="1609"/>
                  </a:lnTo>
                  <a:lnTo>
                    <a:pt x="96" y="1631"/>
                  </a:lnTo>
                  <a:lnTo>
                    <a:pt x="87" y="1628"/>
                  </a:lnTo>
                  <a:lnTo>
                    <a:pt x="79" y="1623"/>
                  </a:lnTo>
                  <a:lnTo>
                    <a:pt x="77" y="1632"/>
                  </a:lnTo>
                  <a:lnTo>
                    <a:pt x="83" y="1645"/>
                  </a:lnTo>
                  <a:lnTo>
                    <a:pt x="87" y="1658"/>
                  </a:lnTo>
                  <a:lnTo>
                    <a:pt x="96" y="1678"/>
                  </a:lnTo>
                  <a:lnTo>
                    <a:pt x="104" y="1692"/>
                  </a:lnTo>
                  <a:lnTo>
                    <a:pt x="112" y="1706"/>
                  </a:lnTo>
                  <a:lnTo>
                    <a:pt x="107" y="1712"/>
                  </a:lnTo>
                  <a:lnTo>
                    <a:pt x="104" y="1720"/>
                  </a:lnTo>
                  <a:lnTo>
                    <a:pt x="104" y="1726"/>
                  </a:lnTo>
                  <a:lnTo>
                    <a:pt x="100" y="1729"/>
                  </a:lnTo>
                  <a:lnTo>
                    <a:pt x="98" y="1733"/>
                  </a:lnTo>
                  <a:lnTo>
                    <a:pt x="116" y="1733"/>
                  </a:lnTo>
                  <a:lnTo>
                    <a:pt x="129" y="1739"/>
                  </a:lnTo>
                  <a:lnTo>
                    <a:pt x="154" y="1730"/>
                  </a:lnTo>
                  <a:lnTo>
                    <a:pt x="176" y="1730"/>
                  </a:lnTo>
                  <a:lnTo>
                    <a:pt x="188" y="1738"/>
                  </a:lnTo>
                  <a:lnTo>
                    <a:pt x="195" y="1733"/>
                  </a:lnTo>
                  <a:lnTo>
                    <a:pt x="201" y="1713"/>
                  </a:lnTo>
                  <a:lnTo>
                    <a:pt x="198" y="1686"/>
                  </a:lnTo>
                  <a:lnTo>
                    <a:pt x="204" y="1669"/>
                  </a:lnTo>
                  <a:lnTo>
                    <a:pt x="211" y="1655"/>
                  </a:lnTo>
                  <a:lnTo>
                    <a:pt x="225" y="1658"/>
                  </a:lnTo>
                  <a:lnTo>
                    <a:pt x="228" y="1645"/>
                  </a:lnTo>
                  <a:lnTo>
                    <a:pt x="241" y="1636"/>
                  </a:lnTo>
                  <a:lnTo>
                    <a:pt x="261" y="1639"/>
                  </a:lnTo>
                  <a:lnTo>
                    <a:pt x="271" y="1641"/>
                  </a:lnTo>
                  <a:lnTo>
                    <a:pt x="287" y="1639"/>
                  </a:lnTo>
                  <a:lnTo>
                    <a:pt x="303" y="1644"/>
                  </a:lnTo>
                  <a:lnTo>
                    <a:pt x="317" y="1644"/>
                  </a:lnTo>
                  <a:lnTo>
                    <a:pt x="324" y="1618"/>
                  </a:lnTo>
                  <a:lnTo>
                    <a:pt x="334" y="1586"/>
                  </a:lnTo>
                  <a:lnTo>
                    <a:pt x="345" y="1566"/>
                  </a:lnTo>
                  <a:lnTo>
                    <a:pt x="348" y="1539"/>
                  </a:lnTo>
                  <a:lnTo>
                    <a:pt x="351" y="1524"/>
                  </a:lnTo>
                  <a:lnTo>
                    <a:pt x="350" y="1505"/>
                  </a:lnTo>
                  <a:lnTo>
                    <a:pt x="354" y="1491"/>
                  </a:lnTo>
                  <a:lnTo>
                    <a:pt x="362" y="1478"/>
                  </a:lnTo>
                  <a:lnTo>
                    <a:pt x="359" y="1465"/>
                  </a:lnTo>
                  <a:lnTo>
                    <a:pt x="354" y="1456"/>
                  </a:lnTo>
                  <a:lnTo>
                    <a:pt x="362" y="1443"/>
                  </a:lnTo>
                  <a:lnTo>
                    <a:pt x="359" y="1433"/>
                  </a:lnTo>
                  <a:lnTo>
                    <a:pt x="354" y="1424"/>
                  </a:lnTo>
                  <a:lnTo>
                    <a:pt x="351" y="1418"/>
                  </a:lnTo>
                  <a:lnTo>
                    <a:pt x="354" y="1414"/>
                  </a:lnTo>
                  <a:lnTo>
                    <a:pt x="359" y="1416"/>
                  </a:lnTo>
                  <a:lnTo>
                    <a:pt x="366" y="1416"/>
                  </a:lnTo>
                  <a:lnTo>
                    <a:pt x="362" y="1407"/>
                  </a:lnTo>
                  <a:lnTo>
                    <a:pt x="362" y="1403"/>
                  </a:lnTo>
                  <a:lnTo>
                    <a:pt x="366" y="1394"/>
                  </a:lnTo>
                  <a:lnTo>
                    <a:pt x="366" y="1383"/>
                  </a:lnTo>
                  <a:lnTo>
                    <a:pt x="368" y="1370"/>
                  </a:lnTo>
                  <a:lnTo>
                    <a:pt x="366" y="1362"/>
                  </a:lnTo>
                  <a:lnTo>
                    <a:pt x="358" y="1356"/>
                  </a:lnTo>
                  <a:lnTo>
                    <a:pt x="345" y="1350"/>
                  </a:lnTo>
                  <a:lnTo>
                    <a:pt x="348" y="1350"/>
                  </a:lnTo>
                  <a:lnTo>
                    <a:pt x="358" y="1351"/>
                  </a:lnTo>
                  <a:lnTo>
                    <a:pt x="371" y="1350"/>
                  </a:lnTo>
                  <a:lnTo>
                    <a:pt x="372" y="1343"/>
                  </a:lnTo>
                  <a:lnTo>
                    <a:pt x="362" y="1333"/>
                  </a:lnTo>
                  <a:lnTo>
                    <a:pt x="328" y="1328"/>
                  </a:lnTo>
                  <a:lnTo>
                    <a:pt x="328" y="1325"/>
                  </a:lnTo>
                  <a:lnTo>
                    <a:pt x="358" y="1321"/>
                  </a:lnTo>
                  <a:lnTo>
                    <a:pt x="372" y="1328"/>
                  </a:lnTo>
                  <a:lnTo>
                    <a:pt x="381" y="1321"/>
                  </a:lnTo>
                  <a:lnTo>
                    <a:pt x="384" y="1311"/>
                  </a:lnTo>
                  <a:lnTo>
                    <a:pt x="391" y="1308"/>
                  </a:lnTo>
                  <a:lnTo>
                    <a:pt x="400" y="1308"/>
                  </a:lnTo>
                  <a:lnTo>
                    <a:pt x="405" y="1304"/>
                  </a:lnTo>
                  <a:lnTo>
                    <a:pt x="411" y="1296"/>
                  </a:lnTo>
                  <a:lnTo>
                    <a:pt x="418" y="1287"/>
                  </a:lnTo>
                  <a:lnTo>
                    <a:pt x="418" y="1273"/>
                  </a:lnTo>
                  <a:lnTo>
                    <a:pt x="426" y="1277"/>
                  </a:lnTo>
                  <a:lnTo>
                    <a:pt x="426" y="1290"/>
                  </a:lnTo>
                  <a:lnTo>
                    <a:pt x="431" y="1290"/>
                  </a:lnTo>
                  <a:lnTo>
                    <a:pt x="442" y="1287"/>
                  </a:lnTo>
                  <a:lnTo>
                    <a:pt x="451" y="1273"/>
                  </a:lnTo>
                  <a:lnTo>
                    <a:pt x="465" y="1257"/>
                  </a:lnTo>
                  <a:lnTo>
                    <a:pt x="460" y="1242"/>
                  </a:lnTo>
                  <a:lnTo>
                    <a:pt x="468" y="1247"/>
                  </a:lnTo>
                  <a:lnTo>
                    <a:pt x="473" y="1247"/>
                  </a:lnTo>
                  <a:lnTo>
                    <a:pt x="473" y="1240"/>
                  </a:lnTo>
                  <a:lnTo>
                    <a:pt x="482" y="1233"/>
                  </a:lnTo>
                  <a:lnTo>
                    <a:pt x="481" y="1230"/>
                  </a:lnTo>
                  <a:lnTo>
                    <a:pt x="473" y="1230"/>
                  </a:lnTo>
                  <a:lnTo>
                    <a:pt x="462" y="1236"/>
                  </a:lnTo>
                  <a:lnTo>
                    <a:pt x="418" y="1244"/>
                  </a:lnTo>
                  <a:lnTo>
                    <a:pt x="405" y="1242"/>
                  </a:lnTo>
                  <a:lnTo>
                    <a:pt x="400" y="1247"/>
                  </a:lnTo>
                  <a:lnTo>
                    <a:pt x="397" y="1239"/>
                  </a:lnTo>
                  <a:lnTo>
                    <a:pt x="391" y="1233"/>
                  </a:lnTo>
                  <a:lnTo>
                    <a:pt x="359" y="1220"/>
                  </a:lnTo>
                  <a:lnTo>
                    <a:pt x="345" y="1226"/>
                  </a:lnTo>
                  <a:lnTo>
                    <a:pt x="337" y="1220"/>
                  </a:lnTo>
                  <a:lnTo>
                    <a:pt x="345" y="1217"/>
                  </a:lnTo>
                  <a:lnTo>
                    <a:pt x="350" y="1210"/>
                  </a:lnTo>
                  <a:lnTo>
                    <a:pt x="355" y="1212"/>
                  </a:lnTo>
                  <a:lnTo>
                    <a:pt x="366" y="1209"/>
                  </a:lnTo>
                  <a:lnTo>
                    <a:pt x="379" y="1210"/>
                  </a:lnTo>
                  <a:lnTo>
                    <a:pt x="381" y="1209"/>
                  </a:lnTo>
                  <a:lnTo>
                    <a:pt x="394" y="1220"/>
                  </a:lnTo>
                  <a:lnTo>
                    <a:pt x="401" y="1214"/>
                  </a:lnTo>
                  <a:lnTo>
                    <a:pt x="401" y="1210"/>
                  </a:lnTo>
                  <a:lnTo>
                    <a:pt x="409" y="1217"/>
                  </a:lnTo>
                  <a:lnTo>
                    <a:pt x="418" y="1220"/>
                  </a:lnTo>
                  <a:lnTo>
                    <a:pt x="421" y="1212"/>
                  </a:lnTo>
                  <a:lnTo>
                    <a:pt x="426" y="1217"/>
                  </a:lnTo>
                  <a:lnTo>
                    <a:pt x="431" y="1230"/>
                  </a:lnTo>
                  <a:lnTo>
                    <a:pt x="439" y="1231"/>
                  </a:lnTo>
                  <a:lnTo>
                    <a:pt x="468" y="1214"/>
                  </a:lnTo>
                  <a:lnTo>
                    <a:pt x="475" y="1210"/>
                  </a:lnTo>
                  <a:lnTo>
                    <a:pt x="489" y="1189"/>
                  </a:lnTo>
                  <a:lnTo>
                    <a:pt x="493" y="1181"/>
                  </a:lnTo>
                  <a:lnTo>
                    <a:pt x="495" y="1171"/>
                  </a:lnTo>
                  <a:lnTo>
                    <a:pt x="498" y="1163"/>
                  </a:lnTo>
                  <a:lnTo>
                    <a:pt x="495" y="1156"/>
                  </a:lnTo>
                  <a:lnTo>
                    <a:pt x="489" y="1143"/>
                  </a:lnTo>
                  <a:lnTo>
                    <a:pt x="473" y="1134"/>
                  </a:lnTo>
                  <a:lnTo>
                    <a:pt x="468" y="1124"/>
                  </a:lnTo>
                  <a:lnTo>
                    <a:pt x="462" y="1120"/>
                  </a:lnTo>
                  <a:lnTo>
                    <a:pt x="472" y="1117"/>
                  </a:lnTo>
                  <a:lnTo>
                    <a:pt x="469" y="1113"/>
                  </a:lnTo>
                  <a:lnTo>
                    <a:pt x="456" y="1109"/>
                  </a:lnTo>
                  <a:lnTo>
                    <a:pt x="445" y="1103"/>
                  </a:lnTo>
                  <a:lnTo>
                    <a:pt x="438" y="1082"/>
                  </a:lnTo>
                  <a:lnTo>
                    <a:pt x="429" y="1082"/>
                  </a:lnTo>
                  <a:lnTo>
                    <a:pt x="418" y="1086"/>
                  </a:lnTo>
                  <a:lnTo>
                    <a:pt x="413" y="1079"/>
                  </a:lnTo>
                  <a:lnTo>
                    <a:pt x="411" y="1073"/>
                  </a:lnTo>
                  <a:lnTo>
                    <a:pt x="408" y="1073"/>
                  </a:lnTo>
                  <a:lnTo>
                    <a:pt x="408" y="1078"/>
                  </a:lnTo>
                  <a:lnTo>
                    <a:pt x="403" y="1087"/>
                  </a:lnTo>
                  <a:lnTo>
                    <a:pt x="401" y="1099"/>
                  </a:lnTo>
                  <a:lnTo>
                    <a:pt x="392" y="1112"/>
                  </a:lnTo>
                  <a:lnTo>
                    <a:pt x="381" y="1120"/>
                  </a:lnTo>
                  <a:lnTo>
                    <a:pt x="371" y="1129"/>
                  </a:lnTo>
                  <a:lnTo>
                    <a:pt x="363" y="1134"/>
                  </a:lnTo>
                  <a:lnTo>
                    <a:pt x="354" y="1134"/>
                  </a:lnTo>
                  <a:lnTo>
                    <a:pt x="341" y="1139"/>
                  </a:lnTo>
                  <a:lnTo>
                    <a:pt x="329" y="1137"/>
                  </a:lnTo>
                  <a:lnTo>
                    <a:pt x="341" y="1129"/>
                  </a:lnTo>
                  <a:lnTo>
                    <a:pt x="354" y="1126"/>
                  </a:lnTo>
                  <a:lnTo>
                    <a:pt x="363" y="1116"/>
                  </a:lnTo>
                  <a:lnTo>
                    <a:pt x="375" y="1109"/>
                  </a:lnTo>
                  <a:lnTo>
                    <a:pt x="384" y="1100"/>
                  </a:lnTo>
                  <a:lnTo>
                    <a:pt x="394" y="1092"/>
                  </a:lnTo>
                  <a:lnTo>
                    <a:pt x="400" y="1082"/>
                  </a:lnTo>
                  <a:lnTo>
                    <a:pt x="397" y="1066"/>
                  </a:lnTo>
                  <a:lnTo>
                    <a:pt x="388" y="1066"/>
                  </a:lnTo>
                  <a:lnTo>
                    <a:pt x="392" y="1056"/>
                  </a:lnTo>
                  <a:lnTo>
                    <a:pt x="392" y="1045"/>
                  </a:lnTo>
                  <a:lnTo>
                    <a:pt x="388" y="1036"/>
                  </a:lnTo>
                  <a:lnTo>
                    <a:pt x="385" y="1019"/>
                  </a:lnTo>
                  <a:lnTo>
                    <a:pt x="384" y="1003"/>
                  </a:lnTo>
                  <a:lnTo>
                    <a:pt x="384" y="983"/>
                  </a:lnTo>
                  <a:lnTo>
                    <a:pt x="381" y="975"/>
                  </a:lnTo>
                  <a:lnTo>
                    <a:pt x="381" y="968"/>
                  </a:lnTo>
                  <a:lnTo>
                    <a:pt x="379" y="959"/>
                  </a:lnTo>
                  <a:lnTo>
                    <a:pt x="379" y="951"/>
                  </a:lnTo>
                  <a:lnTo>
                    <a:pt x="384" y="942"/>
                  </a:lnTo>
                  <a:lnTo>
                    <a:pt x="381" y="935"/>
                  </a:lnTo>
                  <a:lnTo>
                    <a:pt x="400" y="943"/>
                  </a:lnTo>
                  <a:lnTo>
                    <a:pt x="400" y="935"/>
                  </a:lnTo>
                  <a:lnTo>
                    <a:pt x="397" y="925"/>
                  </a:lnTo>
                  <a:lnTo>
                    <a:pt x="394" y="912"/>
                  </a:lnTo>
                  <a:lnTo>
                    <a:pt x="397" y="888"/>
                  </a:lnTo>
                  <a:lnTo>
                    <a:pt x="401" y="875"/>
                  </a:lnTo>
                  <a:lnTo>
                    <a:pt x="403" y="869"/>
                  </a:lnTo>
                  <a:lnTo>
                    <a:pt x="394" y="858"/>
                  </a:lnTo>
                  <a:lnTo>
                    <a:pt x="391" y="851"/>
                  </a:lnTo>
                  <a:lnTo>
                    <a:pt x="391" y="835"/>
                  </a:lnTo>
                  <a:lnTo>
                    <a:pt x="400" y="837"/>
                  </a:lnTo>
                  <a:lnTo>
                    <a:pt x="409" y="843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21" y="828"/>
                  </a:lnTo>
                  <a:lnTo>
                    <a:pt x="421" y="824"/>
                  </a:lnTo>
                  <a:lnTo>
                    <a:pt x="418" y="822"/>
                  </a:lnTo>
                  <a:lnTo>
                    <a:pt x="421" y="812"/>
                  </a:lnTo>
                  <a:lnTo>
                    <a:pt x="421" y="804"/>
                  </a:lnTo>
                  <a:lnTo>
                    <a:pt x="415" y="794"/>
                  </a:lnTo>
                  <a:lnTo>
                    <a:pt x="415" y="785"/>
                  </a:lnTo>
                  <a:lnTo>
                    <a:pt x="418" y="790"/>
                  </a:lnTo>
                  <a:lnTo>
                    <a:pt x="418" y="794"/>
                  </a:lnTo>
                  <a:lnTo>
                    <a:pt x="426" y="798"/>
                  </a:lnTo>
                  <a:lnTo>
                    <a:pt x="429" y="801"/>
                  </a:lnTo>
                  <a:lnTo>
                    <a:pt x="434" y="801"/>
                  </a:lnTo>
                  <a:lnTo>
                    <a:pt x="438" y="790"/>
                  </a:lnTo>
                  <a:lnTo>
                    <a:pt x="445" y="794"/>
                  </a:lnTo>
                  <a:lnTo>
                    <a:pt x="445" y="785"/>
                  </a:lnTo>
                  <a:lnTo>
                    <a:pt x="451" y="779"/>
                  </a:lnTo>
                  <a:lnTo>
                    <a:pt x="448" y="777"/>
                  </a:lnTo>
                  <a:lnTo>
                    <a:pt x="439" y="774"/>
                  </a:lnTo>
                  <a:lnTo>
                    <a:pt x="438" y="774"/>
                  </a:lnTo>
                  <a:lnTo>
                    <a:pt x="448" y="774"/>
                  </a:lnTo>
                  <a:lnTo>
                    <a:pt x="451" y="769"/>
                  </a:lnTo>
                  <a:lnTo>
                    <a:pt x="454" y="768"/>
                  </a:lnTo>
                  <a:lnTo>
                    <a:pt x="454" y="764"/>
                  </a:lnTo>
                  <a:lnTo>
                    <a:pt x="462" y="760"/>
                  </a:lnTo>
                  <a:lnTo>
                    <a:pt x="462" y="746"/>
                  </a:lnTo>
                  <a:lnTo>
                    <a:pt x="468" y="746"/>
                  </a:lnTo>
                  <a:lnTo>
                    <a:pt x="468" y="731"/>
                  </a:lnTo>
                  <a:lnTo>
                    <a:pt x="475" y="729"/>
                  </a:lnTo>
                  <a:lnTo>
                    <a:pt x="486" y="731"/>
                  </a:lnTo>
                  <a:lnTo>
                    <a:pt x="498" y="722"/>
                  </a:lnTo>
                  <a:lnTo>
                    <a:pt x="502" y="710"/>
                  </a:lnTo>
                  <a:lnTo>
                    <a:pt x="510" y="704"/>
                  </a:lnTo>
                  <a:lnTo>
                    <a:pt x="515" y="699"/>
                  </a:lnTo>
                  <a:lnTo>
                    <a:pt x="520" y="704"/>
                  </a:lnTo>
                  <a:lnTo>
                    <a:pt x="528" y="701"/>
                  </a:lnTo>
                  <a:lnTo>
                    <a:pt x="534" y="698"/>
                  </a:lnTo>
                  <a:lnTo>
                    <a:pt x="536" y="686"/>
                  </a:lnTo>
                  <a:lnTo>
                    <a:pt x="542" y="678"/>
                  </a:lnTo>
                  <a:lnTo>
                    <a:pt x="551" y="682"/>
                  </a:lnTo>
                  <a:lnTo>
                    <a:pt x="555" y="677"/>
                  </a:lnTo>
                  <a:lnTo>
                    <a:pt x="562" y="674"/>
                  </a:lnTo>
                  <a:lnTo>
                    <a:pt x="566" y="667"/>
                  </a:lnTo>
                  <a:lnTo>
                    <a:pt x="568" y="663"/>
                  </a:lnTo>
                  <a:lnTo>
                    <a:pt x="570" y="659"/>
                  </a:lnTo>
                  <a:lnTo>
                    <a:pt x="579" y="654"/>
                  </a:lnTo>
                  <a:lnTo>
                    <a:pt x="585" y="637"/>
                  </a:lnTo>
                  <a:lnTo>
                    <a:pt x="585" y="629"/>
                  </a:lnTo>
                  <a:lnTo>
                    <a:pt x="589" y="623"/>
                  </a:lnTo>
                  <a:lnTo>
                    <a:pt x="596" y="614"/>
                  </a:lnTo>
                  <a:lnTo>
                    <a:pt x="598" y="607"/>
                  </a:lnTo>
                  <a:lnTo>
                    <a:pt x="600" y="601"/>
                  </a:lnTo>
                  <a:lnTo>
                    <a:pt x="606" y="588"/>
                  </a:lnTo>
                  <a:lnTo>
                    <a:pt x="612" y="581"/>
                  </a:lnTo>
                  <a:lnTo>
                    <a:pt x="612" y="597"/>
                  </a:lnTo>
                  <a:lnTo>
                    <a:pt x="615" y="591"/>
                  </a:lnTo>
                  <a:lnTo>
                    <a:pt x="619" y="584"/>
                  </a:lnTo>
                  <a:lnTo>
                    <a:pt x="622" y="577"/>
                  </a:lnTo>
                  <a:lnTo>
                    <a:pt x="615" y="573"/>
                  </a:lnTo>
                  <a:lnTo>
                    <a:pt x="613" y="568"/>
                  </a:lnTo>
                  <a:lnTo>
                    <a:pt x="612" y="564"/>
                  </a:lnTo>
                  <a:lnTo>
                    <a:pt x="602" y="558"/>
                  </a:lnTo>
                  <a:lnTo>
                    <a:pt x="598" y="554"/>
                  </a:lnTo>
                  <a:lnTo>
                    <a:pt x="596" y="547"/>
                  </a:lnTo>
                  <a:lnTo>
                    <a:pt x="598" y="545"/>
                  </a:lnTo>
                  <a:lnTo>
                    <a:pt x="596" y="538"/>
                  </a:lnTo>
                  <a:lnTo>
                    <a:pt x="591" y="534"/>
                  </a:lnTo>
                  <a:lnTo>
                    <a:pt x="591" y="530"/>
                  </a:lnTo>
                  <a:lnTo>
                    <a:pt x="596" y="526"/>
                  </a:lnTo>
                  <a:lnTo>
                    <a:pt x="596" y="519"/>
                  </a:lnTo>
                  <a:lnTo>
                    <a:pt x="604" y="516"/>
                  </a:lnTo>
                  <a:lnTo>
                    <a:pt x="606" y="504"/>
                  </a:lnTo>
                  <a:lnTo>
                    <a:pt x="612" y="497"/>
                  </a:lnTo>
                  <a:lnTo>
                    <a:pt x="612" y="483"/>
                  </a:lnTo>
                  <a:lnTo>
                    <a:pt x="609" y="482"/>
                  </a:lnTo>
                  <a:lnTo>
                    <a:pt x="606" y="474"/>
                  </a:lnTo>
                  <a:lnTo>
                    <a:pt x="600" y="467"/>
                  </a:lnTo>
                  <a:lnTo>
                    <a:pt x="602" y="466"/>
                  </a:lnTo>
                  <a:lnTo>
                    <a:pt x="609" y="461"/>
                  </a:lnTo>
                  <a:lnTo>
                    <a:pt x="612" y="457"/>
                  </a:lnTo>
                  <a:lnTo>
                    <a:pt x="612" y="450"/>
                  </a:lnTo>
                  <a:lnTo>
                    <a:pt x="615" y="449"/>
                  </a:lnTo>
                  <a:lnTo>
                    <a:pt x="619" y="450"/>
                  </a:lnTo>
                  <a:lnTo>
                    <a:pt x="626" y="450"/>
                  </a:lnTo>
                  <a:lnTo>
                    <a:pt x="626" y="444"/>
                  </a:lnTo>
                  <a:lnTo>
                    <a:pt x="625" y="437"/>
                  </a:lnTo>
                  <a:lnTo>
                    <a:pt x="633" y="437"/>
                  </a:lnTo>
                  <a:lnTo>
                    <a:pt x="634" y="432"/>
                  </a:lnTo>
                  <a:lnTo>
                    <a:pt x="628" y="424"/>
                  </a:lnTo>
                  <a:lnTo>
                    <a:pt x="622" y="416"/>
                  </a:lnTo>
                  <a:lnTo>
                    <a:pt x="622" y="414"/>
                  </a:lnTo>
                  <a:lnTo>
                    <a:pt x="633" y="420"/>
                  </a:lnTo>
                  <a:lnTo>
                    <a:pt x="638" y="429"/>
                  </a:lnTo>
                  <a:lnTo>
                    <a:pt x="643" y="429"/>
                  </a:lnTo>
                  <a:lnTo>
                    <a:pt x="643" y="423"/>
                  </a:lnTo>
                  <a:lnTo>
                    <a:pt x="640" y="411"/>
                  </a:lnTo>
                  <a:lnTo>
                    <a:pt x="640" y="414"/>
                  </a:lnTo>
                  <a:lnTo>
                    <a:pt x="643" y="411"/>
                  </a:lnTo>
                  <a:lnTo>
                    <a:pt x="643" y="393"/>
                  </a:lnTo>
                  <a:lnTo>
                    <a:pt x="647" y="390"/>
                  </a:lnTo>
                  <a:lnTo>
                    <a:pt x="651" y="390"/>
                  </a:lnTo>
                  <a:lnTo>
                    <a:pt x="651" y="395"/>
                  </a:lnTo>
                  <a:lnTo>
                    <a:pt x="656" y="402"/>
                  </a:lnTo>
                  <a:lnTo>
                    <a:pt x="660" y="402"/>
                  </a:lnTo>
                  <a:lnTo>
                    <a:pt x="660" y="393"/>
                  </a:lnTo>
                  <a:lnTo>
                    <a:pt x="664" y="389"/>
                  </a:lnTo>
                  <a:lnTo>
                    <a:pt x="669" y="393"/>
                  </a:lnTo>
                  <a:lnTo>
                    <a:pt x="672" y="397"/>
                  </a:lnTo>
                  <a:lnTo>
                    <a:pt x="676" y="402"/>
                  </a:lnTo>
                  <a:lnTo>
                    <a:pt x="679" y="402"/>
                  </a:lnTo>
                  <a:lnTo>
                    <a:pt x="686" y="403"/>
                  </a:lnTo>
                  <a:lnTo>
                    <a:pt x="687" y="393"/>
                  </a:lnTo>
                  <a:lnTo>
                    <a:pt x="708" y="390"/>
                  </a:lnTo>
                  <a:lnTo>
                    <a:pt x="712" y="386"/>
                  </a:lnTo>
                  <a:lnTo>
                    <a:pt x="723" y="393"/>
                  </a:lnTo>
                  <a:lnTo>
                    <a:pt x="729" y="399"/>
                  </a:lnTo>
                  <a:lnTo>
                    <a:pt x="730" y="390"/>
                  </a:lnTo>
                  <a:lnTo>
                    <a:pt x="735" y="386"/>
                  </a:lnTo>
                  <a:lnTo>
                    <a:pt x="730" y="376"/>
                  </a:lnTo>
                  <a:lnTo>
                    <a:pt x="725" y="364"/>
                  </a:lnTo>
                  <a:lnTo>
                    <a:pt x="714" y="346"/>
                  </a:lnTo>
                  <a:lnTo>
                    <a:pt x="708" y="329"/>
                  </a:lnTo>
                  <a:lnTo>
                    <a:pt x="709" y="313"/>
                  </a:lnTo>
                  <a:lnTo>
                    <a:pt x="716" y="299"/>
                  </a:lnTo>
                  <a:lnTo>
                    <a:pt x="716" y="290"/>
                  </a:lnTo>
                  <a:lnTo>
                    <a:pt x="714" y="276"/>
                  </a:lnTo>
                  <a:lnTo>
                    <a:pt x="708" y="266"/>
                  </a:lnTo>
                  <a:lnTo>
                    <a:pt x="699" y="254"/>
                  </a:lnTo>
                  <a:lnTo>
                    <a:pt x="690" y="241"/>
                  </a:lnTo>
                  <a:lnTo>
                    <a:pt x="686" y="225"/>
                  </a:lnTo>
                  <a:lnTo>
                    <a:pt x="687" y="215"/>
                  </a:lnTo>
                  <a:lnTo>
                    <a:pt x="690" y="207"/>
                  </a:lnTo>
                  <a:lnTo>
                    <a:pt x="686" y="194"/>
                  </a:lnTo>
                  <a:lnTo>
                    <a:pt x="682" y="186"/>
                  </a:lnTo>
                  <a:lnTo>
                    <a:pt x="678" y="174"/>
                  </a:lnTo>
                  <a:lnTo>
                    <a:pt x="676" y="158"/>
                  </a:lnTo>
                  <a:lnTo>
                    <a:pt x="676" y="142"/>
                  </a:lnTo>
                  <a:lnTo>
                    <a:pt x="678" y="131"/>
                  </a:lnTo>
                  <a:lnTo>
                    <a:pt x="676" y="125"/>
                  </a:lnTo>
                  <a:lnTo>
                    <a:pt x="664" y="112"/>
                  </a:lnTo>
                  <a:lnTo>
                    <a:pt x="653" y="97"/>
                  </a:lnTo>
                  <a:lnTo>
                    <a:pt x="640" y="80"/>
                  </a:lnTo>
                  <a:lnTo>
                    <a:pt x="625" y="69"/>
                  </a:lnTo>
                  <a:lnTo>
                    <a:pt x="591" y="63"/>
                  </a:lnTo>
                  <a:lnTo>
                    <a:pt x="577" y="50"/>
                  </a:lnTo>
                  <a:lnTo>
                    <a:pt x="564" y="38"/>
                  </a:lnTo>
                  <a:lnTo>
                    <a:pt x="540" y="18"/>
                  </a:lnTo>
                  <a:lnTo>
                    <a:pt x="532" y="11"/>
                  </a:lnTo>
                  <a:lnTo>
                    <a:pt x="525" y="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104"/>
            <p:cNvSpPr>
              <a:spLocks/>
            </p:cNvSpPr>
            <p:nvPr/>
          </p:nvSpPr>
          <p:spPr bwMode="auto">
            <a:xfrm>
              <a:off x="2317508" y="2549209"/>
              <a:ext cx="1167067" cy="2761480"/>
            </a:xfrm>
            <a:custGeom>
              <a:avLst/>
              <a:gdLst>
                <a:gd name="T0" fmla="*/ 444 w 735"/>
                <a:gd name="T1" fmla="*/ 74 h 1739"/>
                <a:gd name="T2" fmla="*/ 338 w 735"/>
                <a:gd name="T3" fmla="*/ 176 h 1739"/>
                <a:gd name="T4" fmla="*/ 241 w 735"/>
                <a:gd name="T5" fmla="*/ 385 h 1739"/>
                <a:gd name="T6" fmla="*/ 164 w 735"/>
                <a:gd name="T7" fmla="*/ 641 h 1739"/>
                <a:gd name="T8" fmla="*/ 83 w 735"/>
                <a:gd name="T9" fmla="*/ 839 h 1739"/>
                <a:gd name="T10" fmla="*/ 90 w 735"/>
                <a:gd name="T11" fmla="*/ 1116 h 1739"/>
                <a:gd name="T12" fmla="*/ 10 w 735"/>
                <a:gd name="T13" fmla="*/ 1265 h 1739"/>
                <a:gd name="T14" fmla="*/ 6 w 735"/>
                <a:gd name="T15" fmla="*/ 1350 h 1739"/>
                <a:gd name="T16" fmla="*/ 30 w 735"/>
                <a:gd name="T17" fmla="*/ 1358 h 1739"/>
                <a:gd name="T18" fmla="*/ 37 w 735"/>
                <a:gd name="T19" fmla="*/ 1407 h 1739"/>
                <a:gd name="T20" fmla="*/ 40 w 735"/>
                <a:gd name="T21" fmla="*/ 1484 h 1739"/>
                <a:gd name="T22" fmla="*/ 85 w 735"/>
                <a:gd name="T23" fmla="*/ 1568 h 1739"/>
                <a:gd name="T24" fmla="*/ 96 w 735"/>
                <a:gd name="T25" fmla="*/ 1631 h 1739"/>
                <a:gd name="T26" fmla="*/ 104 w 735"/>
                <a:gd name="T27" fmla="*/ 1692 h 1739"/>
                <a:gd name="T28" fmla="*/ 116 w 735"/>
                <a:gd name="T29" fmla="*/ 1733 h 1739"/>
                <a:gd name="T30" fmla="*/ 198 w 735"/>
                <a:gd name="T31" fmla="*/ 1686 h 1739"/>
                <a:gd name="T32" fmla="*/ 271 w 735"/>
                <a:gd name="T33" fmla="*/ 1641 h 1739"/>
                <a:gd name="T34" fmla="*/ 348 w 735"/>
                <a:gd name="T35" fmla="*/ 1539 h 1739"/>
                <a:gd name="T36" fmla="*/ 362 w 735"/>
                <a:gd name="T37" fmla="*/ 1443 h 1739"/>
                <a:gd name="T38" fmla="*/ 362 w 735"/>
                <a:gd name="T39" fmla="*/ 1407 h 1739"/>
                <a:gd name="T40" fmla="*/ 345 w 735"/>
                <a:gd name="T41" fmla="*/ 1350 h 1739"/>
                <a:gd name="T42" fmla="*/ 328 w 735"/>
                <a:gd name="T43" fmla="*/ 1325 h 1739"/>
                <a:gd name="T44" fmla="*/ 405 w 735"/>
                <a:gd name="T45" fmla="*/ 1304 h 1739"/>
                <a:gd name="T46" fmla="*/ 442 w 735"/>
                <a:gd name="T47" fmla="*/ 1287 h 1739"/>
                <a:gd name="T48" fmla="*/ 482 w 735"/>
                <a:gd name="T49" fmla="*/ 1233 h 1739"/>
                <a:gd name="T50" fmla="*/ 397 w 735"/>
                <a:gd name="T51" fmla="*/ 1239 h 1739"/>
                <a:gd name="T52" fmla="*/ 355 w 735"/>
                <a:gd name="T53" fmla="*/ 1212 h 1739"/>
                <a:gd name="T54" fmla="*/ 409 w 735"/>
                <a:gd name="T55" fmla="*/ 1217 h 1739"/>
                <a:gd name="T56" fmla="*/ 475 w 735"/>
                <a:gd name="T57" fmla="*/ 1210 h 1739"/>
                <a:gd name="T58" fmla="*/ 473 w 735"/>
                <a:gd name="T59" fmla="*/ 1134 h 1739"/>
                <a:gd name="T60" fmla="*/ 438 w 735"/>
                <a:gd name="T61" fmla="*/ 1082 h 1739"/>
                <a:gd name="T62" fmla="*/ 403 w 735"/>
                <a:gd name="T63" fmla="*/ 1087 h 1739"/>
                <a:gd name="T64" fmla="*/ 341 w 735"/>
                <a:gd name="T65" fmla="*/ 1139 h 1739"/>
                <a:gd name="T66" fmla="*/ 394 w 735"/>
                <a:gd name="T67" fmla="*/ 1092 h 1739"/>
                <a:gd name="T68" fmla="*/ 385 w 735"/>
                <a:gd name="T69" fmla="*/ 1019 h 1739"/>
                <a:gd name="T70" fmla="*/ 384 w 735"/>
                <a:gd name="T71" fmla="*/ 942 h 1739"/>
                <a:gd name="T72" fmla="*/ 401 w 735"/>
                <a:gd name="T73" fmla="*/ 875 h 1739"/>
                <a:gd name="T74" fmla="*/ 409 w 735"/>
                <a:gd name="T75" fmla="*/ 841 h 1739"/>
                <a:gd name="T76" fmla="*/ 415 w 735"/>
                <a:gd name="T77" fmla="*/ 794 h 1739"/>
                <a:gd name="T78" fmla="*/ 438 w 735"/>
                <a:gd name="T79" fmla="*/ 790 h 1739"/>
                <a:gd name="T80" fmla="*/ 448 w 735"/>
                <a:gd name="T81" fmla="*/ 774 h 1739"/>
                <a:gd name="T82" fmla="*/ 468 w 735"/>
                <a:gd name="T83" fmla="*/ 731 h 1739"/>
                <a:gd name="T84" fmla="*/ 520 w 735"/>
                <a:gd name="T85" fmla="*/ 704 h 1739"/>
                <a:gd name="T86" fmla="*/ 562 w 735"/>
                <a:gd name="T87" fmla="*/ 674 h 1739"/>
                <a:gd name="T88" fmla="*/ 589 w 735"/>
                <a:gd name="T89" fmla="*/ 623 h 1739"/>
                <a:gd name="T90" fmla="*/ 615 w 735"/>
                <a:gd name="T91" fmla="*/ 591 h 1739"/>
                <a:gd name="T92" fmla="*/ 598 w 735"/>
                <a:gd name="T93" fmla="*/ 554 h 1739"/>
                <a:gd name="T94" fmla="*/ 596 w 735"/>
                <a:gd name="T95" fmla="*/ 519 h 1739"/>
                <a:gd name="T96" fmla="*/ 600 w 735"/>
                <a:gd name="T97" fmla="*/ 467 h 1739"/>
                <a:gd name="T98" fmla="*/ 626 w 735"/>
                <a:gd name="T99" fmla="*/ 450 h 1739"/>
                <a:gd name="T100" fmla="*/ 622 w 735"/>
                <a:gd name="T101" fmla="*/ 414 h 1739"/>
                <a:gd name="T102" fmla="*/ 643 w 735"/>
                <a:gd name="T103" fmla="*/ 411 h 1739"/>
                <a:gd name="T104" fmla="*/ 660 w 735"/>
                <a:gd name="T105" fmla="*/ 393 h 1739"/>
                <a:gd name="T106" fmla="*/ 687 w 735"/>
                <a:gd name="T107" fmla="*/ 393 h 1739"/>
                <a:gd name="T108" fmla="*/ 730 w 735"/>
                <a:gd name="T109" fmla="*/ 376 h 1739"/>
                <a:gd name="T110" fmla="*/ 714 w 735"/>
                <a:gd name="T111" fmla="*/ 276 h 1739"/>
                <a:gd name="T112" fmla="*/ 686 w 735"/>
                <a:gd name="T113" fmla="*/ 194 h 1739"/>
                <a:gd name="T114" fmla="*/ 664 w 735"/>
                <a:gd name="T115" fmla="*/ 112 h 1739"/>
                <a:gd name="T116" fmla="*/ 540 w 735"/>
                <a:gd name="T117" fmla="*/ 18 h 17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35"/>
                <a:gd name="T178" fmla="*/ 0 h 1739"/>
                <a:gd name="T179" fmla="*/ 735 w 735"/>
                <a:gd name="T180" fmla="*/ 1739 h 17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35" h="1739">
                  <a:moveTo>
                    <a:pt x="520" y="0"/>
                  </a:moveTo>
                  <a:lnTo>
                    <a:pt x="505" y="0"/>
                  </a:lnTo>
                  <a:lnTo>
                    <a:pt x="499" y="36"/>
                  </a:lnTo>
                  <a:lnTo>
                    <a:pt x="503" y="77"/>
                  </a:lnTo>
                  <a:lnTo>
                    <a:pt x="485" y="81"/>
                  </a:lnTo>
                  <a:lnTo>
                    <a:pt x="460" y="78"/>
                  </a:lnTo>
                  <a:lnTo>
                    <a:pt x="444" y="74"/>
                  </a:lnTo>
                  <a:lnTo>
                    <a:pt x="424" y="74"/>
                  </a:lnTo>
                  <a:lnTo>
                    <a:pt x="409" y="86"/>
                  </a:lnTo>
                  <a:lnTo>
                    <a:pt x="408" y="132"/>
                  </a:lnTo>
                  <a:lnTo>
                    <a:pt x="385" y="135"/>
                  </a:lnTo>
                  <a:lnTo>
                    <a:pt x="363" y="132"/>
                  </a:lnTo>
                  <a:lnTo>
                    <a:pt x="348" y="150"/>
                  </a:lnTo>
                  <a:lnTo>
                    <a:pt x="338" y="176"/>
                  </a:lnTo>
                  <a:lnTo>
                    <a:pt x="319" y="211"/>
                  </a:lnTo>
                  <a:lnTo>
                    <a:pt x="328" y="242"/>
                  </a:lnTo>
                  <a:lnTo>
                    <a:pt x="311" y="285"/>
                  </a:lnTo>
                  <a:lnTo>
                    <a:pt x="294" y="313"/>
                  </a:lnTo>
                  <a:lnTo>
                    <a:pt x="277" y="342"/>
                  </a:lnTo>
                  <a:lnTo>
                    <a:pt x="265" y="376"/>
                  </a:lnTo>
                  <a:lnTo>
                    <a:pt x="241" y="385"/>
                  </a:lnTo>
                  <a:lnTo>
                    <a:pt x="227" y="500"/>
                  </a:lnTo>
                  <a:lnTo>
                    <a:pt x="210" y="534"/>
                  </a:lnTo>
                  <a:lnTo>
                    <a:pt x="190" y="567"/>
                  </a:lnTo>
                  <a:lnTo>
                    <a:pt x="206" y="591"/>
                  </a:lnTo>
                  <a:lnTo>
                    <a:pt x="207" y="635"/>
                  </a:lnTo>
                  <a:lnTo>
                    <a:pt x="184" y="647"/>
                  </a:lnTo>
                  <a:lnTo>
                    <a:pt x="164" y="641"/>
                  </a:lnTo>
                  <a:lnTo>
                    <a:pt x="144" y="648"/>
                  </a:lnTo>
                  <a:lnTo>
                    <a:pt x="126" y="657"/>
                  </a:lnTo>
                  <a:lnTo>
                    <a:pt x="100" y="688"/>
                  </a:lnTo>
                  <a:lnTo>
                    <a:pt x="87" y="722"/>
                  </a:lnTo>
                  <a:lnTo>
                    <a:pt x="96" y="758"/>
                  </a:lnTo>
                  <a:lnTo>
                    <a:pt x="87" y="795"/>
                  </a:lnTo>
                  <a:lnTo>
                    <a:pt x="83" y="839"/>
                  </a:lnTo>
                  <a:lnTo>
                    <a:pt x="87" y="879"/>
                  </a:lnTo>
                  <a:lnTo>
                    <a:pt x="87" y="927"/>
                  </a:lnTo>
                  <a:lnTo>
                    <a:pt x="120" y="962"/>
                  </a:lnTo>
                  <a:lnTo>
                    <a:pt x="113" y="1003"/>
                  </a:lnTo>
                  <a:lnTo>
                    <a:pt x="85" y="1023"/>
                  </a:lnTo>
                  <a:lnTo>
                    <a:pt x="98" y="1073"/>
                  </a:lnTo>
                  <a:lnTo>
                    <a:pt x="90" y="1116"/>
                  </a:lnTo>
                  <a:lnTo>
                    <a:pt x="85" y="1155"/>
                  </a:lnTo>
                  <a:lnTo>
                    <a:pt x="66" y="1163"/>
                  </a:lnTo>
                  <a:lnTo>
                    <a:pt x="44" y="1197"/>
                  </a:lnTo>
                  <a:lnTo>
                    <a:pt x="43" y="1240"/>
                  </a:lnTo>
                  <a:lnTo>
                    <a:pt x="30" y="1286"/>
                  </a:lnTo>
                  <a:lnTo>
                    <a:pt x="13" y="1296"/>
                  </a:lnTo>
                  <a:lnTo>
                    <a:pt x="10" y="1265"/>
                  </a:lnTo>
                  <a:lnTo>
                    <a:pt x="7" y="1268"/>
                  </a:lnTo>
                  <a:lnTo>
                    <a:pt x="2" y="1278"/>
                  </a:lnTo>
                  <a:lnTo>
                    <a:pt x="0" y="1291"/>
                  </a:lnTo>
                  <a:lnTo>
                    <a:pt x="2" y="1304"/>
                  </a:lnTo>
                  <a:lnTo>
                    <a:pt x="2" y="1312"/>
                  </a:lnTo>
                  <a:lnTo>
                    <a:pt x="6" y="1330"/>
                  </a:lnTo>
                  <a:lnTo>
                    <a:pt x="6" y="1350"/>
                  </a:lnTo>
                  <a:lnTo>
                    <a:pt x="13" y="1350"/>
                  </a:lnTo>
                  <a:lnTo>
                    <a:pt x="15" y="1356"/>
                  </a:lnTo>
                  <a:lnTo>
                    <a:pt x="15" y="1364"/>
                  </a:lnTo>
                  <a:lnTo>
                    <a:pt x="13" y="1370"/>
                  </a:lnTo>
                  <a:lnTo>
                    <a:pt x="21" y="1360"/>
                  </a:lnTo>
                  <a:lnTo>
                    <a:pt x="23" y="1351"/>
                  </a:lnTo>
                  <a:lnTo>
                    <a:pt x="30" y="1358"/>
                  </a:lnTo>
                  <a:lnTo>
                    <a:pt x="23" y="1370"/>
                  </a:lnTo>
                  <a:lnTo>
                    <a:pt x="30" y="1370"/>
                  </a:lnTo>
                  <a:lnTo>
                    <a:pt x="32" y="1371"/>
                  </a:lnTo>
                  <a:lnTo>
                    <a:pt x="26" y="1375"/>
                  </a:lnTo>
                  <a:lnTo>
                    <a:pt x="16" y="1388"/>
                  </a:lnTo>
                  <a:lnTo>
                    <a:pt x="34" y="1395"/>
                  </a:lnTo>
                  <a:lnTo>
                    <a:pt x="37" y="1407"/>
                  </a:lnTo>
                  <a:lnTo>
                    <a:pt x="34" y="1427"/>
                  </a:lnTo>
                  <a:lnTo>
                    <a:pt x="47" y="1424"/>
                  </a:lnTo>
                  <a:lnTo>
                    <a:pt x="49" y="1439"/>
                  </a:lnTo>
                  <a:lnTo>
                    <a:pt x="40" y="1451"/>
                  </a:lnTo>
                  <a:lnTo>
                    <a:pt x="40" y="1461"/>
                  </a:lnTo>
                  <a:lnTo>
                    <a:pt x="44" y="1469"/>
                  </a:lnTo>
                  <a:lnTo>
                    <a:pt x="40" y="1484"/>
                  </a:lnTo>
                  <a:lnTo>
                    <a:pt x="47" y="1483"/>
                  </a:lnTo>
                  <a:lnTo>
                    <a:pt x="51" y="1484"/>
                  </a:lnTo>
                  <a:lnTo>
                    <a:pt x="57" y="1502"/>
                  </a:lnTo>
                  <a:lnTo>
                    <a:pt x="60" y="1517"/>
                  </a:lnTo>
                  <a:lnTo>
                    <a:pt x="66" y="1539"/>
                  </a:lnTo>
                  <a:lnTo>
                    <a:pt x="79" y="1553"/>
                  </a:lnTo>
                  <a:lnTo>
                    <a:pt x="85" y="1568"/>
                  </a:lnTo>
                  <a:lnTo>
                    <a:pt x="100" y="1578"/>
                  </a:lnTo>
                  <a:lnTo>
                    <a:pt x="109" y="1592"/>
                  </a:lnTo>
                  <a:lnTo>
                    <a:pt x="107" y="1599"/>
                  </a:lnTo>
                  <a:lnTo>
                    <a:pt x="100" y="1607"/>
                  </a:lnTo>
                  <a:lnTo>
                    <a:pt x="91" y="1605"/>
                  </a:lnTo>
                  <a:lnTo>
                    <a:pt x="87" y="1609"/>
                  </a:lnTo>
                  <a:lnTo>
                    <a:pt x="96" y="1631"/>
                  </a:lnTo>
                  <a:lnTo>
                    <a:pt x="87" y="1628"/>
                  </a:lnTo>
                  <a:lnTo>
                    <a:pt x="79" y="1623"/>
                  </a:lnTo>
                  <a:lnTo>
                    <a:pt x="77" y="1632"/>
                  </a:lnTo>
                  <a:lnTo>
                    <a:pt x="83" y="1645"/>
                  </a:lnTo>
                  <a:lnTo>
                    <a:pt x="87" y="1658"/>
                  </a:lnTo>
                  <a:lnTo>
                    <a:pt x="96" y="1678"/>
                  </a:lnTo>
                  <a:lnTo>
                    <a:pt x="104" y="1692"/>
                  </a:lnTo>
                  <a:lnTo>
                    <a:pt x="112" y="1706"/>
                  </a:lnTo>
                  <a:lnTo>
                    <a:pt x="107" y="1712"/>
                  </a:lnTo>
                  <a:lnTo>
                    <a:pt x="104" y="1720"/>
                  </a:lnTo>
                  <a:lnTo>
                    <a:pt x="104" y="1726"/>
                  </a:lnTo>
                  <a:lnTo>
                    <a:pt x="100" y="1729"/>
                  </a:lnTo>
                  <a:lnTo>
                    <a:pt x="98" y="1733"/>
                  </a:lnTo>
                  <a:lnTo>
                    <a:pt x="116" y="1733"/>
                  </a:lnTo>
                  <a:lnTo>
                    <a:pt x="129" y="1739"/>
                  </a:lnTo>
                  <a:lnTo>
                    <a:pt x="154" y="1730"/>
                  </a:lnTo>
                  <a:lnTo>
                    <a:pt x="176" y="1730"/>
                  </a:lnTo>
                  <a:lnTo>
                    <a:pt x="188" y="1738"/>
                  </a:lnTo>
                  <a:lnTo>
                    <a:pt x="195" y="1733"/>
                  </a:lnTo>
                  <a:lnTo>
                    <a:pt x="201" y="1713"/>
                  </a:lnTo>
                  <a:lnTo>
                    <a:pt x="198" y="1686"/>
                  </a:lnTo>
                  <a:lnTo>
                    <a:pt x="204" y="1669"/>
                  </a:lnTo>
                  <a:lnTo>
                    <a:pt x="211" y="1655"/>
                  </a:lnTo>
                  <a:lnTo>
                    <a:pt x="225" y="1658"/>
                  </a:lnTo>
                  <a:lnTo>
                    <a:pt x="228" y="1645"/>
                  </a:lnTo>
                  <a:lnTo>
                    <a:pt x="241" y="1636"/>
                  </a:lnTo>
                  <a:lnTo>
                    <a:pt x="261" y="1639"/>
                  </a:lnTo>
                  <a:lnTo>
                    <a:pt x="271" y="1641"/>
                  </a:lnTo>
                  <a:lnTo>
                    <a:pt x="287" y="1639"/>
                  </a:lnTo>
                  <a:lnTo>
                    <a:pt x="303" y="1644"/>
                  </a:lnTo>
                  <a:lnTo>
                    <a:pt x="317" y="1644"/>
                  </a:lnTo>
                  <a:lnTo>
                    <a:pt x="324" y="1618"/>
                  </a:lnTo>
                  <a:lnTo>
                    <a:pt x="334" y="1586"/>
                  </a:lnTo>
                  <a:lnTo>
                    <a:pt x="345" y="1566"/>
                  </a:lnTo>
                  <a:lnTo>
                    <a:pt x="348" y="1539"/>
                  </a:lnTo>
                  <a:lnTo>
                    <a:pt x="351" y="1524"/>
                  </a:lnTo>
                  <a:lnTo>
                    <a:pt x="350" y="1505"/>
                  </a:lnTo>
                  <a:lnTo>
                    <a:pt x="354" y="1491"/>
                  </a:lnTo>
                  <a:lnTo>
                    <a:pt x="362" y="1478"/>
                  </a:lnTo>
                  <a:lnTo>
                    <a:pt x="359" y="1465"/>
                  </a:lnTo>
                  <a:lnTo>
                    <a:pt x="354" y="1456"/>
                  </a:lnTo>
                  <a:lnTo>
                    <a:pt x="362" y="1443"/>
                  </a:lnTo>
                  <a:lnTo>
                    <a:pt x="359" y="1433"/>
                  </a:lnTo>
                  <a:lnTo>
                    <a:pt x="354" y="1424"/>
                  </a:lnTo>
                  <a:lnTo>
                    <a:pt x="351" y="1418"/>
                  </a:lnTo>
                  <a:lnTo>
                    <a:pt x="354" y="1414"/>
                  </a:lnTo>
                  <a:lnTo>
                    <a:pt x="359" y="1416"/>
                  </a:lnTo>
                  <a:lnTo>
                    <a:pt x="366" y="1416"/>
                  </a:lnTo>
                  <a:lnTo>
                    <a:pt x="362" y="1407"/>
                  </a:lnTo>
                  <a:lnTo>
                    <a:pt x="362" y="1403"/>
                  </a:lnTo>
                  <a:lnTo>
                    <a:pt x="366" y="1394"/>
                  </a:lnTo>
                  <a:lnTo>
                    <a:pt x="366" y="1383"/>
                  </a:lnTo>
                  <a:lnTo>
                    <a:pt x="368" y="1370"/>
                  </a:lnTo>
                  <a:lnTo>
                    <a:pt x="366" y="1362"/>
                  </a:lnTo>
                  <a:lnTo>
                    <a:pt x="358" y="1356"/>
                  </a:lnTo>
                  <a:lnTo>
                    <a:pt x="345" y="1350"/>
                  </a:lnTo>
                  <a:lnTo>
                    <a:pt x="348" y="1350"/>
                  </a:lnTo>
                  <a:lnTo>
                    <a:pt x="358" y="1351"/>
                  </a:lnTo>
                  <a:lnTo>
                    <a:pt x="371" y="1350"/>
                  </a:lnTo>
                  <a:lnTo>
                    <a:pt x="372" y="1343"/>
                  </a:lnTo>
                  <a:lnTo>
                    <a:pt x="362" y="1333"/>
                  </a:lnTo>
                  <a:lnTo>
                    <a:pt x="328" y="1328"/>
                  </a:lnTo>
                  <a:lnTo>
                    <a:pt x="328" y="1325"/>
                  </a:lnTo>
                  <a:lnTo>
                    <a:pt x="358" y="1321"/>
                  </a:lnTo>
                  <a:lnTo>
                    <a:pt x="372" y="1328"/>
                  </a:lnTo>
                  <a:lnTo>
                    <a:pt x="381" y="1321"/>
                  </a:lnTo>
                  <a:lnTo>
                    <a:pt x="384" y="1311"/>
                  </a:lnTo>
                  <a:lnTo>
                    <a:pt x="391" y="1308"/>
                  </a:lnTo>
                  <a:lnTo>
                    <a:pt x="400" y="1308"/>
                  </a:lnTo>
                  <a:lnTo>
                    <a:pt x="405" y="1304"/>
                  </a:lnTo>
                  <a:lnTo>
                    <a:pt x="411" y="1296"/>
                  </a:lnTo>
                  <a:lnTo>
                    <a:pt x="418" y="1287"/>
                  </a:lnTo>
                  <a:lnTo>
                    <a:pt x="418" y="1273"/>
                  </a:lnTo>
                  <a:lnTo>
                    <a:pt x="426" y="1277"/>
                  </a:lnTo>
                  <a:lnTo>
                    <a:pt x="426" y="1290"/>
                  </a:lnTo>
                  <a:lnTo>
                    <a:pt x="431" y="1290"/>
                  </a:lnTo>
                  <a:lnTo>
                    <a:pt x="442" y="1287"/>
                  </a:lnTo>
                  <a:lnTo>
                    <a:pt x="451" y="1273"/>
                  </a:lnTo>
                  <a:lnTo>
                    <a:pt x="465" y="1257"/>
                  </a:lnTo>
                  <a:lnTo>
                    <a:pt x="460" y="1242"/>
                  </a:lnTo>
                  <a:lnTo>
                    <a:pt x="468" y="1247"/>
                  </a:lnTo>
                  <a:lnTo>
                    <a:pt x="473" y="1247"/>
                  </a:lnTo>
                  <a:lnTo>
                    <a:pt x="473" y="1240"/>
                  </a:lnTo>
                  <a:lnTo>
                    <a:pt x="482" y="1233"/>
                  </a:lnTo>
                  <a:lnTo>
                    <a:pt x="481" y="1230"/>
                  </a:lnTo>
                  <a:lnTo>
                    <a:pt x="473" y="1230"/>
                  </a:lnTo>
                  <a:lnTo>
                    <a:pt x="462" y="1236"/>
                  </a:lnTo>
                  <a:lnTo>
                    <a:pt x="418" y="1244"/>
                  </a:lnTo>
                  <a:lnTo>
                    <a:pt x="405" y="1242"/>
                  </a:lnTo>
                  <a:lnTo>
                    <a:pt x="400" y="1247"/>
                  </a:lnTo>
                  <a:lnTo>
                    <a:pt x="397" y="1239"/>
                  </a:lnTo>
                  <a:lnTo>
                    <a:pt x="391" y="1233"/>
                  </a:lnTo>
                  <a:lnTo>
                    <a:pt x="359" y="1220"/>
                  </a:lnTo>
                  <a:lnTo>
                    <a:pt x="345" y="1226"/>
                  </a:lnTo>
                  <a:lnTo>
                    <a:pt x="337" y="1220"/>
                  </a:lnTo>
                  <a:lnTo>
                    <a:pt x="345" y="1217"/>
                  </a:lnTo>
                  <a:lnTo>
                    <a:pt x="350" y="1210"/>
                  </a:lnTo>
                  <a:lnTo>
                    <a:pt x="355" y="1212"/>
                  </a:lnTo>
                  <a:lnTo>
                    <a:pt x="366" y="1209"/>
                  </a:lnTo>
                  <a:lnTo>
                    <a:pt x="379" y="1210"/>
                  </a:lnTo>
                  <a:lnTo>
                    <a:pt x="381" y="1209"/>
                  </a:lnTo>
                  <a:lnTo>
                    <a:pt x="394" y="1220"/>
                  </a:lnTo>
                  <a:lnTo>
                    <a:pt x="401" y="1214"/>
                  </a:lnTo>
                  <a:lnTo>
                    <a:pt x="401" y="1210"/>
                  </a:lnTo>
                  <a:lnTo>
                    <a:pt x="409" y="1217"/>
                  </a:lnTo>
                  <a:lnTo>
                    <a:pt x="418" y="1220"/>
                  </a:lnTo>
                  <a:lnTo>
                    <a:pt x="421" y="1212"/>
                  </a:lnTo>
                  <a:lnTo>
                    <a:pt x="426" y="1217"/>
                  </a:lnTo>
                  <a:lnTo>
                    <a:pt x="431" y="1230"/>
                  </a:lnTo>
                  <a:lnTo>
                    <a:pt x="439" y="1231"/>
                  </a:lnTo>
                  <a:lnTo>
                    <a:pt x="468" y="1214"/>
                  </a:lnTo>
                  <a:lnTo>
                    <a:pt x="475" y="1210"/>
                  </a:lnTo>
                  <a:lnTo>
                    <a:pt x="489" y="1189"/>
                  </a:lnTo>
                  <a:lnTo>
                    <a:pt x="493" y="1181"/>
                  </a:lnTo>
                  <a:lnTo>
                    <a:pt x="495" y="1171"/>
                  </a:lnTo>
                  <a:lnTo>
                    <a:pt x="498" y="1163"/>
                  </a:lnTo>
                  <a:lnTo>
                    <a:pt x="495" y="1156"/>
                  </a:lnTo>
                  <a:lnTo>
                    <a:pt x="489" y="1143"/>
                  </a:lnTo>
                  <a:lnTo>
                    <a:pt x="473" y="1134"/>
                  </a:lnTo>
                  <a:lnTo>
                    <a:pt x="468" y="1124"/>
                  </a:lnTo>
                  <a:lnTo>
                    <a:pt x="462" y="1120"/>
                  </a:lnTo>
                  <a:lnTo>
                    <a:pt x="472" y="1117"/>
                  </a:lnTo>
                  <a:lnTo>
                    <a:pt x="469" y="1113"/>
                  </a:lnTo>
                  <a:lnTo>
                    <a:pt x="456" y="1109"/>
                  </a:lnTo>
                  <a:lnTo>
                    <a:pt x="445" y="1103"/>
                  </a:lnTo>
                  <a:lnTo>
                    <a:pt x="438" y="1082"/>
                  </a:lnTo>
                  <a:lnTo>
                    <a:pt x="429" y="1082"/>
                  </a:lnTo>
                  <a:lnTo>
                    <a:pt x="418" y="1086"/>
                  </a:lnTo>
                  <a:lnTo>
                    <a:pt x="413" y="1079"/>
                  </a:lnTo>
                  <a:lnTo>
                    <a:pt x="411" y="1073"/>
                  </a:lnTo>
                  <a:lnTo>
                    <a:pt x="408" y="1073"/>
                  </a:lnTo>
                  <a:lnTo>
                    <a:pt x="408" y="1078"/>
                  </a:lnTo>
                  <a:lnTo>
                    <a:pt x="403" y="1087"/>
                  </a:lnTo>
                  <a:lnTo>
                    <a:pt x="401" y="1099"/>
                  </a:lnTo>
                  <a:lnTo>
                    <a:pt x="392" y="1112"/>
                  </a:lnTo>
                  <a:lnTo>
                    <a:pt x="381" y="1120"/>
                  </a:lnTo>
                  <a:lnTo>
                    <a:pt x="371" y="1129"/>
                  </a:lnTo>
                  <a:lnTo>
                    <a:pt x="363" y="1134"/>
                  </a:lnTo>
                  <a:lnTo>
                    <a:pt x="354" y="1134"/>
                  </a:lnTo>
                  <a:lnTo>
                    <a:pt x="341" y="1139"/>
                  </a:lnTo>
                  <a:lnTo>
                    <a:pt x="329" y="1137"/>
                  </a:lnTo>
                  <a:lnTo>
                    <a:pt x="341" y="1129"/>
                  </a:lnTo>
                  <a:lnTo>
                    <a:pt x="354" y="1126"/>
                  </a:lnTo>
                  <a:lnTo>
                    <a:pt x="363" y="1116"/>
                  </a:lnTo>
                  <a:lnTo>
                    <a:pt x="375" y="1109"/>
                  </a:lnTo>
                  <a:lnTo>
                    <a:pt x="384" y="1100"/>
                  </a:lnTo>
                  <a:lnTo>
                    <a:pt x="394" y="1092"/>
                  </a:lnTo>
                  <a:lnTo>
                    <a:pt x="400" y="1082"/>
                  </a:lnTo>
                  <a:lnTo>
                    <a:pt x="397" y="1066"/>
                  </a:lnTo>
                  <a:lnTo>
                    <a:pt x="388" y="1066"/>
                  </a:lnTo>
                  <a:lnTo>
                    <a:pt x="392" y="1056"/>
                  </a:lnTo>
                  <a:lnTo>
                    <a:pt x="392" y="1045"/>
                  </a:lnTo>
                  <a:lnTo>
                    <a:pt x="388" y="1036"/>
                  </a:lnTo>
                  <a:lnTo>
                    <a:pt x="385" y="1019"/>
                  </a:lnTo>
                  <a:lnTo>
                    <a:pt x="384" y="1003"/>
                  </a:lnTo>
                  <a:lnTo>
                    <a:pt x="384" y="983"/>
                  </a:lnTo>
                  <a:lnTo>
                    <a:pt x="381" y="975"/>
                  </a:lnTo>
                  <a:lnTo>
                    <a:pt x="381" y="968"/>
                  </a:lnTo>
                  <a:lnTo>
                    <a:pt x="379" y="959"/>
                  </a:lnTo>
                  <a:lnTo>
                    <a:pt x="379" y="951"/>
                  </a:lnTo>
                  <a:lnTo>
                    <a:pt x="384" y="942"/>
                  </a:lnTo>
                  <a:lnTo>
                    <a:pt x="381" y="935"/>
                  </a:lnTo>
                  <a:lnTo>
                    <a:pt x="400" y="943"/>
                  </a:lnTo>
                  <a:lnTo>
                    <a:pt x="400" y="935"/>
                  </a:lnTo>
                  <a:lnTo>
                    <a:pt x="397" y="925"/>
                  </a:lnTo>
                  <a:lnTo>
                    <a:pt x="394" y="912"/>
                  </a:lnTo>
                  <a:lnTo>
                    <a:pt x="397" y="888"/>
                  </a:lnTo>
                  <a:lnTo>
                    <a:pt x="401" y="875"/>
                  </a:lnTo>
                  <a:lnTo>
                    <a:pt x="403" y="869"/>
                  </a:lnTo>
                  <a:lnTo>
                    <a:pt x="394" y="858"/>
                  </a:lnTo>
                  <a:lnTo>
                    <a:pt x="391" y="851"/>
                  </a:lnTo>
                  <a:lnTo>
                    <a:pt x="391" y="835"/>
                  </a:lnTo>
                  <a:lnTo>
                    <a:pt x="400" y="837"/>
                  </a:lnTo>
                  <a:lnTo>
                    <a:pt x="409" y="843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21" y="828"/>
                  </a:lnTo>
                  <a:lnTo>
                    <a:pt x="421" y="824"/>
                  </a:lnTo>
                  <a:lnTo>
                    <a:pt x="418" y="822"/>
                  </a:lnTo>
                  <a:lnTo>
                    <a:pt x="421" y="812"/>
                  </a:lnTo>
                  <a:lnTo>
                    <a:pt x="421" y="804"/>
                  </a:lnTo>
                  <a:lnTo>
                    <a:pt x="415" y="794"/>
                  </a:lnTo>
                  <a:lnTo>
                    <a:pt x="415" y="785"/>
                  </a:lnTo>
                  <a:lnTo>
                    <a:pt x="418" y="790"/>
                  </a:lnTo>
                  <a:lnTo>
                    <a:pt x="418" y="794"/>
                  </a:lnTo>
                  <a:lnTo>
                    <a:pt x="426" y="798"/>
                  </a:lnTo>
                  <a:lnTo>
                    <a:pt x="429" y="801"/>
                  </a:lnTo>
                  <a:lnTo>
                    <a:pt x="434" y="801"/>
                  </a:lnTo>
                  <a:lnTo>
                    <a:pt x="438" y="790"/>
                  </a:lnTo>
                  <a:lnTo>
                    <a:pt x="445" y="794"/>
                  </a:lnTo>
                  <a:lnTo>
                    <a:pt x="445" y="785"/>
                  </a:lnTo>
                  <a:lnTo>
                    <a:pt x="451" y="779"/>
                  </a:lnTo>
                  <a:lnTo>
                    <a:pt x="448" y="777"/>
                  </a:lnTo>
                  <a:lnTo>
                    <a:pt x="439" y="774"/>
                  </a:lnTo>
                  <a:lnTo>
                    <a:pt x="438" y="774"/>
                  </a:lnTo>
                  <a:lnTo>
                    <a:pt x="448" y="774"/>
                  </a:lnTo>
                  <a:lnTo>
                    <a:pt x="451" y="769"/>
                  </a:lnTo>
                  <a:lnTo>
                    <a:pt x="454" y="768"/>
                  </a:lnTo>
                  <a:lnTo>
                    <a:pt x="454" y="764"/>
                  </a:lnTo>
                  <a:lnTo>
                    <a:pt x="462" y="760"/>
                  </a:lnTo>
                  <a:lnTo>
                    <a:pt x="462" y="746"/>
                  </a:lnTo>
                  <a:lnTo>
                    <a:pt x="468" y="746"/>
                  </a:lnTo>
                  <a:lnTo>
                    <a:pt x="468" y="731"/>
                  </a:lnTo>
                  <a:lnTo>
                    <a:pt x="475" y="729"/>
                  </a:lnTo>
                  <a:lnTo>
                    <a:pt x="486" y="731"/>
                  </a:lnTo>
                  <a:lnTo>
                    <a:pt x="498" y="722"/>
                  </a:lnTo>
                  <a:lnTo>
                    <a:pt x="502" y="710"/>
                  </a:lnTo>
                  <a:lnTo>
                    <a:pt x="510" y="704"/>
                  </a:lnTo>
                  <a:lnTo>
                    <a:pt x="515" y="699"/>
                  </a:lnTo>
                  <a:lnTo>
                    <a:pt x="520" y="704"/>
                  </a:lnTo>
                  <a:lnTo>
                    <a:pt x="528" y="701"/>
                  </a:lnTo>
                  <a:lnTo>
                    <a:pt x="534" y="698"/>
                  </a:lnTo>
                  <a:lnTo>
                    <a:pt x="536" y="686"/>
                  </a:lnTo>
                  <a:lnTo>
                    <a:pt x="542" y="678"/>
                  </a:lnTo>
                  <a:lnTo>
                    <a:pt x="551" y="682"/>
                  </a:lnTo>
                  <a:lnTo>
                    <a:pt x="555" y="677"/>
                  </a:lnTo>
                  <a:lnTo>
                    <a:pt x="562" y="674"/>
                  </a:lnTo>
                  <a:lnTo>
                    <a:pt x="566" y="667"/>
                  </a:lnTo>
                  <a:lnTo>
                    <a:pt x="568" y="663"/>
                  </a:lnTo>
                  <a:lnTo>
                    <a:pt x="570" y="659"/>
                  </a:lnTo>
                  <a:lnTo>
                    <a:pt x="579" y="654"/>
                  </a:lnTo>
                  <a:lnTo>
                    <a:pt x="585" y="637"/>
                  </a:lnTo>
                  <a:lnTo>
                    <a:pt x="585" y="629"/>
                  </a:lnTo>
                  <a:lnTo>
                    <a:pt x="589" y="623"/>
                  </a:lnTo>
                  <a:lnTo>
                    <a:pt x="596" y="614"/>
                  </a:lnTo>
                  <a:lnTo>
                    <a:pt x="598" y="607"/>
                  </a:lnTo>
                  <a:lnTo>
                    <a:pt x="600" y="601"/>
                  </a:lnTo>
                  <a:lnTo>
                    <a:pt x="606" y="588"/>
                  </a:lnTo>
                  <a:lnTo>
                    <a:pt x="612" y="581"/>
                  </a:lnTo>
                  <a:lnTo>
                    <a:pt x="612" y="597"/>
                  </a:lnTo>
                  <a:lnTo>
                    <a:pt x="615" y="591"/>
                  </a:lnTo>
                  <a:lnTo>
                    <a:pt x="619" y="584"/>
                  </a:lnTo>
                  <a:lnTo>
                    <a:pt x="622" y="577"/>
                  </a:lnTo>
                  <a:lnTo>
                    <a:pt x="615" y="573"/>
                  </a:lnTo>
                  <a:lnTo>
                    <a:pt x="613" y="568"/>
                  </a:lnTo>
                  <a:lnTo>
                    <a:pt x="612" y="564"/>
                  </a:lnTo>
                  <a:lnTo>
                    <a:pt x="602" y="558"/>
                  </a:lnTo>
                  <a:lnTo>
                    <a:pt x="598" y="554"/>
                  </a:lnTo>
                  <a:lnTo>
                    <a:pt x="596" y="547"/>
                  </a:lnTo>
                  <a:lnTo>
                    <a:pt x="598" y="545"/>
                  </a:lnTo>
                  <a:lnTo>
                    <a:pt x="596" y="538"/>
                  </a:lnTo>
                  <a:lnTo>
                    <a:pt x="591" y="534"/>
                  </a:lnTo>
                  <a:lnTo>
                    <a:pt x="591" y="530"/>
                  </a:lnTo>
                  <a:lnTo>
                    <a:pt x="596" y="526"/>
                  </a:lnTo>
                  <a:lnTo>
                    <a:pt x="596" y="519"/>
                  </a:lnTo>
                  <a:lnTo>
                    <a:pt x="604" y="516"/>
                  </a:lnTo>
                  <a:lnTo>
                    <a:pt x="606" y="504"/>
                  </a:lnTo>
                  <a:lnTo>
                    <a:pt x="612" y="497"/>
                  </a:lnTo>
                  <a:lnTo>
                    <a:pt x="612" y="483"/>
                  </a:lnTo>
                  <a:lnTo>
                    <a:pt x="609" y="482"/>
                  </a:lnTo>
                  <a:lnTo>
                    <a:pt x="606" y="474"/>
                  </a:lnTo>
                  <a:lnTo>
                    <a:pt x="600" y="467"/>
                  </a:lnTo>
                  <a:lnTo>
                    <a:pt x="602" y="466"/>
                  </a:lnTo>
                  <a:lnTo>
                    <a:pt x="609" y="461"/>
                  </a:lnTo>
                  <a:lnTo>
                    <a:pt x="612" y="457"/>
                  </a:lnTo>
                  <a:lnTo>
                    <a:pt x="612" y="450"/>
                  </a:lnTo>
                  <a:lnTo>
                    <a:pt x="615" y="449"/>
                  </a:lnTo>
                  <a:lnTo>
                    <a:pt x="619" y="450"/>
                  </a:lnTo>
                  <a:lnTo>
                    <a:pt x="626" y="450"/>
                  </a:lnTo>
                  <a:lnTo>
                    <a:pt x="626" y="444"/>
                  </a:lnTo>
                  <a:lnTo>
                    <a:pt x="625" y="437"/>
                  </a:lnTo>
                  <a:lnTo>
                    <a:pt x="633" y="437"/>
                  </a:lnTo>
                  <a:lnTo>
                    <a:pt x="634" y="432"/>
                  </a:lnTo>
                  <a:lnTo>
                    <a:pt x="628" y="424"/>
                  </a:lnTo>
                  <a:lnTo>
                    <a:pt x="622" y="416"/>
                  </a:lnTo>
                  <a:lnTo>
                    <a:pt x="622" y="414"/>
                  </a:lnTo>
                  <a:lnTo>
                    <a:pt x="633" y="420"/>
                  </a:lnTo>
                  <a:lnTo>
                    <a:pt x="638" y="429"/>
                  </a:lnTo>
                  <a:lnTo>
                    <a:pt x="643" y="429"/>
                  </a:lnTo>
                  <a:lnTo>
                    <a:pt x="643" y="423"/>
                  </a:lnTo>
                  <a:lnTo>
                    <a:pt x="640" y="411"/>
                  </a:lnTo>
                  <a:lnTo>
                    <a:pt x="640" y="414"/>
                  </a:lnTo>
                  <a:lnTo>
                    <a:pt x="643" y="411"/>
                  </a:lnTo>
                  <a:lnTo>
                    <a:pt x="643" y="393"/>
                  </a:lnTo>
                  <a:lnTo>
                    <a:pt x="647" y="390"/>
                  </a:lnTo>
                  <a:lnTo>
                    <a:pt x="651" y="390"/>
                  </a:lnTo>
                  <a:lnTo>
                    <a:pt x="651" y="395"/>
                  </a:lnTo>
                  <a:lnTo>
                    <a:pt x="656" y="402"/>
                  </a:lnTo>
                  <a:lnTo>
                    <a:pt x="660" y="402"/>
                  </a:lnTo>
                  <a:lnTo>
                    <a:pt x="660" y="393"/>
                  </a:lnTo>
                  <a:lnTo>
                    <a:pt x="664" y="389"/>
                  </a:lnTo>
                  <a:lnTo>
                    <a:pt x="669" y="393"/>
                  </a:lnTo>
                  <a:lnTo>
                    <a:pt x="672" y="397"/>
                  </a:lnTo>
                  <a:lnTo>
                    <a:pt x="676" y="402"/>
                  </a:lnTo>
                  <a:lnTo>
                    <a:pt x="679" y="402"/>
                  </a:lnTo>
                  <a:lnTo>
                    <a:pt x="686" y="403"/>
                  </a:lnTo>
                  <a:lnTo>
                    <a:pt x="687" y="393"/>
                  </a:lnTo>
                  <a:lnTo>
                    <a:pt x="708" y="390"/>
                  </a:lnTo>
                  <a:lnTo>
                    <a:pt x="712" y="386"/>
                  </a:lnTo>
                  <a:lnTo>
                    <a:pt x="723" y="393"/>
                  </a:lnTo>
                  <a:lnTo>
                    <a:pt x="729" y="399"/>
                  </a:lnTo>
                  <a:lnTo>
                    <a:pt x="730" y="390"/>
                  </a:lnTo>
                  <a:lnTo>
                    <a:pt x="735" y="386"/>
                  </a:lnTo>
                  <a:lnTo>
                    <a:pt x="730" y="376"/>
                  </a:lnTo>
                  <a:lnTo>
                    <a:pt x="725" y="364"/>
                  </a:lnTo>
                  <a:lnTo>
                    <a:pt x="714" y="346"/>
                  </a:lnTo>
                  <a:lnTo>
                    <a:pt x="708" y="329"/>
                  </a:lnTo>
                  <a:lnTo>
                    <a:pt x="709" y="313"/>
                  </a:lnTo>
                  <a:lnTo>
                    <a:pt x="716" y="299"/>
                  </a:lnTo>
                  <a:lnTo>
                    <a:pt x="716" y="290"/>
                  </a:lnTo>
                  <a:lnTo>
                    <a:pt x="714" y="276"/>
                  </a:lnTo>
                  <a:lnTo>
                    <a:pt x="708" y="266"/>
                  </a:lnTo>
                  <a:lnTo>
                    <a:pt x="699" y="254"/>
                  </a:lnTo>
                  <a:lnTo>
                    <a:pt x="690" y="241"/>
                  </a:lnTo>
                  <a:lnTo>
                    <a:pt x="686" y="225"/>
                  </a:lnTo>
                  <a:lnTo>
                    <a:pt x="687" y="215"/>
                  </a:lnTo>
                  <a:lnTo>
                    <a:pt x="690" y="207"/>
                  </a:lnTo>
                  <a:lnTo>
                    <a:pt x="686" y="194"/>
                  </a:lnTo>
                  <a:lnTo>
                    <a:pt x="682" y="186"/>
                  </a:lnTo>
                  <a:lnTo>
                    <a:pt x="678" y="174"/>
                  </a:lnTo>
                  <a:lnTo>
                    <a:pt x="676" y="158"/>
                  </a:lnTo>
                  <a:lnTo>
                    <a:pt x="676" y="142"/>
                  </a:lnTo>
                  <a:lnTo>
                    <a:pt x="678" y="131"/>
                  </a:lnTo>
                  <a:lnTo>
                    <a:pt x="676" y="125"/>
                  </a:lnTo>
                  <a:lnTo>
                    <a:pt x="664" y="112"/>
                  </a:lnTo>
                  <a:lnTo>
                    <a:pt x="653" y="97"/>
                  </a:lnTo>
                  <a:lnTo>
                    <a:pt x="640" y="80"/>
                  </a:lnTo>
                  <a:lnTo>
                    <a:pt x="625" y="69"/>
                  </a:lnTo>
                  <a:lnTo>
                    <a:pt x="591" y="63"/>
                  </a:lnTo>
                  <a:lnTo>
                    <a:pt x="577" y="50"/>
                  </a:lnTo>
                  <a:lnTo>
                    <a:pt x="564" y="38"/>
                  </a:lnTo>
                  <a:lnTo>
                    <a:pt x="540" y="18"/>
                  </a:lnTo>
                  <a:lnTo>
                    <a:pt x="532" y="11"/>
                  </a:lnTo>
                  <a:lnTo>
                    <a:pt x="525" y="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107"/>
            <p:cNvSpPr>
              <a:spLocks/>
            </p:cNvSpPr>
            <p:nvPr/>
          </p:nvSpPr>
          <p:spPr bwMode="auto">
            <a:xfrm>
              <a:off x="1871714" y="3849581"/>
              <a:ext cx="19544" cy="35573"/>
            </a:xfrm>
            <a:custGeom>
              <a:avLst/>
              <a:gdLst>
                <a:gd name="T0" fmla="*/ 5 w 12"/>
                <a:gd name="T1" fmla="*/ 22 h 22"/>
                <a:gd name="T2" fmla="*/ 6 w 12"/>
                <a:gd name="T3" fmla="*/ 18 h 22"/>
                <a:gd name="T4" fmla="*/ 10 w 12"/>
                <a:gd name="T5" fmla="*/ 13 h 22"/>
                <a:gd name="T6" fmla="*/ 12 w 12"/>
                <a:gd name="T7" fmla="*/ 9 h 22"/>
                <a:gd name="T8" fmla="*/ 12 w 12"/>
                <a:gd name="T9" fmla="*/ 3 h 22"/>
                <a:gd name="T10" fmla="*/ 5 w 12"/>
                <a:gd name="T11" fmla="*/ 0 h 22"/>
                <a:gd name="T12" fmla="*/ 2 w 12"/>
                <a:gd name="T13" fmla="*/ 5 h 22"/>
                <a:gd name="T14" fmla="*/ 0 w 12"/>
                <a:gd name="T15" fmla="*/ 16 h 22"/>
                <a:gd name="T16" fmla="*/ 0 w 12"/>
                <a:gd name="T17" fmla="*/ 20 h 22"/>
                <a:gd name="T18" fmla="*/ 2 w 12"/>
                <a:gd name="T19" fmla="*/ 22 h 22"/>
                <a:gd name="T20" fmla="*/ 5 w 12"/>
                <a:gd name="T21" fmla="*/ 22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22"/>
                <a:gd name="T35" fmla="*/ 12 w 12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22">
                  <a:moveTo>
                    <a:pt x="5" y="22"/>
                  </a:moveTo>
                  <a:lnTo>
                    <a:pt x="6" y="18"/>
                  </a:lnTo>
                  <a:lnTo>
                    <a:pt x="10" y="13"/>
                  </a:lnTo>
                  <a:lnTo>
                    <a:pt x="12" y="9"/>
                  </a:lnTo>
                  <a:lnTo>
                    <a:pt x="12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108"/>
            <p:cNvSpPr>
              <a:spLocks/>
            </p:cNvSpPr>
            <p:nvPr/>
          </p:nvSpPr>
          <p:spPr bwMode="auto">
            <a:xfrm>
              <a:off x="1871714" y="3849581"/>
              <a:ext cx="19544" cy="35573"/>
            </a:xfrm>
            <a:custGeom>
              <a:avLst/>
              <a:gdLst>
                <a:gd name="T0" fmla="*/ 5 w 12"/>
                <a:gd name="T1" fmla="*/ 22 h 22"/>
                <a:gd name="T2" fmla="*/ 6 w 12"/>
                <a:gd name="T3" fmla="*/ 18 h 22"/>
                <a:gd name="T4" fmla="*/ 10 w 12"/>
                <a:gd name="T5" fmla="*/ 13 h 22"/>
                <a:gd name="T6" fmla="*/ 12 w 12"/>
                <a:gd name="T7" fmla="*/ 9 h 22"/>
                <a:gd name="T8" fmla="*/ 12 w 12"/>
                <a:gd name="T9" fmla="*/ 3 h 22"/>
                <a:gd name="T10" fmla="*/ 5 w 12"/>
                <a:gd name="T11" fmla="*/ 0 h 22"/>
                <a:gd name="T12" fmla="*/ 2 w 12"/>
                <a:gd name="T13" fmla="*/ 5 h 22"/>
                <a:gd name="T14" fmla="*/ 0 w 12"/>
                <a:gd name="T15" fmla="*/ 16 h 22"/>
                <a:gd name="T16" fmla="*/ 0 w 12"/>
                <a:gd name="T17" fmla="*/ 20 h 22"/>
                <a:gd name="T18" fmla="*/ 2 w 12"/>
                <a:gd name="T19" fmla="*/ 22 h 22"/>
                <a:gd name="T20" fmla="*/ 5 w 12"/>
                <a:gd name="T21" fmla="*/ 22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22"/>
                <a:gd name="T35" fmla="*/ 12 w 12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22">
                  <a:moveTo>
                    <a:pt x="5" y="22"/>
                  </a:moveTo>
                  <a:lnTo>
                    <a:pt x="6" y="18"/>
                  </a:lnTo>
                  <a:lnTo>
                    <a:pt x="10" y="13"/>
                  </a:lnTo>
                  <a:lnTo>
                    <a:pt x="12" y="9"/>
                  </a:lnTo>
                  <a:lnTo>
                    <a:pt x="12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5" y="22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109"/>
            <p:cNvSpPr>
              <a:spLocks/>
            </p:cNvSpPr>
            <p:nvPr/>
          </p:nvSpPr>
          <p:spPr bwMode="auto">
            <a:xfrm>
              <a:off x="1725598" y="4450361"/>
              <a:ext cx="13029" cy="35573"/>
            </a:xfrm>
            <a:custGeom>
              <a:avLst/>
              <a:gdLst>
                <a:gd name="T0" fmla="*/ 4 w 8"/>
                <a:gd name="T1" fmla="*/ 23 h 23"/>
                <a:gd name="T2" fmla="*/ 8 w 8"/>
                <a:gd name="T3" fmla="*/ 9 h 23"/>
                <a:gd name="T4" fmla="*/ 8 w 8"/>
                <a:gd name="T5" fmla="*/ 2 h 23"/>
                <a:gd name="T6" fmla="*/ 5 w 8"/>
                <a:gd name="T7" fmla="*/ 0 h 23"/>
                <a:gd name="T8" fmla="*/ 4 w 8"/>
                <a:gd name="T9" fmla="*/ 2 h 23"/>
                <a:gd name="T10" fmla="*/ 1 w 8"/>
                <a:gd name="T11" fmla="*/ 9 h 23"/>
                <a:gd name="T12" fmla="*/ 0 w 8"/>
                <a:gd name="T13" fmla="*/ 23 h 23"/>
                <a:gd name="T14" fmla="*/ 4 w 8"/>
                <a:gd name="T15" fmla="*/ 23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23"/>
                <a:gd name="T26" fmla="*/ 8 w 8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23">
                  <a:moveTo>
                    <a:pt x="4" y="23"/>
                  </a:moveTo>
                  <a:lnTo>
                    <a:pt x="8" y="9"/>
                  </a:lnTo>
                  <a:lnTo>
                    <a:pt x="8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1" y="9"/>
                  </a:lnTo>
                  <a:lnTo>
                    <a:pt x="0" y="23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110"/>
            <p:cNvSpPr>
              <a:spLocks/>
            </p:cNvSpPr>
            <p:nvPr/>
          </p:nvSpPr>
          <p:spPr bwMode="auto">
            <a:xfrm>
              <a:off x="1725598" y="4450361"/>
              <a:ext cx="13029" cy="35573"/>
            </a:xfrm>
            <a:custGeom>
              <a:avLst/>
              <a:gdLst>
                <a:gd name="T0" fmla="*/ 4 w 8"/>
                <a:gd name="T1" fmla="*/ 23 h 23"/>
                <a:gd name="T2" fmla="*/ 8 w 8"/>
                <a:gd name="T3" fmla="*/ 9 h 23"/>
                <a:gd name="T4" fmla="*/ 8 w 8"/>
                <a:gd name="T5" fmla="*/ 2 h 23"/>
                <a:gd name="T6" fmla="*/ 5 w 8"/>
                <a:gd name="T7" fmla="*/ 0 h 23"/>
                <a:gd name="T8" fmla="*/ 4 w 8"/>
                <a:gd name="T9" fmla="*/ 2 h 23"/>
                <a:gd name="T10" fmla="*/ 1 w 8"/>
                <a:gd name="T11" fmla="*/ 9 h 23"/>
                <a:gd name="T12" fmla="*/ 0 w 8"/>
                <a:gd name="T13" fmla="*/ 23 h 23"/>
                <a:gd name="T14" fmla="*/ 4 w 8"/>
                <a:gd name="T15" fmla="*/ 23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23"/>
                <a:gd name="T26" fmla="*/ 8 w 8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23">
                  <a:moveTo>
                    <a:pt x="4" y="23"/>
                  </a:moveTo>
                  <a:lnTo>
                    <a:pt x="8" y="9"/>
                  </a:lnTo>
                  <a:lnTo>
                    <a:pt x="8" y="2"/>
                  </a:lnTo>
                  <a:lnTo>
                    <a:pt x="5" y="0"/>
                  </a:lnTo>
                  <a:lnTo>
                    <a:pt x="4" y="2"/>
                  </a:lnTo>
                  <a:lnTo>
                    <a:pt x="1" y="9"/>
                  </a:lnTo>
                  <a:lnTo>
                    <a:pt x="0" y="23"/>
                  </a:lnTo>
                  <a:lnTo>
                    <a:pt x="4" y="23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111"/>
            <p:cNvSpPr>
              <a:spLocks/>
            </p:cNvSpPr>
            <p:nvPr/>
          </p:nvSpPr>
          <p:spPr bwMode="auto">
            <a:xfrm>
              <a:off x="1754449" y="4086731"/>
              <a:ext cx="4653" cy="527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112"/>
            <p:cNvSpPr>
              <a:spLocks/>
            </p:cNvSpPr>
            <p:nvPr/>
          </p:nvSpPr>
          <p:spPr bwMode="auto">
            <a:xfrm>
              <a:off x="1754449" y="4086731"/>
              <a:ext cx="4653" cy="527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4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113"/>
            <p:cNvSpPr>
              <a:spLocks/>
            </p:cNvSpPr>
            <p:nvPr/>
          </p:nvSpPr>
          <p:spPr bwMode="auto">
            <a:xfrm>
              <a:off x="1733974" y="4092001"/>
              <a:ext cx="20475" cy="22398"/>
            </a:xfrm>
            <a:custGeom>
              <a:avLst/>
              <a:gdLst>
                <a:gd name="T0" fmla="*/ 13 w 13"/>
                <a:gd name="T1" fmla="*/ 0 h 14"/>
                <a:gd name="T2" fmla="*/ 9 w 13"/>
                <a:gd name="T3" fmla="*/ 3 h 14"/>
                <a:gd name="T4" fmla="*/ 3 w 13"/>
                <a:gd name="T5" fmla="*/ 6 h 14"/>
                <a:gd name="T6" fmla="*/ 3 w 13"/>
                <a:gd name="T7" fmla="*/ 9 h 14"/>
                <a:gd name="T8" fmla="*/ 0 w 13"/>
                <a:gd name="T9" fmla="*/ 13 h 14"/>
                <a:gd name="T10" fmla="*/ 3 w 13"/>
                <a:gd name="T11" fmla="*/ 14 h 14"/>
                <a:gd name="T12" fmla="*/ 9 w 13"/>
                <a:gd name="T13" fmla="*/ 14 h 14"/>
                <a:gd name="T14" fmla="*/ 13 w 13"/>
                <a:gd name="T15" fmla="*/ 5 h 14"/>
                <a:gd name="T16" fmla="*/ 13 w 13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4"/>
                <a:gd name="T29" fmla="*/ 13 w 13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4">
                  <a:moveTo>
                    <a:pt x="13" y="0"/>
                  </a:moveTo>
                  <a:lnTo>
                    <a:pt x="9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13"/>
                  </a:lnTo>
                  <a:lnTo>
                    <a:pt x="3" y="14"/>
                  </a:lnTo>
                  <a:lnTo>
                    <a:pt x="9" y="14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114"/>
            <p:cNvSpPr>
              <a:spLocks/>
            </p:cNvSpPr>
            <p:nvPr/>
          </p:nvSpPr>
          <p:spPr bwMode="auto">
            <a:xfrm>
              <a:off x="1733974" y="4092001"/>
              <a:ext cx="20475" cy="22398"/>
            </a:xfrm>
            <a:custGeom>
              <a:avLst/>
              <a:gdLst>
                <a:gd name="T0" fmla="*/ 13 w 13"/>
                <a:gd name="T1" fmla="*/ 0 h 14"/>
                <a:gd name="T2" fmla="*/ 9 w 13"/>
                <a:gd name="T3" fmla="*/ 3 h 14"/>
                <a:gd name="T4" fmla="*/ 3 w 13"/>
                <a:gd name="T5" fmla="*/ 6 h 14"/>
                <a:gd name="T6" fmla="*/ 3 w 13"/>
                <a:gd name="T7" fmla="*/ 9 h 14"/>
                <a:gd name="T8" fmla="*/ 0 w 13"/>
                <a:gd name="T9" fmla="*/ 13 h 14"/>
                <a:gd name="T10" fmla="*/ 3 w 13"/>
                <a:gd name="T11" fmla="*/ 14 h 14"/>
                <a:gd name="T12" fmla="*/ 9 w 13"/>
                <a:gd name="T13" fmla="*/ 14 h 14"/>
                <a:gd name="T14" fmla="*/ 13 w 13"/>
                <a:gd name="T15" fmla="*/ 5 h 14"/>
                <a:gd name="T16" fmla="*/ 13 w 13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4"/>
                <a:gd name="T29" fmla="*/ 13 w 13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4">
                  <a:moveTo>
                    <a:pt x="13" y="0"/>
                  </a:moveTo>
                  <a:lnTo>
                    <a:pt x="9" y="3"/>
                  </a:lnTo>
                  <a:lnTo>
                    <a:pt x="3" y="6"/>
                  </a:lnTo>
                  <a:lnTo>
                    <a:pt x="3" y="9"/>
                  </a:lnTo>
                  <a:lnTo>
                    <a:pt x="0" y="13"/>
                  </a:lnTo>
                  <a:lnTo>
                    <a:pt x="3" y="14"/>
                  </a:lnTo>
                  <a:lnTo>
                    <a:pt x="9" y="14"/>
                  </a:lnTo>
                  <a:lnTo>
                    <a:pt x="13" y="5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115"/>
            <p:cNvSpPr>
              <a:spLocks/>
            </p:cNvSpPr>
            <p:nvPr/>
          </p:nvSpPr>
          <p:spPr bwMode="auto">
            <a:xfrm>
              <a:off x="2141610" y="3619019"/>
              <a:ext cx="67939" cy="43477"/>
            </a:xfrm>
            <a:custGeom>
              <a:avLst/>
              <a:gdLst>
                <a:gd name="T0" fmla="*/ 0 w 43"/>
                <a:gd name="T1" fmla="*/ 14 h 27"/>
                <a:gd name="T2" fmla="*/ 1 w 43"/>
                <a:gd name="T3" fmla="*/ 21 h 27"/>
                <a:gd name="T4" fmla="*/ 6 w 43"/>
                <a:gd name="T5" fmla="*/ 27 h 27"/>
                <a:gd name="T6" fmla="*/ 21 w 43"/>
                <a:gd name="T7" fmla="*/ 21 h 27"/>
                <a:gd name="T8" fmla="*/ 43 w 43"/>
                <a:gd name="T9" fmla="*/ 17 h 27"/>
                <a:gd name="T10" fmla="*/ 43 w 43"/>
                <a:gd name="T11" fmla="*/ 10 h 27"/>
                <a:gd name="T12" fmla="*/ 37 w 43"/>
                <a:gd name="T13" fmla="*/ 6 h 27"/>
                <a:gd name="T14" fmla="*/ 37 w 43"/>
                <a:gd name="T15" fmla="*/ 3 h 27"/>
                <a:gd name="T16" fmla="*/ 31 w 43"/>
                <a:gd name="T17" fmla="*/ 0 h 27"/>
                <a:gd name="T18" fmla="*/ 18 w 43"/>
                <a:gd name="T19" fmla="*/ 6 h 27"/>
                <a:gd name="T20" fmla="*/ 16 w 43"/>
                <a:gd name="T21" fmla="*/ 10 h 27"/>
                <a:gd name="T22" fmla="*/ 13 w 43"/>
                <a:gd name="T23" fmla="*/ 12 h 27"/>
                <a:gd name="T24" fmla="*/ 6 w 43"/>
                <a:gd name="T25" fmla="*/ 12 h 27"/>
                <a:gd name="T26" fmla="*/ 6 w 43"/>
                <a:gd name="T27" fmla="*/ 14 h 27"/>
                <a:gd name="T28" fmla="*/ 0 w 43"/>
                <a:gd name="T29" fmla="*/ 14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27"/>
                <a:gd name="T47" fmla="*/ 43 w 43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27">
                  <a:moveTo>
                    <a:pt x="0" y="14"/>
                  </a:moveTo>
                  <a:lnTo>
                    <a:pt x="1" y="21"/>
                  </a:lnTo>
                  <a:lnTo>
                    <a:pt x="6" y="27"/>
                  </a:lnTo>
                  <a:lnTo>
                    <a:pt x="21" y="21"/>
                  </a:lnTo>
                  <a:lnTo>
                    <a:pt x="43" y="17"/>
                  </a:lnTo>
                  <a:lnTo>
                    <a:pt x="43" y="10"/>
                  </a:lnTo>
                  <a:lnTo>
                    <a:pt x="37" y="6"/>
                  </a:lnTo>
                  <a:lnTo>
                    <a:pt x="37" y="3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116"/>
            <p:cNvSpPr>
              <a:spLocks/>
            </p:cNvSpPr>
            <p:nvPr/>
          </p:nvSpPr>
          <p:spPr bwMode="auto">
            <a:xfrm>
              <a:off x="2141610" y="3619019"/>
              <a:ext cx="67939" cy="43477"/>
            </a:xfrm>
            <a:custGeom>
              <a:avLst/>
              <a:gdLst>
                <a:gd name="T0" fmla="*/ 0 w 43"/>
                <a:gd name="T1" fmla="*/ 14 h 27"/>
                <a:gd name="T2" fmla="*/ 1 w 43"/>
                <a:gd name="T3" fmla="*/ 21 h 27"/>
                <a:gd name="T4" fmla="*/ 6 w 43"/>
                <a:gd name="T5" fmla="*/ 27 h 27"/>
                <a:gd name="T6" fmla="*/ 21 w 43"/>
                <a:gd name="T7" fmla="*/ 21 h 27"/>
                <a:gd name="T8" fmla="*/ 43 w 43"/>
                <a:gd name="T9" fmla="*/ 17 h 27"/>
                <a:gd name="T10" fmla="*/ 43 w 43"/>
                <a:gd name="T11" fmla="*/ 10 h 27"/>
                <a:gd name="T12" fmla="*/ 37 w 43"/>
                <a:gd name="T13" fmla="*/ 6 h 27"/>
                <a:gd name="T14" fmla="*/ 37 w 43"/>
                <a:gd name="T15" fmla="*/ 3 h 27"/>
                <a:gd name="T16" fmla="*/ 31 w 43"/>
                <a:gd name="T17" fmla="*/ 0 h 27"/>
                <a:gd name="T18" fmla="*/ 18 w 43"/>
                <a:gd name="T19" fmla="*/ 6 h 27"/>
                <a:gd name="T20" fmla="*/ 16 w 43"/>
                <a:gd name="T21" fmla="*/ 10 h 27"/>
                <a:gd name="T22" fmla="*/ 13 w 43"/>
                <a:gd name="T23" fmla="*/ 12 h 27"/>
                <a:gd name="T24" fmla="*/ 6 w 43"/>
                <a:gd name="T25" fmla="*/ 12 h 27"/>
                <a:gd name="T26" fmla="*/ 6 w 43"/>
                <a:gd name="T27" fmla="*/ 14 h 27"/>
                <a:gd name="T28" fmla="*/ 0 w 43"/>
                <a:gd name="T29" fmla="*/ 14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27"/>
                <a:gd name="T47" fmla="*/ 43 w 43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27">
                  <a:moveTo>
                    <a:pt x="0" y="14"/>
                  </a:moveTo>
                  <a:lnTo>
                    <a:pt x="1" y="21"/>
                  </a:lnTo>
                  <a:lnTo>
                    <a:pt x="6" y="27"/>
                  </a:lnTo>
                  <a:lnTo>
                    <a:pt x="21" y="21"/>
                  </a:lnTo>
                  <a:lnTo>
                    <a:pt x="43" y="17"/>
                  </a:lnTo>
                  <a:lnTo>
                    <a:pt x="43" y="10"/>
                  </a:lnTo>
                  <a:lnTo>
                    <a:pt x="37" y="6"/>
                  </a:lnTo>
                  <a:lnTo>
                    <a:pt x="37" y="3"/>
                  </a:lnTo>
                  <a:lnTo>
                    <a:pt x="31" y="0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117"/>
            <p:cNvSpPr>
              <a:spLocks/>
            </p:cNvSpPr>
            <p:nvPr/>
          </p:nvSpPr>
          <p:spPr bwMode="auto">
            <a:xfrm>
              <a:off x="2710253" y="2800851"/>
              <a:ext cx="47465" cy="43478"/>
            </a:xfrm>
            <a:custGeom>
              <a:avLst/>
              <a:gdLst>
                <a:gd name="T0" fmla="*/ 10 w 30"/>
                <a:gd name="T1" fmla="*/ 14 h 28"/>
                <a:gd name="T2" fmla="*/ 10 w 30"/>
                <a:gd name="T3" fmla="*/ 16 h 28"/>
                <a:gd name="T4" fmla="*/ 4 w 30"/>
                <a:gd name="T5" fmla="*/ 18 h 28"/>
                <a:gd name="T6" fmla="*/ 0 w 30"/>
                <a:gd name="T7" fmla="*/ 27 h 28"/>
                <a:gd name="T8" fmla="*/ 4 w 30"/>
                <a:gd name="T9" fmla="*/ 28 h 28"/>
                <a:gd name="T10" fmla="*/ 9 w 30"/>
                <a:gd name="T11" fmla="*/ 27 h 28"/>
                <a:gd name="T12" fmla="*/ 17 w 30"/>
                <a:gd name="T13" fmla="*/ 22 h 28"/>
                <a:gd name="T14" fmla="*/ 21 w 30"/>
                <a:gd name="T15" fmla="*/ 16 h 28"/>
                <a:gd name="T16" fmla="*/ 27 w 30"/>
                <a:gd name="T17" fmla="*/ 11 h 28"/>
                <a:gd name="T18" fmla="*/ 30 w 30"/>
                <a:gd name="T19" fmla="*/ 5 h 28"/>
                <a:gd name="T20" fmla="*/ 24 w 30"/>
                <a:gd name="T21" fmla="*/ 0 h 28"/>
                <a:gd name="T22" fmla="*/ 23 w 30"/>
                <a:gd name="T23" fmla="*/ 3 h 28"/>
                <a:gd name="T24" fmla="*/ 18 w 30"/>
                <a:gd name="T25" fmla="*/ 7 h 28"/>
                <a:gd name="T26" fmla="*/ 13 w 30"/>
                <a:gd name="T27" fmla="*/ 7 h 28"/>
                <a:gd name="T28" fmla="*/ 4 w 30"/>
                <a:gd name="T29" fmla="*/ 5 h 28"/>
                <a:gd name="T30" fmla="*/ 6 w 30"/>
                <a:gd name="T31" fmla="*/ 10 h 28"/>
                <a:gd name="T32" fmla="*/ 9 w 30"/>
                <a:gd name="T33" fmla="*/ 14 h 28"/>
                <a:gd name="T34" fmla="*/ 10 w 30"/>
                <a:gd name="T35" fmla="*/ 14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8"/>
                <a:gd name="T56" fmla="*/ 30 w 30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8">
                  <a:moveTo>
                    <a:pt x="10" y="14"/>
                  </a:moveTo>
                  <a:lnTo>
                    <a:pt x="10" y="16"/>
                  </a:lnTo>
                  <a:lnTo>
                    <a:pt x="4" y="18"/>
                  </a:lnTo>
                  <a:lnTo>
                    <a:pt x="0" y="27"/>
                  </a:lnTo>
                  <a:lnTo>
                    <a:pt x="4" y="28"/>
                  </a:lnTo>
                  <a:lnTo>
                    <a:pt x="9" y="27"/>
                  </a:lnTo>
                  <a:lnTo>
                    <a:pt x="17" y="22"/>
                  </a:lnTo>
                  <a:lnTo>
                    <a:pt x="21" y="16"/>
                  </a:lnTo>
                  <a:lnTo>
                    <a:pt x="27" y="11"/>
                  </a:lnTo>
                  <a:lnTo>
                    <a:pt x="30" y="5"/>
                  </a:lnTo>
                  <a:lnTo>
                    <a:pt x="24" y="0"/>
                  </a:lnTo>
                  <a:lnTo>
                    <a:pt x="23" y="3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4" y="5"/>
                  </a:lnTo>
                  <a:lnTo>
                    <a:pt x="6" y="10"/>
                  </a:lnTo>
                  <a:lnTo>
                    <a:pt x="9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118"/>
            <p:cNvSpPr>
              <a:spLocks/>
            </p:cNvSpPr>
            <p:nvPr/>
          </p:nvSpPr>
          <p:spPr bwMode="auto">
            <a:xfrm>
              <a:off x="2710253" y="2800851"/>
              <a:ext cx="47465" cy="43478"/>
            </a:xfrm>
            <a:custGeom>
              <a:avLst/>
              <a:gdLst>
                <a:gd name="T0" fmla="*/ 10 w 30"/>
                <a:gd name="T1" fmla="*/ 14 h 28"/>
                <a:gd name="T2" fmla="*/ 10 w 30"/>
                <a:gd name="T3" fmla="*/ 16 h 28"/>
                <a:gd name="T4" fmla="*/ 4 w 30"/>
                <a:gd name="T5" fmla="*/ 18 h 28"/>
                <a:gd name="T6" fmla="*/ 0 w 30"/>
                <a:gd name="T7" fmla="*/ 27 h 28"/>
                <a:gd name="T8" fmla="*/ 4 w 30"/>
                <a:gd name="T9" fmla="*/ 28 h 28"/>
                <a:gd name="T10" fmla="*/ 9 w 30"/>
                <a:gd name="T11" fmla="*/ 27 h 28"/>
                <a:gd name="T12" fmla="*/ 17 w 30"/>
                <a:gd name="T13" fmla="*/ 22 h 28"/>
                <a:gd name="T14" fmla="*/ 21 w 30"/>
                <a:gd name="T15" fmla="*/ 16 h 28"/>
                <a:gd name="T16" fmla="*/ 27 w 30"/>
                <a:gd name="T17" fmla="*/ 11 h 28"/>
                <a:gd name="T18" fmla="*/ 30 w 30"/>
                <a:gd name="T19" fmla="*/ 5 h 28"/>
                <a:gd name="T20" fmla="*/ 24 w 30"/>
                <a:gd name="T21" fmla="*/ 0 h 28"/>
                <a:gd name="T22" fmla="*/ 23 w 30"/>
                <a:gd name="T23" fmla="*/ 3 h 28"/>
                <a:gd name="T24" fmla="*/ 18 w 30"/>
                <a:gd name="T25" fmla="*/ 7 h 28"/>
                <a:gd name="T26" fmla="*/ 13 w 30"/>
                <a:gd name="T27" fmla="*/ 7 h 28"/>
                <a:gd name="T28" fmla="*/ 4 w 30"/>
                <a:gd name="T29" fmla="*/ 5 h 28"/>
                <a:gd name="T30" fmla="*/ 6 w 30"/>
                <a:gd name="T31" fmla="*/ 10 h 28"/>
                <a:gd name="T32" fmla="*/ 9 w 30"/>
                <a:gd name="T33" fmla="*/ 14 h 28"/>
                <a:gd name="T34" fmla="*/ 10 w 30"/>
                <a:gd name="T35" fmla="*/ 14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28"/>
                <a:gd name="T56" fmla="*/ 30 w 30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28">
                  <a:moveTo>
                    <a:pt x="10" y="14"/>
                  </a:moveTo>
                  <a:lnTo>
                    <a:pt x="10" y="16"/>
                  </a:lnTo>
                  <a:lnTo>
                    <a:pt x="4" y="18"/>
                  </a:lnTo>
                  <a:lnTo>
                    <a:pt x="0" y="27"/>
                  </a:lnTo>
                  <a:lnTo>
                    <a:pt x="4" y="28"/>
                  </a:lnTo>
                  <a:lnTo>
                    <a:pt x="9" y="27"/>
                  </a:lnTo>
                  <a:lnTo>
                    <a:pt x="17" y="22"/>
                  </a:lnTo>
                  <a:lnTo>
                    <a:pt x="21" y="16"/>
                  </a:lnTo>
                  <a:lnTo>
                    <a:pt x="27" y="11"/>
                  </a:lnTo>
                  <a:lnTo>
                    <a:pt x="30" y="5"/>
                  </a:lnTo>
                  <a:lnTo>
                    <a:pt x="24" y="0"/>
                  </a:lnTo>
                  <a:lnTo>
                    <a:pt x="23" y="3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4" y="5"/>
                  </a:lnTo>
                  <a:lnTo>
                    <a:pt x="6" y="10"/>
                  </a:lnTo>
                  <a:lnTo>
                    <a:pt x="9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119"/>
            <p:cNvSpPr>
              <a:spLocks/>
            </p:cNvSpPr>
            <p:nvPr/>
          </p:nvSpPr>
          <p:spPr bwMode="auto">
            <a:xfrm>
              <a:off x="3441764" y="2099941"/>
              <a:ext cx="42811" cy="42160"/>
            </a:xfrm>
            <a:custGeom>
              <a:avLst/>
              <a:gdLst>
                <a:gd name="T0" fmla="*/ 6 w 27"/>
                <a:gd name="T1" fmla="*/ 10 h 26"/>
                <a:gd name="T2" fmla="*/ 6 w 27"/>
                <a:gd name="T3" fmla="*/ 17 h 26"/>
                <a:gd name="T4" fmla="*/ 0 w 27"/>
                <a:gd name="T5" fmla="*/ 22 h 26"/>
                <a:gd name="T6" fmla="*/ 1 w 27"/>
                <a:gd name="T7" fmla="*/ 26 h 26"/>
                <a:gd name="T8" fmla="*/ 4 w 27"/>
                <a:gd name="T9" fmla="*/ 23 h 26"/>
                <a:gd name="T10" fmla="*/ 17 w 27"/>
                <a:gd name="T11" fmla="*/ 23 h 26"/>
                <a:gd name="T12" fmla="*/ 21 w 27"/>
                <a:gd name="T13" fmla="*/ 22 h 26"/>
                <a:gd name="T14" fmla="*/ 27 w 27"/>
                <a:gd name="T15" fmla="*/ 19 h 26"/>
                <a:gd name="T16" fmla="*/ 25 w 27"/>
                <a:gd name="T17" fmla="*/ 17 h 26"/>
                <a:gd name="T18" fmla="*/ 25 w 27"/>
                <a:gd name="T19" fmla="*/ 13 h 26"/>
                <a:gd name="T20" fmla="*/ 22 w 27"/>
                <a:gd name="T21" fmla="*/ 10 h 26"/>
                <a:gd name="T22" fmla="*/ 21 w 27"/>
                <a:gd name="T23" fmla="*/ 10 h 26"/>
                <a:gd name="T24" fmla="*/ 17 w 27"/>
                <a:gd name="T25" fmla="*/ 5 h 26"/>
                <a:gd name="T26" fmla="*/ 15 w 27"/>
                <a:gd name="T27" fmla="*/ 5 h 26"/>
                <a:gd name="T28" fmla="*/ 8 w 27"/>
                <a:gd name="T29" fmla="*/ 0 h 26"/>
                <a:gd name="T30" fmla="*/ 9 w 27"/>
                <a:gd name="T31" fmla="*/ 5 h 26"/>
                <a:gd name="T32" fmla="*/ 8 w 27"/>
                <a:gd name="T33" fmla="*/ 10 h 26"/>
                <a:gd name="T34" fmla="*/ 6 w 27"/>
                <a:gd name="T35" fmla="*/ 10 h 26"/>
                <a:gd name="T36" fmla="*/ 6 w 27"/>
                <a:gd name="T37" fmla="*/ 1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26"/>
                <a:gd name="T59" fmla="*/ 27 w 27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26">
                  <a:moveTo>
                    <a:pt x="6" y="10"/>
                  </a:moveTo>
                  <a:lnTo>
                    <a:pt x="6" y="17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23"/>
                  </a:lnTo>
                  <a:lnTo>
                    <a:pt x="17" y="23"/>
                  </a:lnTo>
                  <a:lnTo>
                    <a:pt x="21" y="22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5" y="13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8" y="0"/>
                  </a:lnTo>
                  <a:lnTo>
                    <a:pt x="9" y="5"/>
                  </a:lnTo>
                  <a:lnTo>
                    <a:pt x="8" y="10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120"/>
            <p:cNvSpPr>
              <a:spLocks/>
            </p:cNvSpPr>
            <p:nvPr/>
          </p:nvSpPr>
          <p:spPr bwMode="auto">
            <a:xfrm>
              <a:off x="3441764" y="2099941"/>
              <a:ext cx="42811" cy="42160"/>
            </a:xfrm>
            <a:custGeom>
              <a:avLst/>
              <a:gdLst>
                <a:gd name="T0" fmla="*/ 6 w 27"/>
                <a:gd name="T1" fmla="*/ 10 h 26"/>
                <a:gd name="T2" fmla="*/ 6 w 27"/>
                <a:gd name="T3" fmla="*/ 17 h 26"/>
                <a:gd name="T4" fmla="*/ 0 w 27"/>
                <a:gd name="T5" fmla="*/ 22 h 26"/>
                <a:gd name="T6" fmla="*/ 1 w 27"/>
                <a:gd name="T7" fmla="*/ 26 h 26"/>
                <a:gd name="T8" fmla="*/ 4 w 27"/>
                <a:gd name="T9" fmla="*/ 23 h 26"/>
                <a:gd name="T10" fmla="*/ 17 w 27"/>
                <a:gd name="T11" fmla="*/ 23 h 26"/>
                <a:gd name="T12" fmla="*/ 21 w 27"/>
                <a:gd name="T13" fmla="*/ 22 h 26"/>
                <a:gd name="T14" fmla="*/ 27 w 27"/>
                <a:gd name="T15" fmla="*/ 19 h 26"/>
                <a:gd name="T16" fmla="*/ 25 w 27"/>
                <a:gd name="T17" fmla="*/ 17 h 26"/>
                <a:gd name="T18" fmla="*/ 25 w 27"/>
                <a:gd name="T19" fmla="*/ 13 h 26"/>
                <a:gd name="T20" fmla="*/ 22 w 27"/>
                <a:gd name="T21" fmla="*/ 10 h 26"/>
                <a:gd name="T22" fmla="*/ 21 w 27"/>
                <a:gd name="T23" fmla="*/ 10 h 26"/>
                <a:gd name="T24" fmla="*/ 17 w 27"/>
                <a:gd name="T25" fmla="*/ 5 h 26"/>
                <a:gd name="T26" fmla="*/ 15 w 27"/>
                <a:gd name="T27" fmla="*/ 5 h 26"/>
                <a:gd name="T28" fmla="*/ 8 w 27"/>
                <a:gd name="T29" fmla="*/ 0 h 26"/>
                <a:gd name="T30" fmla="*/ 9 w 27"/>
                <a:gd name="T31" fmla="*/ 5 h 26"/>
                <a:gd name="T32" fmla="*/ 8 w 27"/>
                <a:gd name="T33" fmla="*/ 10 h 26"/>
                <a:gd name="T34" fmla="*/ 6 w 27"/>
                <a:gd name="T35" fmla="*/ 10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26"/>
                <a:gd name="T56" fmla="*/ 27 w 27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26">
                  <a:moveTo>
                    <a:pt x="6" y="10"/>
                  </a:moveTo>
                  <a:lnTo>
                    <a:pt x="6" y="17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4" y="23"/>
                  </a:lnTo>
                  <a:lnTo>
                    <a:pt x="17" y="23"/>
                  </a:lnTo>
                  <a:lnTo>
                    <a:pt x="21" y="22"/>
                  </a:lnTo>
                  <a:lnTo>
                    <a:pt x="27" y="19"/>
                  </a:lnTo>
                  <a:lnTo>
                    <a:pt x="25" y="17"/>
                  </a:lnTo>
                  <a:lnTo>
                    <a:pt x="25" y="13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8" y="0"/>
                  </a:lnTo>
                  <a:lnTo>
                    <a:pt x="9" y="5"/>
                  </a:lnTo>
                  <a:lnTo>
                    <a:pt x="8" y="10"/>
                  </a:lnTo>
                  <a:lnTo>
                    <a:pt x="6" y="1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121"/>
            <p:cNvSpPr>
              <a:spLocks/>
            </p:cNvSpPr>
            <p:nvPr/>
          </p:nvSpPr>
          <p:spPr bwMode="auto">
            <a:xfrm>
              <a:off x="3331014" y="2196119"/>
              <a:ext cx="31643" cy="44795"/>
            </a:xfrm>
            <a:custGeom>
              <a:avLst/>
              <a:gdLst>
                <a:gd name="T0" fmla="*/ 15 w 20"/>
                <a:gd name="T1" fmla="*/ 26 h 29"/>
                <a:gd name="T2" fmla="*/ 20 w 20"/>
                <a:gd name="T3" fmla="*/ 25 h 29"/>
                <a:gd name="T4" fmla="*/ 20 w 20"/>
                <a:gd name="T5" fmla="*/ 17 h 29"/>
                <a:gd name="T6" fmla="*/ 18 w 20"/>
                <a:gd name="T7" fmla="*/ 16 h 29"/>
                <a:gd name="T8" fmla="*/ 15 w 20"/>
                <a:gd name="T9" fmla="*/ 7 h 29"/>
                <a:gd name="T10" fmla="*/ 11 w 20"/>
                <a:gd name="T11" fmla="*/ 4 h 29"/>
                <a:gd name="T12" fmla="*/ 5 w 20"/>
                <a:gd name="T13" fmla="*/ 4 h 29"/>
                <a:gd name="T14" fmla="*/ 2 w 20"/>
                <a:gd name="T15" fmla="*/ 0 h 29"/>
                <a:gd name="T16" fmla="*/ 0 w 20"/>
                <a:gd name="T17" fmla="*/ 4 h 29"/>
                <a:gd name="T18" fmla="*/ 5 w 20"/>
                <a:gd name="T19" fmla="*/ 19 h 29"/>
                <a:gd name="T20" fmla="*/ 11 w 20"/>
                <a:gd name="T21" fmla="*/ 29 h 29"/>
                <a:gd name="T22" fmla="*/ 15 w 20"/>
                <a:gd name="T23" fmla="*/ 26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29"/>
                <a:gd name="T38" fmla="*/ 20 w 20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29">
                  <a:moveTo>
                    <a:pt x="15" y="26"/>
                  </a:moveTo>
                  <a:lnTo>
                    <a:pt x="20" y="25"/>
                  </a:lnTo>
                  <a:lnTo>
                    <a:pt x="20" y="17"/>
                  </a:lnTo>
                  <a:lnTo>
                    <a:pt x="18" y="16"/>
                  </a:lnTo>
                  <a:lnTo>
                    <a:pt x="15" y="7"/>
                  </a:lnTo>
                  <a:lnTo>
                    <a:pt x="11" y="4"/>
                  </a:lnTo>
                  <a:lnTo>
                    <a:pt x="5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5" y="26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122"/>
            <p:cNvSpPr>
              <a:spLocks/>
            </p:cNvSpPr>
            <p:nvPr/>
          </p:nvSpPr>
          <p:spPr bwMode="auto">
            <a:xfrm>
              <a:off x="3331014" y="2196119"/>
              <a:ext cx="31643" cy="44795"/>
            </a:xfrm>
            <a:custGeom>
              <a:avLst/>
              <a:gdLst>
                <a:gd name="T0" fmla="*/ 15 w 20"/>
                <a:gd name="T1" fmla="*/ 26 h 29"/>
                <a:gd name="T2" fmla="*/ 20 w 20"/>
                <a:gd name="T3" fmla="*/ 25 h 29"/>
                <a:gd name="T4" fmla="*/ 20 w 20"/>
                <a:gd name="T5" fmla="*/ 17 h 29"/>
                <a:gd name="T6" fmla="*/ 18 w 20"/>
                <a:gd name="T7" fmla="*/ 16 h 29"/>
                <a:gd name="T8" fmla="*/ 15 w 20"/>
                <a:gd name="T9" fmla="*/ 7 h 29"/>
                <a:gd name="T10" fmla="*/ 11 w 20"/>
                <a:gd name="T11" fmla="*/ 4 h 29"/>
                <a:gd name="T12" fmla="*/ 5 w 20"/>
                <a:gd name="T13" fmla="*/ 4 h 29"/>
                <a:gd name="T14" fmla="*/ 2 w 20"/>
                <a:gd name="T15" fmla="*/ 0 h 29"/>
                <a:gd name="T16" fmla="*/ 0 w 20"/>
                <a:gd name="T17" fmla="*/ 4 h 29"/>
                <a:gd name="T18" fmla="*/ 5 w 20"/>
                <a:gd name="T19" fmla="*/ 19 h 29"/>
                <a:gd name="T20" fmla="*/ 11 w 20"/>
                <a:gd name="T21" fmla="*/ 29 h 29"/>
                <a:gd name="T22" fmla="*/ 15 w 20"/>
                <a:gd name="T23" fmla="*/ 26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"/>
                <a:gd name="T37" fmla="*/ 0 h 29"/>
                <a:gd name="T38" fmla="*/ 20 w 20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" h="29">
                  <a:moveTo>
                    <a:pt x="15" y="26"/>
                  </a:moveTo>
                  <a:lnTo>
                    <a:pt x="20" y="25"/>
                  </a:lnTo>
                  <a:lnTo>
                    <a:pt x="20" y="17"/>
                  </a:lnTo>
                  <a:lnTo>
                    <a:pt x="18" y="16"/>
                  </a:lnTo>
                  <a:lnTo>
                    <a:pt x="15" y="7"/>
                  </a:lnTo>
                  <a:lnTo>
                    <a:pt x="11" y="4"/>
                  </a:lnTo>
                  <a:lnTo>
                    <a:pt x="5" y="4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5" y="26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123"/>
            <p:cNvSpPr>
              <a:spLocks/>
            </p:cNvSpPr>
            <p:nvPr/>
          </p:nvSpPr>
          <p:spPr bwMode="auto">
            <a:xfrm>
              <a:off x="3289133" y="2230374"/>
              <a:ext cx="41881" cy="59287"/>
            </a:xfrm>
            <a:custGeom>
              <a:avLst/>
              <a:gdLst>
                <a:gd name="T0" fmla="*/ 21 w 26"/>
                <a:gd name="T1" fmla="*/ 29 h 37"/>
                <a:gd name="T2" fmla="*/ 24 w 26"/>
                <a:gd name="T3" fmla="*/ 21 h 37"/>
                <a:gd name="T4" fmla="*/ 26 w 26"/>
                <a:gd name="T5" fmla="*/ 12 h 37"/>
                <a:gd name="T6" fmla="*/ 24 w 26"/>
                <a:gd name="T7" fmla="*/ 8 h 37"/>
                <a:gd name="T8" fmla="*/ 22 w 26"/>
                <a:gd name="T9" fmla="*/ 4 h 37"/>
                <a:gd name="T10" fmla="*/ 18 w 26"/>
                <a:gd name="T11" fmla="*/ 0 h 37"/>
                <a:gd name="T12" fmla="*/ 14 w 26"/>
                <a:gd name="T13" fmla="*/ 8 h 37"/>
                <a:gd name="T14" fmla="*/ 10 w 26"/>
                <a:gd name="T15" fmla="*/ 8 h 37"/>
                <a:gd name="T16" fmla="*/ 7 w 26"/>
                <a:gd name="T17" fmla="*/ 7 h 37"/>
                <a:gd name="T18" fmla="*/ 5 w 26"/>
                <a:gd name="T19" fmla="*/ 12 h 37"/>
                <a:gd name="T20" fmla="*/ 1 w 26"/>
                <a:gd name="T21" fmla="*/ 11 h 37"/>
                <a:gd name="T22" fmla="*/ 0 w 26"/>
                <a:gd name="T23" fmla="*/ 16 h 37"/>
                <a:gd name="T24" fmla="*/ 0 w 26"/>
                <a:gd name="T25" fmla="*/ 18 h 37"/>
                <a:gd name="T26" fmla="*/ 1 w 26"/>
                <a:gd name="T27" fmla="*/ 24 h 37"/>
                <a:gd name="T28" fmla="*/ 1 w 26"/>
                <a:gd name="T29" fmla="*/ 28 h 37"/>
                <a:gd name="T30" fmla="*/ 3 w 26"/>
                <a:gd name="T31" fmla="*/ 32 h 37"/>
                <a:gd name="T32" fmla="*/ 5 w 26"/>
                <a:gd name="T33" fmla="*/ 37 h 37"/>
                <a:gd name="T34" fmla="*/ 18 w 26"/>
                <a:gd name="T35" fmla="*/ 37 h 37"/>
                <a:gd name="T36" fmla="*/ 16 w 26"/>
                <a:gd name="T37" fmla="*/ 29 h 37"/>
                <a:gd name="T38" fmla="*/ 21 w 26"/>
                <a:gd name="T39" fmla="*/ 29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37"/>
                <a:gd name="T62" fmla="*/ 26 w 26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37">
                  <a:moveTo>
                    <a:pt x="21" y="29"/>
                  </a:moveTo>
                  <a:lnTo>
                    <a:pt x="24" y="21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7" y="7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3" y="32"/>
                  </a:lnTo>
                  <a:lnTo>
                    <a:pt x="5" y="37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124"/>
            <p:cNvSpPr>
              <a:spLocks/>
            </p:cNvSpPr>
            <p:nvPr/>
          </p:nvSpPr>
          <p:spPr bwMode="auto">
            <a:xfrm>
              <a:off x="3289133" y="2230374"/>
              <a:ext cx="41881" cy="59287"/>
            </a:xfrm>
            <a:custGeom>
              <a:avLst/>
              <a:gdLst>
                <a:gd name="T0" fmla="*/ 21 w 26"/>
                <a:gd name="T1" fmla="*/ 29 h 37"/>
                <a:gd name="T2" fmla="*/ 24 w 26"/>
                <a:gd name="T3" fmla="*/ 21 h 37"/>
                <a:gd name="T4" fmla="*/ 26 w 26"/>
                <a:gd name="T5" fmla="*/ 12 h 37"/>
                <a:gd name="T6" fmla="*/ 24 w 26"/>
                <a:gd name="T7" fmla="*/ 8 h 37"/>
                <a:gd name="T8" fmla="*/ 22 w 26"/>
                <a:gd name="T9" fmla="*/ 4 h 37"/>
                <a:gd name="T10" fmla="*/ 18 w 26"/>
                <a:gd name="T11" fmla="*/ 0 h 37"/>
                <a:gd name="T12" fmla="*/ 14 w 26"/>
                <a:gd name="T13" fmla="*/ 8 h 37"/>
                <a:gd name="T14" fmla="*/ 10 w 26"/>
                <a:gd name="T15" fmla="*/ 8 h 37"/>
                <a:gd name="T16" fmla="*/ 7 w 26"/>
                <a:gd name="T17" fmla="*/ 7 h 37"/>
                <a:gd name="T18" fmla="*/ 5 w 26"/>
                <a:gd name="T19" fmla="*/ 12 h 37"/>
                <a:gd name="T20" fmla="*/ 1 w 26"/>
                <a:gd name="T21" fmla="*/ 11 h 37"/>
                <a:gd name="T22" fmla="*/ 0 w 26"/>
                <a:gd name="T23" fmla="*/ 16 h 37"/>
                <a:gd name="T24" fmla="*/ 0 w 26"/>
                <a:gd name="T25" fmla="*/ 18 h 37"/>
                <a:gd name="T26" fmla="*/ 1 w 26"/>
                <a:gd name="T27" fmla="*/ 24 h 37"/>
                <a:gd name="T28" fmla="*/ 1 w 26"/>
                <a:gd name="T29" fmla="*/ 28 h 37"/>
                <a:gd name="T30" fmla="*/ 3 w 26"/>
                <a:gd name="T31" fmla="*/ 32 h 37"/>
                <a:gd name="T32" fmla="*/ 5 w 26"/>
                <a:gd name="T33" fmla="*/ 37 h 37"/>
                <a:gd name="T34" fmla="*/ 18 w 26"/>
                <a:gd name="T35" fmla="*/ 37 h 37"/>
                <a:gd name="T36" fmla="*/ 16 w 26"/>
                <a:gd name="T37" fmla="*/ 29 h 37"/>
                <a:gd name="T38" fmla="*/ 21 w 26"/>
                <a:gd name="T39" fmla="*/ 29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"/>
                <a:gd name="T61" fmla="*/ 0 h 37"/>
                <a:gd name="T62" fmla="*/ 26 w 26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" h="37">
                  <a:moveTo>
                    <a:pt x="21" y="29"/>
                  </a:moveTo>
                  <a:lnTo>
                    <a:pt x="24" y="21"/>
                  </a:lnTo>
                  <a:lnTo>
                    <a:pt x="26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7" y="7"/>
                  </a:lnTo>
                  <a:lnTo>
                    <a:pt x="5" y="12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3" y="32"/>
                  </a:lnTo>
                  <a:lnTo>
                    <a:pt x="5" y="37"/>
                  </a:lnTo>
                  <a:lnTo>
                    <a:pt x="18" y="37"/>
                  </a:lnTo>
                  <a:lnTo>
                    <a:pt x="16" y="29"/>
                  </a:lnTo>
                  <a:lnTo>
                    <a:pt x="21" y="29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125"/>
            <p:cNvSpPr>
              <a:spLocks/>
            </p:cNvSpPr>
            <p:nvPr/>
          </p:nvSpPr>
          <p:spPr bwMode="auto">
            <a:xfrm>
              <a:off x="3223055" y="2206659"/>
              <a:ext cx="70731" cy="52700"/>
            </a:xfrm>
            <a:custGeom>
              <a:avLst/>
              <a:gdLst>
                <a:gd name="T0" fmla="*/ 13 w 45"/>
                <a:gd name="T1" fmla="*/ 10 h 33"/>
                <a:gd name="T2" fmla="*/ 9 w 45"/>
                <a:gd name="T3" fmla="*/ 12 h 33"/>
                <a:gd name="T4" fmla="*/ 5 w 45"/>
                <a:gd name="T5" fmla="*/ 12 h 33"/>
                <a:gd name="T6" fmla="*/ 0 w 45"/>
                <a:gd name="T7" fmla="*/ 18 h 33"/>
                <a:gd name="T8" fmla="*/ 0 w 45"/>
                <a:gd name="T9" fmla="*/ 19 h 33"/>
                <a:gd name="T10" fmla="*/ 5 w 45"/>
                <a:gd name="T11" fmla="*/ 19 h 33"/>
                <a:gd name="T12" fmla="*/ 9 w 45"/>
                <a:gd name="T13" fmla="*/ 33 h 33"/>
                <a:gd name="T14" fmla="*/ 12 w 45"/>
                <a:gd name="T15" fmla="*/ 26 h 33"/>
                <a:gd name="T16" fmla="*/ 15 w 45"/>
                <a:gd name="T17" fmla="*/ 31 h 33"/>
                <a:gd name="T18" fmla="*/ 19 w 45"/>
                <a:gd name="T19" fmla="*/ 26 h 33"/>
                <a:gd name="T20" fmla="*/ 23 w 45"/>
                <a:gd name="T21" fmla="*/ 30 h 33"/>
                <a:gd name="T22" fmla="*/ 28 w 45"/>
                <a:gd name="T23" fmla="*/ 27 h 33"/>
                <a:gd name="T24" fmla="*/ 30 w 45"/>
                <a:gd name="T25" fmla="*/ 23 h 33"/>
                <a:gd name="T26" fmla="*/ 36 w 45"/>
                <a:gd name="T27" fmla="*/ 23 h 33"/>
                <a:gd name="T28" fmla="*/ 42 w 45"/>
                <a:gd name="T29" fmla="*/ 22 h 33"/>
                <a:gd name="T30" fmla="*/ 42 w 45"/>
                <a:gd name="T31" fmla="*/ 15 h 33"/>
                <a:gd name="T32" fmla="*/ 45 w 45"/>
                <a:gd name="T33" fmla="*/ 15 h 33"/>
                <a:gd name="T34" fmla="*/ 45 w 45"/>
                <a:gd name="T35" fmla="*/ 9 h 33"/>
                <a:gd name="T36" fmla="*/ 42 w 45"/>
                <a:gd name="T37" fmla="*/ 6 h 33"/>
                <a:gd name="T38" fmla="*/ 36 w 45"/>
                <a:gd name="T39" fmla="*/ 5 h 33"/>
                <a:gd name="T40" fmla="*/ 34 w 45"/>
                <a:gd name="T41" fmla="*/ 0 h 33"/>
                <a:gd name="T42" fmla="*/ 30 w 45"/>
                <a:gd name="T43" fmla="*/ 0 h 33"/>
                <a:gd name="T44" fmla="*/ 30 w 45"/>
                <a:gd name="T45" fmla="*/ 9 h 33"/>
                <a:gd name="T46" fmla="*/ 26 w 45"/>
                <a:gd name="T47" fmla="*/ 9 h 33"/>
                <a:gd name="T48" fmla="*/ 21 w 45"/>
                <a:gd name="T49" fmla="*/ 12 h 33"/>
                <a:gd name="T50" fmla="*/ 19 w 45"/>
                <a:gd name="T51" fmla="*/ 6 h 33"/>
                <a:gd name="T52" fmla="*/ 19 w 45"/>
                <a:gd name="T53" fmla="*/ 2 h 33"/>
                <a:gd name="T54" fmla="*/ 17 w 45"/>
                <a:gd name="T55" fmla="*/ 6 h 33"/>
                <a:gd name="T56" fmla="*/ 15 w 45"/>
                <a:gd name="T57" fmla="*/ 6 h 33"/>
                <a:gd name="T58" fmla="*/ 15 w 45"/>
                <a:gd name="T59" fmla="*/ 9 h 33"/>
                <a:gd name="T60" fmla="*/ 13 w 45"/>
                <a:gd name="T61" fmla="*/ 10 h 3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33"/>
                <a:gd name="T95" fmla="*/ 45 w 45"/>
                <a:gd name="T96" fmla="*/ 33 h 3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33">
                  <a:moveTo>
                    <a:pt x="13" y="10"/>
                  </a:moveTo>
                  <a:lnTo>
                    <a:pt x="9" y="12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9" y="33"/>
                  </a:lnTo>
                  <a:lnTo>
                    <a:pt x="12" y="26"/>
                  </a:lnTo>
                  <a:lnTo>
                    <a:pt x="15" y="31"/>
                  </a:lnTo>
                  <a:lnTo>
                    <a:pt x="19" y="26"/>
                  </a:lnTo>
                  <a:lnTo>
                    <a:pt x="23" y="30"/>
                  </a:lnTo>
                  <a:lnTo>
                    <a:pt x="28" y="27"/>
                  </a:lnTo>
                  <a:lnTo>
                    <a:pt x="30" y="23"/>
                  </a:lnTo>
                  <a:lnTo>
                    <a:pt x="36" y="23"/>
                  </a:lnTo>
                  <a:lnTo>
                    <a:pt x="42" y="22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5" y="9"/>
                  </a:lnTo>
                  <a:lnTo>
                    <a:pt x="42" y="6"/>
                  </a:lnTo>
                  <a:lnTo>
                    <a:pt x="36" y="5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9"/>
                  </a:lnTo>
                  <a:lnTo>
                    <a:pt x="26" y="9"/>
                  </a:lnTo>
                  <a:lnTo>
                    <a:pt x="21" y="12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126"/>
            <p:cNvSpPr>
              <a:spLocks/>
            </p:cNvSpPr>
            <p:nvPr/>
          </p:nvSpPr>
          <p:spPr bwMode="auto">
            <a:xfrm>
              <a:off x="3223055" y="2206659"/>
              <a:ext cx="70731" cy="52700"/>
            </a:xfrm>
            <a:custGeom>
              <a:avLst/>
              <a:gdLst>
                <a:gd name="T0" fmla="*/ 13 w 45"/>
                <a:gd name="T1" fmla="*/ 10 h 33"/>
                <a:gd name="T2" fmla="*/ 9 w 45"/>
                <a:gd name="T3" fmla="*/ 12 h 33"/>
                <a:gd name="T4" fmla="*/ 5 w 45"/>
                <a:gd name="T5" fmla="*/ 12 h 33"/>
                <a:gd name="T6" fmla="*/ 0 w 45"/>
                <a:gd name="T7" fmla="*/ 18 h 33"/>
                <a:gd name="T8" fmla="*/ 0 w 45"/>
                <a:gd name="T9" fmla="*/ 19 h 33"/>
                <a:gd name="T10" fmla="*/ 5 w 45"/>
                <a:gd name="T11" fmla="*/ 19 h 33"/>
                <a:gd name="T12" fmla="*/ 9 w 45"/>
                <a:gd name="T13" fmla="*/ 33 h 33"/>
                <a:gd name="T14" fmla="*/ 12 w 45"/>
                <a:gd name="T15" fmla="*/ 26 h 33"/>
                <a:gd name="T16" fmla="*/ 15 w 45"/>
                <a:gd name="T17" fmla="*/ 31 h 33"/>
                <a:gd name="T18" fmla="*/ 19 w 45"/>
                <a:gd name="T19" fmla="*/ 26 h 33"/>
                <a:gd name="T20" fmla="*/ 23 w 45"/>
                <a:gd name="T21" fmla="*/ 30 h 33"/>
                <a:gd name="T22" fmla="*/ 28 w 45"/>
                <a:gd name="T23" fmla="*/ 27 h 33"/>
                <a:gd name="T24" fmla="*/ 30 w 45"/>
                <a:gd name="T25" fmla="*/ 23 h 33"/>
                <a:gd name="T26" fmla="*/ 36 w 45"/>
                <a:gd name="T27" fmla="*/ 23 h 33"/>
                <a:gd name="T28" fmla="*/ 42 w 45"/>
                <a:gd name="T29" fmla="*/ 22 h 33"/>
                <a:gd name="T30" fmla="*/ 42 w 45"/>
                <a:gd name="T31" fmla="*/ 15 h 33"/>
                <a:gd name="T32" fmla="*/ 45 w 45"/>
                <a:gd name="T33" fmla="*/ 15 h 33"/>
                <a:gd name="T34" fmla="*/ 45 w 45"/>
                <a:gd name="T35" fmla="*/ 9 h 33"/>
                <a:gd name="T36" fmla="*/ 42 w 45"/>
                <a:gd name="T37" fmla="*/ 6 h 33"/>
                <a:gd name="T38" fmla="*/ 36 w 45"/>
                <a:gd name="T39" fmla="*/ 5 h 33"/>
                <a:gd name="T40" fmla="*/ 34 w 45"/>
                <a:gd name="T41" fmla="*/ 0 h 33"/>
                <a:gd name="T42" fmla="*/ 30 w 45"/>
                <a:gd name="T43" fmla="*/ 0 h 33"/>
                <a:gd name="T44" fmla="*/ 30 w 45"/>
                <a:gd name="T45" fmla="*/ 9 h 33"/>
                <a:gd name="T46" fmla="*/ 26 w 45"/>
                <a:gd name="T47" fmla="*/ 9 h 33"/>
                <a:gd name="T48" fmla="*/ 21 w 45"/>
                <a:gd name="T49" fmla="*/ 12 h 33"/>
                <a:gd name="T50" fmla="*/ 19 w 45"/>
                <a:gd name="T51" fmla="*/ 6 h 33"/>
                <a:gd name="T52" fmla="*/ 19 w 45"/>
                <a:gd name="T53" fmla="*/ 2 h 33"/>
                <a:gd name="T54" fmla="*/ 17 w 45"/>
                <a:gd name="T55" fmla="*/ 6 h 33"/>
                <a:gd name="T56" fmla="*/ 15 w 45"/>
                <a:gd name="T57" fmla="*/ 6 h 33"/>
                <a:gd name="T58" fmla="*/ 15 w 45"/>
                <a:gd name="T59" fmla="*/ 9 h 33"/>
                <a:gd name="T60" fmla="*/ 13 w 45"/>
                <a:gd name="T61" fmla="*/ 10 h 3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5"/>
                <a:gd name="T94" fmla="*/ 0 h 33"/>
                <a:gd name="T95" fmla="*/ 45 w 45"/>
                <a:gd name="T96" fmla="*/ 33 h 3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5" h="33">
                  <a:moveTo>
                    <a:pt x="13" y="10"/>
                  </a:moveTo>
                  <a:lnTo>
                    <a:pt x="9" y="12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9" y="33"/>
                  </a:lnTo>
                  <a:lnTo>
                    <a:pt x="12" y="26"/>
                  </a:lnTo>
                  <a:lnTo>
                    <a:pt x="15" y="31"/>
                  </a:lnTo>
                  <a:lnTo>
                    <a:pt x="19" y="26"/>
                  </a:lnTo>
                  <a:lnTo>
                    <a:pt x="23" y="30"/>
                  </a:lnTo>
                  <a:lnTo>
                    <a:pt x="28" y="27"/>
                  </a:lnTo>
                  <a:lnTo>
                    <a:pt x="30" y="23"/>
                  </a:lnTo>
                  <a:lnTo>
                    <a:pt x="36" y="23"/>
                  </a:lnTo>
                  <a:lnTo>
                    <a:pt x="42" y="22"/>
                  </a:lnTo>
                  <a:lnTo>
                    <a:pt x="42" y="15"/>
                  </a:lnTo>
                  <a:lnTo>
                    <a:pt x="45" y="15"/>
                  </a:lnTo>
                  <a:lnTo>
                    <a:pt x="45" y="9"/>
                  </a:lnTo>
                  <a:lnTo>
                    <a:pt x="42" y="6"/>
                  </a:lnTo>
                  <a:lnTo>
                    <a:pt x="36" y="5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9"/>
                  </a:lnTo>
                  <a:lnTo>
                    <a:pt x="26" y="9"/>
                  </a:lnTo>
                  <a:lnTo>
                    <a:pt x="21" y="12"/>
                  </a:lnTo>
                  <a:lnTo>
                    <a:pt x="19" y="6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5" y="9"/>
                  </a:lnTo>
                  <a:lnTo>
                    <a:pt x="13" y="10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127"/>
            <p:cNvSpPr>
              <a:spLocks/>
            </p:cNvSpPr>
            <p:nvPr/>
          </p:nvSpPr>
          <p:spPr bwMode="auto">
            <a:xfrm>
              <a:off x="3252837" y="2276486"/>
              <a:ext cx="38157" cy="28985"/>
            </a:xfrm>
            <a:custGeom>
              <a:avLst/>
              <a:gdLst>
                <a:gd name="T0" fmla="*/ 13 w 24"/>
                <a:gd name="T1" fmla="*/ 18 h 18"/>
                <a:gd name="T2" fmla="*/ 15 w 24"/>
                <a:gd name="T3" fmla="*/ 18 h 18"/>
                <a:gd name="T4" fmla="*/ 23 w 24"/>
                <a:gd name="T5" fmla="*/ 16 h 18"/>
                <a:gd name="T6" fmla="*/ 24 w 24"/>
                <a:gd name="T7" fmla="*/ 13 h 18"/>
                <a:gd name="T8" fmla="*/ 23 w 24"/>
                <a:gd name="T9" fmla="*/ 8 h 18"/>
                <a:gd name="T10" fmla="*/ 17 w 24"/>
                <a:gd name="T11" fmla="*/ 3 h 18"/>
                <a:gd name="T12" fmla="*/ 15 w 24"/>
                <a:gd name="T13" fmla="*/ 3 h 18"/>
                <a:gd name="T14" fmla="*/ 7 w 24"/>
                <a:gd name="T15" fmla="*/ 0 h 18"/>
                <a:gd name="T16" fmla="*/ 4 w 24"/>
                <a:gd name="T17" fmla="*/ 0 h 18"/>
                <a:gd name="T18" fmla="*/ 0 w 24"/>
                <a:gd name="T19" fmla="*/ 5 h 18"/>
                <a:gd name="T20" fmla="*/ 2 w 24"/>
                <a:gd name="T21" fmla="*/ 12 h 18"/>
                <a:gd name="T22" fmla="*/ 9 w 24"/>
                <a:gd name="T23" fmla="*/ 13 h 18"/>
                <a:gd name="T24" fmla="*/ 13 w 24"/>
                <a:gd name="T25" fmla="*/ 18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8"/>
                <a:gd name="T41" fmla="*/ 24 w 2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8">
                  <a:moveTo>
                    <a:pt x="13" y="18"/>
                  </a:moveTo>
                  <a:lnTo>
                    <a:pt x="15" y="18"/>
                  </a:lnTo>
                  <a:lnTo>
                    <a:pt x="23" y="16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2" y="12"/>
                  </a:lnTo>
                  <a:lnTo>
                    <a:pt x="9" y="13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128"/>
            <p:cNvSpPr>
              <a:spLocks/>
            </p:cNvSpPr>
            <p:nvPr/>
          </p:nvSpPr>
          <p:spPr bwMode="auto">
            <a:xfrm>
              <a:off x="3252837" y="2276486"/>
              <a:ext cx="38157" cy="28985"/>
            </a:xfrm>
            <a:custGeom>
              <a:avLst/>
              <a:gdLst>
                <a:gd name="T0" fmla="*/ 13 w 24"/>
                <a:gd name="T1" fmla="*/ 18 h 18"/>
                <a:gd name="T2" fmla="*/ 15 w 24"/>
                <a:gd name="T3" fmla="*/ 18 h 18"/>
                <a:gd name="T4" fmla="*/ 23 w 24"/>
                <a:gd name="T5" fmla="*/ 16 h 18"/>
                <a:gd name="T6" fmla="*/ 24 w 24"/>
                <a:gd name="T7" fmla="*/ 13 h 18"/>
                <a:gd name="T8" fmla="*/ 23 w 24"/>
                <a:gd name="T9" fmla="*/ 8 h 18"/>
                <a:gd name="T10" fmla="*/ 17 w 24"/>
                <a:gd name="T11" fmla="*/ 3 h 18"/>
                <a:gd name="T12" fmla="*/ 15 w 24"/>
                <a:gd name="T13" fmla="*/ 3 h 18"/>
                <a:gd name="T14" fmla="*/ 7 w 24"/>
                <a:gd name="T15" fmla="*/ 0 h 18"/>
                <a:gd name="T16" fmla="*/ 4 w 24"/>
                <a:gd name="T17" fmla="*/ 0 h 18"/>
                <a:gd name="T18" fmla="*/ 0 w 24"/>
                <a:gd name="T19" fmla="*/ 5 h 18"/>
                <a:gd name="T20" fmla="*/ 2 w 24"/>
                <a:gd name="T21" fmla="*/ 12 h 18"/>
                <a:gd name="T22" fmla="*/ 9 w 24"/>
                <a:gd name="T23" fmla="*/ 13 h 18"/>
                <a:gd name="T24" fmla="*/ 13 w 24"/>
                <a:gd name="T25" fmla="*/ 18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8"/>
                <a:gd name="T41" fmla="*/ 24 w 2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8">
                  <a:moveTo>
                    <a:pt x="13" y="18"/>
                  </a:moveTo>
                  <a:lnTo>
                    <a:pt x="15" y="18"/>
                  </a:lnTo>
                  <a:lnTo>
                    <a:pt x="23" y="16"/>
                  </a:lnTo>
                  <a:lnTo>
                    <a:pt x="24" y="13"/>
                  </a:lnTo>
                  <a:lnTo>
                    <a:pt x="23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2" y="12"/>
                  </a:lnTo>
                  <a:lnTo>
                    <a:pt x="9" y="13"/>
                  </a:lnTo>
                  <a:lnTo>
                    <a:pt x="13" y="18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129"/>
            <p:cNvSpPr>
              <a:spLocks/>
            </p:cNvSpPr>
            <p:nvPr/>
          </p:nvSpPr>
          <p:spPr bwMode="auto">
            <a:xfrm>
              <a:off x="3119750" y="2317329"/>
              <a:ext cx="22336" cy="38207"/>
            </a:xfrm>
            <a:custGeom>
              <a:avLst/>
              <a:gdLst>
                <a:gd name="T0" fmla="*/ 10 w 14"/>
                <a:gd name="T1" fmla="*/ 0 h 24"/>
                <a:gd name="T2" fmla="*/ 0 w 14"/>
                <a:gd name="T3" fmla="*/ 4 h 24"/>
                <a:gd name="T4" fmla="*/ 0 w 14"/>
                <a:gd name="T5" fmla="*/ 17 h 24"/>
                <a:gd name="T6" fmla="*/ 5 w 14"/>
                <a:gd name="T7" fmla="*/ 21 h 24"/>
                <a:gd name="T8" fmla="*/ 7 w 14"/>
                <a:gd name="T9" fmla="*/ 16 h 24"/>
                <a:gd name="T10" fmla="*/ 7 w 14"/>
                <a:gd name="T11" fmla="*/ 24 h 24"/>
                <a:gd name="T12" fmla="*/ 14 w 14"/>
                <a:gd name="T13" fmla="*/ 24 h 24"/>
                <a:gd name="T14" fmla="*/ 11 w 14"/>
                <a:gd name="T15" fmla="*/ 16 h 24"/>
                <a:gd name="T16" fmla="*/ 14 w 14"/>
                <a:gd name="T17" fmla="*/ 7 h 24"/>
                <a:gd name="T18" fmla="*/ 11 w 14"/>
                <a:gd name="T19" fmla="*/ 3 h 24"/>
                <a:gd name="T20" fmla="*/ 11 w 14"/>
                <a:gd name="T21" fmla="*/ 0 h 24"/>
                <a:gd name="T22" fmla="*/ 10 w 14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24"/>
                <a:gd name="T38" fmla="*/ 14 w 14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24">
                  <a:moveTo>
                    <a:pt x="1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7" y="24"/>
                  </a:lnTo>
                  <a:lnTo>
                    <a:pt x="14" y="24"/>
                  </a:lnTo>
                  <a:lnTo>
                    <a:pt x="11" y="16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130"/>
            <p:cNvSpPr>
              <a:spLocks/>
            </p:cNvSpPr>
            <p:nvPr/>
          </p:nvSpPr>
          <p:spPr bwMode="auto">
            <a:xfrm>
              <a:off x="3119750" y="2317329"/>
              <a:ext cx="22336" cy="38207"/>
            </a:xfrm>
            <a:custGeom>
              <a:avLst/>
              <a:gdLst>
                <a:gd name="T0" fmla="*/ 10 w 14"/>
                <a:gd name="T1" fmla="*/ 0 h 24"/>
                <a:gd name="T2" fmla="*/ 0 w 14"/>
                <a:gd name="T3" fmla="*/ 4 h 24"/>
                <a:gd name="T4" fmla="*/ 0 w 14"/>
                <a:gd name="T5" fmla="*/ 17 h 24"/>
                <a:gd name="T6" fmla="*/ 5 w 14"/>
                <a:gd name="T7" fmla="*/ 21 h 24"/>
                <a:gd name="T8" fmla="*/ 7 w 14"/>
                <a:gd name="T9" fmla="*/ 16 h 24"/>
                <a:gd name="T10" fmla="*/ 7 w 14"/>
                <a:gd name="T11" fmla="*/ 24 h 24"/>
                <a:gd name="T12" fmla="*/ 14 w 14"/>
                <a:gd name="T13" fmla="*/ 24 h 24"/>
                <a:gd name="T14" fmla="*/ 11 w 14"/>
                <a:gd name="T15" fmla="*/ 16 h 24"/>
                <a:gd name="T16" fmla="*/ 14 w 14"/>
                <a:gd name="T17" fmla="*/ 7 h 24"/>
                <a:gd name="T18" fmla="*/ 11 w 14"/>
                <a:gd name="T19" fmla="*/ 3 h 24"/>
                <a:gd name="T20" fmla="*/ 11 w 14"/>
                <a:gd name="T21" fmla="*/ 0 h 24"/>
                <a:gd name="T22" fmla="*/ 10 w 14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24"/>
                <a:gd name="T38" fmla="*/ 14 w 14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24">
                  <a:moveTo>
                    <a:pt x="1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5" y="21"/>
                  </a:lnTo>
                  <a:lnTo>
                    <a:pt x="7" y="16"/>
                  </a:lnTo>
                  <a:lnTo>
                    <a:pt x="7" y="24"/>
                  </a:lnTo>
                  <a:lnTo>
                    <a:pt x="14" y="24"/>
                  </a:lnTo>
                  <a:lnTo>
                    <a:pt x="11" y="16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131"/>
            <p:cNvSpPr>
              <a:spLocks/>
            </p:cNvSpPr>
            <p:nvPr/>
          </p:nvSpPr>
          <p:spPr bwMode="auto">
            <a:xfrm>
              <a:off x="3050880" y="2317329"/>
              <a:ext cx="38158" cy="46112"/>
            </a:xfrm>
            <a:custGeom>
              <a:avLst/>
              <a:gdLst>
                <a:gd name="T0" fmla="*/ 13 w 24"/>
                <a:gd name="T1" fmla="*/ 11 h 29"/>
                <a:gd name="T2" fmla="*/ 11 w 24"/>
                <a:gd name="T3" fmla="*/ 13 h 29"/>
                <a:gd name="T4" fmla="*/ 10 w 24"/>
                <a:gd name="T5" fmla="*/ 7 h 29"/>
                <a:gd name="T6" fmla="*/ 7 w 24"/>
                <a:gd name="T7" fmla="*/ 3 h 29"/>
                <a:gd name="T8" fmla="*/ 3 w 24"/>
                <a:gd name="T9" fmla="*/ 0 h 29"/>
                <a:gd name="T10" fmla="*/ 0 w 24"/>
                <a:gd name="T11" fmla="*/ 3 h 29"/>
                <a:gd name="T12" fmla="*/ 6 w 24"/>
                <a:gd name="T13" fmla="*/ 8 h 29"/>
                <a:gd name="T14" fmla="*/ 11 w 24"/>
                <a:gd name="T15" fmla="*/ 24 h 29"/>
                <a:gd name="T16" fmla="*/ 16 w 24"/>
                <a:gd name="T17" fmla="*/ 26 h 29"/>
                <a:gd name="T18" fmla="*/ 23 w 24"/>
                <a:gd name="T19" fmla="*/ 29 h 29"/>
                <a:gd name="T20" fmla="*/ 24 w 24"/>
                <a:gd name="T21" fmla="*/ 21 h 29"/>
                <a:gd name="T22" fmla="*/ 23 w 24"/>
                <a:gd name="T23" fmla="*/ 17 h 29"/>
                <a:gd name="T24" fmla="*/ 20 w 24"/>
                <a:gd name="T25" fmla="*/ 13 h 29"/>
                <a:gd name="T26" fmla="*/ 16 w 24"/>
                <a:gd name="T27" fmla="*/ 13 h 29"/>
                <a:gd name="T28" fmla="*/ 16 w 24"/>
                <a:gd name="T29" fmla="*/ 8 h 29"/>
                <a:gd name="T30" fmla="*/ 13 w 24"/>
                <a:gd name="T31" fmla="*/ 11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9"/>
                <a:gd name="T50" fmla="*/ 24 w 24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9">
                  <a:moveTo>
                    <a:pt x="13" y="11"/>
                  </a:moveTo>
                  <a:lnTo>
                    <a:pt x="11" y="13"/>
                  </a:lnTo>
                  <a:lnTo>
                    <a:pt x="10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8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3" y="29"/>
                  </a:lnTo>
                  <a:lnTo>
                    <a:pt x="24" y="21"/>
                  </a:lnTo>
                  <a:lnTo>
                    <a:pt x="23" y="17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132"/>
            <p:cNvSpPr>
              <a:spLocks/>
            </p:cNvSpPr>
            <p:nvPr/>
          </p:nvSpPr>
          <p:spPr bwMode="auto">
            <a:xfrm>
              <a:off x="3050880" y="2317329"/>
              <a:ext cx="38158" cy="46112"/>
            </a:xfrm>
            <a:custGeom>
              <a:avLst/>
              <a:gdLst>
                <a:gd name="T0" fmla="*/ 13 w 24"/>
                <a:gd name="T1" fmla="*/ 11 h 29"/>
                <a:gd name="T2" fmla="*/ 11 w 24"/>
                <a:gd name="T3" fmla="*/ 13 h 29"/>
                <a:gd name="T4" fmla="*/ 10 w 24"/>
                <a:gd name="T5" fmla="*/ 7 h 29"/>
                <a:gd name="T6" fmla="*/ 7 w 24"/>
                <a:gd name="T7" fmla="*/ 3 h 29"/>
                <a:gd name="T8" fmla="*/ 3 w 24"/>
                <a:gd name="T9" fmla="*/ 0 h 29"/>
                <a:gd name="T10" fmla="*/ 0 w 24"/>
                <a:gd name="T11" fmla="*/ 3 h 29"/>
                <a:gd name="T12" fmla="*/ 6 w 24"/>
                <a:gd name="T13" fmla="*/ 8 h 29"/>
                <a:gd name="T14" fmla="*/ 11 w 24"/>
                <a:gd name="T15" fmla="*/ 24 h 29"/>
                <a:gd name="T16" fmla="*/ 16 w 24"/>
                <a:gd name="T17" fmla="*/ 26 h 29"/>
                <a:gd name="T18" fmla="*/ 23 w 24"/>
                <a:gd name="T19" fmla="*/ 29 h 29"/>
                <a:gd name="T20" fmla="*/ 24 w 24"/>
                <a:gd name="T21" fmla="*/ 21 h 29"/>
                <a:gd name="T22" fmla="*/ 23 w 24"/>
                <a:gd name="T23" fmla="*/ 17 h 29"/>
                <a:gd name="T24" fmla="*/ 20 w 24"/>
                <a:gd name="T25" fmla="*/ 13 h 29"/>
                <a:gd name="T26" fmla="*/ 16 w 24"/>
                <a:gd name="T27" fmla="*/ 13 h 29"/>
                <a:gd name="T28" fmla="*/ 16 w 24"/>
                <a:gd name="T29" fmla="*/ 8 h 29"/>
                <a:gd name="T30" fmla="*/ 13 w 24"/>
                <a:gd name="T31" fmla="*/ 11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"/>
                <a:gd name="T49" fmla="*/ 0 h 29"/>
                <a:gd name="T50" fmla="*/ 24 w 24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" h="29">
                  <a:moveTo>
                    <a:pt x="13" y="11"/>
                  </a:moveTo>
                  <a:lnTo>
                    <a:pt x="11" y="13"/>
                  </a:lnTo>
                  <a:lnTo>
                    <a:pt x="10" y="7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6" y="8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23" y="29"/>
                  </a:lnTo>
                  <a:lnTo>
                    <a:pt x="24" y="21"/>
                  </a:lnTo>
                  <a:lnTo>
                    <a:pt x="23" y="17"/>
                  </a:lnTo>
                  <a:lnTo>
                    <a:pt x="20" y="13"/>
                  </a:lnTo>
                  <a:lnTo>
                    <a:pt x="16" y="13"/>
                  </a:lnTo>
                  <a:lnTo>
                    <a:pt x="16" y="8"/>
                  </a:lnTo>
                  <a:lnTo>
                    <a:pt x="13" y="11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133"/>
            <p:cNvSpPr>
              <a:spLocks/>
            </p:cNvSpPr>
            <p:nvPr/>
          </p:nvSpPr>
          <p:spPr bwMode="auto">
            <a:xfrm>
              <a:off x="2994109" y="2355536"/>
              <a:ext cx="62355" cy="54018"/>
            </a:xfrm>
            <a:custGeom>
              <a:avLst/>
              <a:gdLst>
                <a:gd name="T0" fmla="*/ 8 w 39"/>
                <a:gd name="T1" fmla="*/ 6 h 34"/>
                <a:gd name="T2" fmla="*/ 9 w 39"/>
                <a:gd name="T3" fmla="*/ 9 h 34"/>
                <a:gd name="T4" fmla="*/ 9 w 39"/>
                <a:gd name="T5" fmla="*/ 19 h 34"/>
                <a:gd name="T6" fmla="*/ 8 w 39"/>
                <a:gd name="T7" fmla="*/ 15 h 34"/>
                <a:gd name="T8" fmla="*/ 8 w 39"/>
                <a:gd name="T9" fmla="*/ 25 h 34"/>
                <a:gd name="T10" fmla="*/ 16 w 39"/>
                <a:gd name="T11" fmla="*/ 26 h 34"/>
                <a:gd name="T12" fmla="*/ 22 w 39"/>
                <a:gd name="T13" fmla="*/ 32 h 34"/>
                <a:gd name="T14" fmla="*/ 26 w 39"/>
                <a:gd name="T15" fmla="*/ 34 h 34"/>
                <a:gd name="T16" fmla="*/ 30 w 39"/>
                <a:gd name="T17" fmla="*/ 30 h 34"/>
                <a:gd name="T18" fmla="*/ 34 w 39"/>
                <a:gd name="T19" fmla="*/ 25 h 34"/>
                <a:gd name="T20" fmla="*/ 39 w 39"/>
                <a:gd name="T21" fmla="*/ 15 h 34"/>
                <a:gd name="T22" fmla="*/ 39 w 39"/>
                <a:gd name="T23" fmla="*/ 10 h 34"/>
                <a:gd name="T24" fmla="*/ 33 w 39"/>
                <a:gd name="T25" fmla="*/ 10 h 34"/>
                <a:gd name="T26" fmla="*/ 30 w 39"/>
                <a:gd name="T27" fmla="*/ 9 h 34"/>
                <a:gd name="T28" fmla="*/ 25 w 39"/>
                <a:gd name="T29" fmla="*/ 10 h 34"/>
                <a:gd name="T30" fmla="*/ 25 w 39"/>
                <a:gd name="T31" fmla="*/ 19 h 34"/>
                <a:gd name="T32" fmla="*/ 19 w 39"/>
                <a:gd name="T33" fmla="*/ 15 h 34"/>
                <a:gd name="T34" fmla="*/ 22 w 39"/>
                <a:gd name="T35" fmla="*/ 10 h 34"/>
                <a:gd name="T36" fmla="*/ 22 w 39"/>
                <a:gd name="T37" fmla="*/ 5 h 34"/>
                <a:gd name="T38" fmla="*/ 19 w 39"/>
                <a:gd name="T39" fmla="*/ 2 h 34"/>
                <a:gd name="T40" fmla="*/ 8 w 39"/>
                <a:gd name="T41" fmla="*/ 2 h 34"/>
                <a:gd name="T42" fmla="*/ 0 w 39"/>
                <a:gd name="T43" fmla="*/ 0 h 34"/>
                <a:gd name="T44" fmla="*/ 0 w 39"/>
                <a:gd name="T45" fmla="*/ 5 h 34"/>
                <a:gd name="T46" fmla="*/ 3 w 39"/>
                <a:gd name="T47" fmla="*/ 10 h 34"/>
                <a:gd name="T48" fmla="*/ 5 w 39"/>
                <a:gd name="T49" fmla="*/ 10 h 34"/>
                <a:gd name="T50" fmla="*/ 8 w 39"/>
                <a:gd name="T51" fmla="*/ 6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"/>
                <a:gd name="T79" fmla="*/ 0 h 34"/>
                <a:gd name="T80" fmla="*/ 39 w 39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" h="34">
                  <a:moveTo>
                    <a:pt x="8" y="6"/>
                  </a:moveTo>
                  <a:lnTo>
                    <a:pt x="9" y="9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8" y="25"/>
                  </a:lnTo>
                  <a:lnTo>
                    <a:pt x="16" y="26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4" y="25"/>
                  </a:lnTo>
                  <a:lnTo>
                    <a:pt x="39" y="15"/>
                  </a:lnTo>
                  <a:lnTo>
                    <a:pt x="39" y="10"/>
                  </a:lnTo>
                  <a:lnTo>
                    <a:pt x="33" y="10"/>
                  </a:lnTo>
                  <a:lnTo>
                    <a:pt x="30" y="9"/>
                  </a:lnTo>
                  <a:lnTo>
                    <a:pt x="25" y="10"/>
                  </a:lnTo>
                  <a:lnTo>
                    <a:pt x="25" y="19"/>
                  </a:lnTo>
                  <a:lnTo>
                    <a:pt x="19" y="15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134"/>
            <p:cNvSpPr>
              <a:spLocks/>
            </p:cNvSpPr>
            <p:nvPr/>
          </p:nvSpPr>
          <p:spPr bwMode="auto">
            <a:xfrm>
              <a:off x="2994109" y="2355536"/>
              <a:ext cx="62355" cy="54018"/>
            </a:xfrm>
            <a:custGeom>
              <a:avLst/>
              <a:gdLst>
                <a:gd name="T0" fmla="*/ 8 w 39"/>
                <a:gd name="T1" fmla="*/ 6 h 34"/>
                <a:gd name="T2" fmla="*/ 9 w 39"/>
                <a:gd name="T3" fmla="*/ 9 h 34"/>
                <a:gd name="T4" fmla="*/ 9 w 39"/>
                <a:gd name="T5" fmla="*/ 19 h 34"/>
                <a:gd name="T6" fmla="*/ 8 w 39"/>
                <a:gd name="T7" fmla="*/ 15 h 34"/>
                <a:gd name="T8" fmla="*/ 8 w 39"/>
                <a:gd name="T9" fmla="*/ 25 h 34"/>
                <a:gd name="T10" fmla="*/ 16 w 39"/>
                <a:gd name="T11" fmla="*/ 26 h 34"/>
                <a:gd name="T12" fmla="*/ 22 w 39"/>
                <a:gd name="T13" fmla="*/ 32 h 34"/>
                <a:gd name="T14" fmla="*/ 26 w 39"/>
                <a:gd name="T15" fmla="*/ 34 h 34"/>
                <a:gd name="T16" fmla="*/ 30 w 39"/>
                <a:gd name="T17" fmla="*/ 30 h 34"/>
                <a:gd name="T18" fmla="*/ 34 w 39"/>
                <a:gd name="T19" fmla="*/ 25 h 34"/>
                <a:gd name="T20" fmla="*/ 39 w 39"/>
                <a:gd name="T21" fmla="*/ 15 h 34"/>
                <a:gd name="T22" fmla="*/ 39 w 39"/>
                <a:gd name="T23" fmla="*/ 10 h 34"/>
                <a:gd name="T24" fmla="*/ 33 w 39"/>
                <a:gd name="T25" fmla="*/ 10 h 34"/>
                <a:gd name="T26" fmla="*/ 30 w 39"/>
                <a:gd name="T27" fmla="*/ 9 h 34"/>
                <a:gd name="T28" fmla="*/ 25 w 39"/>
                <a:gd name="T29" fmla="*/ 10 h 34"/>
                <a:gd name="T30" fmla="*/ 25 w 39"/>
                <a:gd name="T31" fmla="*/ 19 h 34"/>
                <a:gd name="T32" fmla="*/ 19 w 39"/>
                <a:gd name="T33" fmla="*/ 15 h 34"/>
                <a:gd name="T34" fmla="*/ 22 w 39"/>
                <a:gd name="T35" fmla="*/ 10 h 34"/>
                <a:gd name="T36" fmla="*/ 22 w 39"/>
                <a:gd name="T37" fmla="*/ 5 h 34"/>
                <a:gd name="T38" fmla="*/ 19 w 39"/>
                <a:gd name="T39" fmla="*/ 2 h 34"/>
                <a:gd name="T40" fmla="*/ 8 w 39"/>
                <a:gd name="T41" fmla="*/ 2 h 34"/>
                <a:gd name="T42" fmla="*/ 0 w 39"/>
                <a:gd name="T43" fmla="*/ 0 h 34"/>
                <a:gd name="T44" fmla="*/ 0 w 39"/>
                <a:gd name="T45" fmla="*/ 5 h 34"/>
                <a:gd name="T46" fmla="*/ 3 w 39"/>
                <a:gd name="T47" fmla="*/ 10 h 34"/>
                <a:gd name="T48" fmla="*/ 5 w 39"/>
                <a:gd name="T49" fmla="*/ 10 h 34"/>
                <a:gd name="T50" fmla="*/ 8 w 39"/>
                <a:gd name="T51" fmla="*/ 6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"/>
                <a:gd name="T79" fmla="*/ 0 h 34"/>
                <a:gd name="T80" fmla="*/ 39 w 39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" h="34">
                  <a:moveTo>
                    <a:pt x="8" y="6"/>
                  </a:moveTo>
                  <a:lnTo>
                    <a:pt x="9" y="9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8" y="25"/>
                  </a:lnTo>
                  <a:lnTo>
                    <a:pt x="16" y="26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0"/>
                  </a:lnTo>
                  <a:lnTo>
                    <a:pt x="34" y="25"/>
                  </a:lnTo>
                  <a:lnTo>
                    <a:pt x="39" y="15"/>
                  </a:lnTo>
                  <a:lnTo>
                    <a:pt x="39" y="10"/>
                  </a:lnTo>
                  <a:lnTo>
                    <a:pt x="33" y="10"/>
                  </a:lnTo>
                  <a:lnTo>
                    <a:pt x="30" y="9"/>
                  </a:lnTo>
                  <a:lnTo>
                    <a:pt x="25" y="10"/>
                  </a:lnTo>
                  <a:lnTo>
                    <a:pt x="25" y="19"/>
                  </a:lnTo>
                  <a:lnTo>
                    <a:pt x="19" y="15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6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Freeform 135"/>
            <p:cNvSpPr>
              <a:spLocks/>
            </p:cNvSpPr>
            <p:nvPr/>
          </p:nvSpPr>
          <p:spPr bwMode="auto">
            <a:xfrm>
              <a:off x="2954090" y="2400331"/>
              <a:ext cx="65147" cy="64558"/>
            </a:xfrm>
            <a:custGeom>
              <a:avLst/>
              <a:gdLst>
                <a:gd name="T0" fmla="*/ 8 w 41"/>
                <a:gd name="T1" fmla="*/ 21 h 41"/>
                <a:gd name="T2" fmla="*/ 8 w 41"/>
                <a:gd name="T3" fmla="*/ 30 h 41"/>
                <a:gd name="T4" fmla="*/ 7 w 41"/>
                <a:gd name="T5" fmla="*/ 34 h 41"/>
                <a:gd name="T6" fmla="*/ 0 w 41"/>
                <a:gd name="T7" fmla="*/ 34 h 41"/>
                <a:gd name="T8" fmla="*/ 0 w 41"/>
                <a:gd name="T9" fmla="*/ 38 h 41"/>
                <a:gd name="T10" fmla="*/ 8 w 41"/>
                <a:gd name="T11" fmla="*/ 41 h 41"/>
                <a:gd name="T12" fmla="*/ 14 w 41"/>
                <a:gd name="T13" fmla="*/ 41 h 41"/>
                <a:gd name="T14" fmla="*/ 28 w 41"/>
                <a:gd name="T15" fmla="*/ 36 h 41"/>
                <a:gd name="T16" fmla="*/ 34 w 41"/>
                <a:gd name="T17" fmla="*/ 32 h 41"/>
                <a:gd name="T18" fmla="*/ 34 w 41"/>
                <a:gd name="T19" fmla="*/ 27 h 41"/>
                <a:gd name="T20" fmla="*/ 41 w 41"/>
                <a:gd name="T21" fmla="*/ 11 h 41"/>
                <a:gd name="T22" fmla="*/ 37 w 41"/>
                <a:gd name="T23" fmla="*/ 4 h 41"/>
                <a:gd name="T24" fmla="*/ 28 w 41"/>
                <a:gd name="T25" fmla="*/ 0 h 41"/>
                <a:gd name="T26" fmla="*/ 30 w 41"/>
                <a:gd name="T27" fmla="*/ 13 h 41"/>
                <a:gd name="T28" fmla="*/ 25 w 41"/>
                <a:gd name="T29" fmla="*/ 18 h 41"/>
                <a:gd name="T30" fmla="*/ 20 w 41"/>
                <a:gd name="T31" fmla="*/ 11 h 41"/>
                <a:gd name="T32" fmla="*/ 20 w 41"/>
                <a:gd name="T33" fmla="*/ 19 h 41"/>
                <a:gd name="T34" fmla="*/ 17 w 41"/>
                <a:gd name="T35" fmla="*/ 21 h 41"/>
                <a:gd name="T36" fmla="*/ 8 w 41"/>
                <a:gd name="T37" fmla="*/ 21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41"/>
                <a:gd name="T59" fmla="*/ 41 w 41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41">
                  <a:moveTo>
                    <a:pt x="8" y="21"/>
                  </a:moveTo>
                  <a:lnTo>
                    <a:pt x="8" y="30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8" y="41"/>
                  </a:lnTo>
                  <a:lnTo>
                    <a:pt x="14" y="41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34" y="27"/>
                  </a:lnTo>
                  <a:lnTo>
                    <a:pt x="41" y="11"/>
                  </a:lnTo>
                  <a:lnTo>
                    <a:pt x="37" y="4"/>
                  </a:lnTo>
                  <a:lnTo>
                    <a:pt x="28" y="0"/>
                  </a:lnTo>
                  <a:lnTo>
                    <a:pt x="30" y="13"/>
                  </a:lnTo>
                  <a:lnTo>
                    <a:pt x="25" y="18"/>
                  </a:lnTo>
                  <a:lnTo>
                    <a:pt x="20" y="11"/>
                  </a:lnTo>
                  <a:lnTo>
                    <a:pt x="20" y="19"/>
                  </a:lnTo>
                  <a:lnTo>
                    <a:pt x="17" y="21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136"/>
            <p:cNvSpPr>
              <a:spLocks/>
            </p:cNvSpPr>
            <p:nvPr/>
          </p:nvSpPr>
          <p:spPr bwMode="auto">
            <a:xfrm>
              <a:off x="2954090" y="2400331"/>
              <a:ext cx="65147" cy="64558"/>
            </a:xfrm>
            <a:custGeom>
              <a:avLst/>
              <a:gdLst>
                <a:gd name="T0" fmla="*/ 8 w 41"/>
                <a:gd name="T1" fmla="*/ 21 h 41"/>
                <a:gd name="T2" fmla="*/ 8 w 41"/>
                <a:gd name="T3" fmla="*/ 30 h 41"/>
                <a:gd name="T4" fmla="*/ 7 w 41"/>
                <a:gd name="T5" fmla="*/ 34 h 41"/>
                <a:gd name="T6" fmla="*/ 0 w 41"/>
                <a:gd name="T7" fmla="*/ 34 h 41"/>
                <a:gd name="T8" fmla="*/ 0 w 41"/>
                <a:gd name="T9" fmla="*/ 38 h 41"/>
                <a:gd name="T10" fmla="*/ 8 w 41"/>
                <a:gd name="T11" fmla="*/ 41 h 41"/>
                <a:gd name="T12" fmla="*/ 14 w 41"/>
                <a:gd name="T13" fmla="*/ 41 h 41"/>
                <a:gd name="T14" fmla="*/ 28 w 41"/>
                <a:gd name="T15" fmla="*/ 36 h 41"/>
                <a:gd name="T16" fmla="*/ 34 w 41"/>
                <a:gd name="T17" fmla="*/ 32 h 41"/>
                <a:gd name="T18" fmla="*/ 34 w 41"/>
                <a:gd name="T19" fmla="*/ 27 h 41"/>
                <a:gd name="T20" fmla="*/ 41 w 41"/>
                <a:gd name="T21" fmla="*/ 11 h 41"/>
                <a:gd name="T22" fmla="*/ 37 w 41"/>
                <a:gd name="T23" fmla="*/ 4 h 41"/>
                <a:gd name="T24" fmla="*/ 28 w 41"/>
                <a:gd name="T25" fmla="*/ 0 h 41"/>
                <a:gd name="T26" fmla="*/ 30 w 41"/>
                <a:gd name="T27" fmla="*/ 13 h 41"/>
                <a:gd name="T28" fmla="*/ 25 w 41"/>
                <a:gd name="T29" fmla="*/ 18 h 41"/>
                <a:gd name="T30" fmla="*/ 20 w 41"/>
                <a:gd name="T31" fmla="*/ 11 h 41"/>
                <a:gd name="T32" fmla="*/ 20 w 41"/>
                <a:gd name="T33" fmla="*/ 19 h 41"/>
                <a:gd name="T34" fmla="*/ 17 w 41"/>
                <a:gd name="T35" fmla="*/ 21 h 41"/>
                <a:gd name="T36" fmla="*/ 8 w 41"/>
                <a:gd name="T37" fmla="*/ 21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"/>
                <a:gd name="T58" fmla="*/ 0 h 41"/>
                <a:gd name="T59" fmla="*/ 41 w 41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" h="41">
                  <a:moveTo>
                    <a:pt x="8" y="21"/>
                  </a:moveTo>
                  <a:lnTo>
                    <a:pt x="8" y="30"/>
                  </a:lnTo>
                  <a:lnTo>
                    <a:pt x="7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8" y="41"/>
                  </a:lnTo>
                  <a:lnTo>
                    <a:pt x="14" y="41"/>
                  </a:lnTo>
                  <a:lnTo>
                    <a:pt x="28" y="36"/>
                  </a:lnTo>
                  <a:lnTo>
                    <a:pt x="34" y="32"/>
                  </a:lnTo>
                  <a:lnTo>
                    <a:pt x="34" y="27"/>
                  </a:lnTo>
                  <a:lnTo>
                    <a:pt x="41" y="11"/>
                  </a:lnTo>
                  <a:lnTo>
                    <a:pt x="37" y="4"/>
                  </a:lnTo>
                  <a:lnTo>
                    <a:pt x="28" y="0"/>
                  </a:lnTo>
                  <a:lnTo>
                    <a:pt x="30" y="13"/>
                  </a:lnTo>
                  <a:lnTo>
                    <a:pt x="25" y="18"/>
                  </a:lnTo>
                  <a:lnTo>
                    <a:pt x="20" y="11"/>
                  </a:lnTo>
                  <a:lnTo>
                    <a:pt x="20" y="19"/>
                  </a:lnTo>
                  <a:lnTo>
                    <a:pt x="17" y="21"/>
                  </a:lnTo>
                  <a:lnTo>
                    <a:pt x="8" y="21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137"/>
            <p:cNvSpPr>
              <a:spLocks/>
            </p:cNvSpPr>
            <p:nvPr/>
          </p:nvSpPr>
          <p:spPr bwMode="auto">
            <a:xfrm>
              <a:off x="2872190" y="2493874"/>
              <a:ext cx="15822" cy="13175"/>
            </a:xfrm>
            <a:custGeom>
              <a:avLst/>
              <a:gdLst>
                <a:gd name="T0" fmla="*/ 2 w 10"/>
                <a:gd name="T1" fmla="*/ 8 h 8"/>
                <a:gd name="T2" fmla="*/ 2 w 10"/>
                <a:gd name="T3" fmla="*/ 7 h 8"/>
                <a:gd name="T4" fmla="*/ 6 w 10"/>
                <a:gd name="T5" fmla="*/ 3 h 8"/>
                <a:gd name="T6" fmla="*/ 10 w 10"/>
                <a:gd name="T7" fmla="*/ 5 h 8"/>
                <a:gd name="T8" fmla="*/ 5 w 10"/>
                <a:gd name="T9" fmla="*/ 0 h 8"/>
                <a:gd name="T10" fmla="*/ 0 w 10"/>
                <a:gd name="T11" fmla="*/ 5 h 8"/>
                <a:gd name="T12" fmla="*/ 1 w 10"/>
                <a:gd name="T13" fmla="*/ 8 h 8"/>
                <a:gd name="T14" fmla="*/ 2 w 10"/>
                <a:gd name="T15" fmla="*/ 8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8"/>
                <a:gd name="T26" fmla="*/ 10 w 10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8">
                  <a:moveTo>
                    <a:pt x="2" y="8"/>
                  </a:moveTo>
                  <a:lnTo>
                    <a:pt x="2" y="7"/>
                  </a:lnTo>
                  <a:lnTo>
                    <a:pt x="6" y="3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138"/>
            <p:cNvSpPr>
              <a:spLocks/>
            </p:cNvSpPr>
            <p:nvPr/>
          </p:nvSpPr>
          <p:spPr bwMode="auto">
            <a:xfrm>
              <a:off x="2872190" y="2493874"/>
              <a:ext cx="15822" cy="13175"/>
            </a:xfrm>
            <a:custGeom>
              <a:avLst/>
              <a:gdLst>
                <a:gd name="T0" fmla="*/ 2 w 10"/>
                <a:gd name="T1" fmla="*/ 8 h 8"/>
                <a:gd name="T2" fmla="*/ 2 w 10"/>
                <a:gd name="T3" fmla="*/ 7 h 8"/>
                <a:gd name="T4" fmla="*/ 6 w 10"/>
                <a:gd name="T5" fmla="*/ 3 h 8"/>
                <a:gd name="T6" fmla="*/ 10 w 10"/>
                <a:gd name="T7" fmla="*/ 5 h 8"/>
                <a:gd name="T8" fmla="*/ 5 w 10"/>
                <a:gd name="T9" fmla="*/ 0 h 8"/>
                <a:gd name="T10" fmla="*/ 0 w 10"/>
                <a:gd name="T11" fmla="*/ 5 h 8"/>
                <a:gd name="T12" fmla="*/ 1 w 10"/>
                <a:gd name="T13" fmla="*/ 8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8"/>
                <a:gd name="T23" fmla="*/ 10 w 10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8">
                  <a:moveTo>
                    <a:pt x="2" y="8"/>
                  </a:moveTo>
                  <a:lnTo>
                    <a:pt x="2" y="7"/>
                  </a:lnTo>
                  <a:lnTo>
                    <a:pt x="6" y="3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5"/>
                  </a:lnTo>
                  <a:lnTo>
                    <a:pt x="1" y="8"/>
                  </a:lnTo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139"/>
            <p:cNvSpPr>
              <a:spLocks/>
            </p:cNvSpPr>
            <p:nvPr/>
          </p:nvSpPr>
          <p:spPr bwMode="auto">
            <a:xfrm>
              <a:off x="2870329" y="2513636"/>
              <a:ext cx="6515" cy="3953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0 h 3"/>
                <a:gd name="T4" fmla="*/ 3 w 4"/>
                <a:gd name="T5" fmla="*/ 0 h 3"/>
                <a:gd name="T6" fmla="*/ 0 w 4"/>
                <a:gd name="T7" fmla="*/ 3 h 3"/>
                <a:gd name="T8" fmla="*/ 3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3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140"/>
            <p:cNvSpPr>
              <a:spLocks/>
            </p:cNvSpPr>
            <p:nvPr/>
          </p:nvSpPr>
          <p:spPr bwMode="auto">
            <a:xfrm>
              <a:off x="2870329" y="2513636"/>
              <a:ext cx="6515" cy="3953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0 h 3"/>
                <a:gd name="T4" fmla="*/ 3 w 4"/>
                <a:gd name="T5" fmla="*/ 0 h 3"/>
                <a:gd name="T6" fmla="*/ 0 w 4"/>
                <a:gd name="T7" fmla="*/ 3 h 3"/>
                <a:gd name="T8" fmla="*/ 3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3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Freeform 141"/>
            <p:cNvSpPr>
              <a:spLocks/>
            </p:cNvSpPr>
            <p:nvPr/>
          </p:nvSpPr>
          <p:spPr bwMode="auto">
            <a:xfrm>
              <a:off x="2865676" y="2517589"/>
              <a:ext cx="13960" cy="14492"/>
            </a:xfrm>
            <a:custGeom>
              <a:avLst/>
              <a:gdLst>
                <a:gd name="T0" fmla="*/ 5 w 9"/>
                <a:gd name="T1" fmla="*/ 9 h 9"/>
                <a:gd name="T2" fmla="*/ 6 w 9"/>
                <a:gd name="T3" fmla="*/ 9 h 9"/>
                <a:gd name="T4" fmla="*/ 6 w 9"/>
                <a:gd name="T5" fmla="*/ 7 h 9"/>
                <a:gd name="T6" fmla="*/ 9 w 9"/>
                <a:gd name="T7" fmla="*/ 1 h 9"/>
                <a:gd name="T8" fmla="*/ 6 w 9"/>
                <a:gd name="T9" fmla="*/ 0 h 9"/>
                <a:gd name="T10" fmla="*/ 5 w 9"/>
                <a:gd name="T11" fmla="*/ 2 h 9"/>
                <a:gd name="T12" fmla="*/ 5 w 9"/>
                <a:gd name="T13" fmla="*/ 4 h 9"/>
                <a:gd name="T14" fmla="*/ 0 w 9"/>
                <a:gd name="T15" fmla="*/ 4 h 9"/>
                <a:gd name="T16" fmla="*/ 1 w 9"/>
                <a:gd name="T17" fmla="*/ 6 h 9"/>
                <a:gd name="T18" fmla="*/ 5 w 9"/>
                <a:gd name="T19" fmla="*/ 9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9"/>
                <a:gd name="T32" fmla="*/ 9 w 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9">
                  <a:moveTo>
                    <a:pt x="5" y="9"/>
                  </a:moveTo>
                  <a:lnTo>
                    <a:pt x="6" y="9"/>
                  </a:lnTo>
                  <a:lnTo>
                    <a:pt x="6" y="7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Freeform 142"/>
            <p:cNvSpPr>
              <a:spLocks/>
            </p:cNvSpPr>
            <p:nvPr/>
          </p:nvSpPr>
          <p:spPr bwMode="auto">
            <a:xfrm>
              <a:off x="2865676" y="2517589"/>
              <a:ext cx="13960" cy="14492"/>
            </a:xfrm>
            <a:custGeom>
              <a:avLst/>
              <a:gdLst>
                <a:gd name="T0" fmla="*/ 5 w 9"/>
                <a:gd name="T1" fmla="*/ 9 h 9"/>
                <a:gd name="T2" fmla="*/ 6 w 9"/>
                <a:gd name="T3" fmla="*/ 9 h 9"/>
                <a:gd name="T4" fmla="*/ 6 w 9"/>
                <a:gd name="T5" fmla="*/ 7 h 9"/>
                <a:gd name="T6" fmla="*/ 9 w 9"/>
                <a:gd name="T7" fmla="*/ 1 h 9"/>
                <a:gd name="T8" fmla="*/ 6 w 9"/>
                <a:gd name="T9" fmla="*/ 0 h 9"/>
                <a:gd name="T10" fmla="*/ 5 w 9"/>
                <a:gd name="T11" fmla="*/ 2 h 9"/>
                <a:gd name="T12" fmla="*/ 5 w 9"/>
                <a:gd name="T13" fmla="*/ 4 h 9"/>
                <a:gd name="T14" fmla="*/ 0 w 9"/>
                <a:gd name="T15" fmla="*/ 4 h 9"/>
                <a:gd name="T16" fmla="*/ 1 w 9"/>
                <a:gd name="T17" fmla="*/ 6 h 9"/>
                <a:gd name="T18" fmla="*/ 5 w 9"/>
                <a:gd name="T19" fmla="*/ 9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9"/>
                <a:gd name="T32" fmla="*/ 9 w 9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9">
                  <a:moveTo>
                    <a:pt x="5" y="9"/>
                  </a:moveTo>
                  <a:lnTo>
                    <a:pt x="6" y="9"/>
                  </a:lnTo>
                  <a:lnTo>
                    <a:pt x="6" y="7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143"/>
            <p:cNvSpPr>
              <a:spLocks/>
            </p:cNvSpPr>
            <p:nvPr/>
          </p:nvSpPr>
          <p:spPr bwMode="auto">
            <a:xfrm>
              <a:off x="2901972" y="2467524"/>
              <a:ext cx="13029" cy="17127"/>
            </a:xfrm>
            <a:custGeom>
              <a:avLst/>
              <a:gdLst>
                <a:gd name="T0" fmla="*/ 7 w 8"/>
                <a:gd name="T1" fmla="*/ 3 h 11"/>
                <a:gd name="T2" fmla="*/ 5 w 8"/>
                <a:gd name="T3" fmla="*/ 0 h 11"/>
                <a:gd name="T4" fmla="*/ 3 w 8"/>
                <a:gd name="T5" fmla="*/ 4 h 11"/>
                <a:gd name="T6" fmla="*/ 3 w 8"/>
                <a:gd name="T7" fmla="*/ 6 h 11"/>
                <a:gd name="T8" fmla="*/ 0 w 8"/>
                <a:gd name="T9" fmla="*/ 9 h 11"/>
                <a:gd name="T10" fmla="*/ 4 w 8"/>
                <a:gd name="T11" fmla="*/ 11 h 11"/>
                <a:gd name="T12" fmla="*/ 8 w 8"/>
                <a:gd name="T13" fmla="*/ 7 h 11"/>
                <a:gd name="T14" fmla="*/ 7 w 8"/>
                <a:gd name="T15" fmla="*/ 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11"/>
                <a:gd name="T26" fmla="*/ 8 w 8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11">
                  <a:moveTo>
                    <a:pt x="7" y="3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3" y="6"/>
                  </a:lnTo>
                  <a:lnTo>
                    <a:pt x="0" y="9"/>
                  </a:lnTo>
                  <a:lnTo>
                    <a:pt x="4" y="11"/>
                  </a:lnTo>
                  <a:lnTo>
                    <a:pt x="8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144"/>
            <p:cNvSpPr>
              <a:spLocks/>
            </p:cNvSpPr>
            <p:nvPr/>
          </p:nvSpPr>
          <p:spPr bwMode="auto">
            <a:xfrm>
              <a:off x="2901972" y="2467524"/>
              <a:ext cx="13029" cy="17127"/>
            </a:xfrm>
            <a:custGeom>
              <a:avLst/>
              <a:gdLst>
                <a:gd name="T0" fmla="*/ 7 w 8"/>
                <a:gd name="T1" fmla="*/ 3 h 11"/>
                <a:gd name="T2" fmla="*/ 5 w 8"/>
                <a:gd name="T3" fmla="*/ 0 h 11"/>
                <a:gd name="T4" fmla="*/ 3 w 8"/>
                <a:gd name="T5" fmla="*/ 4 h 11"/>
                <a:gd name="T6" fmla="*/ 3 w 8"/>
                <a:gd name="T7" fmla="*/ 6 h 11"/>
                <a:gd name="T8" fmla="*/ 0 w 8"/>
                <a:gd name="T9" fmla="*/ 9 h 11"/>
                <a:gd name="T10" fmla="*/ 4 w 8"/>
                <a:gd name="T11" fmla="*/ 11 h 11"/>
                <a:gd name="T12" fmla="*/ 8 w 8"/>
                <a:gd name="T13" fmla="*/ 7 h 11"/>
                <a:gd name="T14" fmla="*/ 7 w 8"/>
                <a:gd name="T15" fmla="*/ 3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11"/>
                <a:gd name="T26" fmla="*/ 8 w 8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11">
                  <a:moveTo>
                    <a:pt x="7" y="3"/>
                  </a:moveTo>
                  <a:lnTo>
                    <a:pt x="5" y="0"/>
                  </a:lnTo>
                  <a:lnTo>
                    <a:pt x="3" y="4"/>
                  </a:lnTo>
                  <a:lnTo>
                    <a:pt x="3" y="6"/>
                  </a:lnTo>
                  <a:lnTo>
                    <a:pt x="0" y="9"/>
                  </a:lnTo>
                  <a:lnTo>
                    <a:pt x="4" y="11"/>
                  </a:lnTo>
                  <a:lnTo>
                    <a:pt x="8" y="7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Freeform 145"/>
            <p:cNvSpPr>
              <a:spLocks/>
            </p:cNvSpPr>
            <p:nvPr/>
          </p:nvSpPr>
          <p:spPr bwMode="auto">
            <a:xfrm>
              <a:off x="2910348" y="2463571"/>
              <a:ext cx="2792" cy="7905"/>
            </a:xfrm>
            <a:custGeom>
              <a:avLst/>
              <a:gdLst>
                <a:gd name="T0" fmla="*/ 2 w 2"/>
                <a:gd name="T1" fmla="*/ 5 h 5"/>
                <a:gd name="T2" fmla="*/ 0 w 2"/>
                <a:gd name="T3" fmla="*/ 0 h 5"/>
                <a:gd name="T4" fmla="*/ 0 w 2"/>
                <a:gd name="T5" fmla="*/ 2 h 5"/>
                <a:gd name="T6" fmla="*/ 2 w 2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2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Freeform 146"/>
            <p:cNvSpPr>
              <a:spLocks/>
            </p:cNvSpPr>
            <p:nvPr/>
          </p:nvSpPr>
          <p:spPr bwMode="auto">
            <a:xfrm>
              <a:off x="2910348" y="2463571"/>
              <a:ext cx="2792" cy="7905"/>
            </a:xfrm>
            <a:custGeom>
              <a:avLst/>
              <a:gdLst>
                <a:gd name="T0" fmla="*/ 2 w 2"/>
                <a:gd name="T1" fmla="*/ 5 h 5"/>
                <a:gd name="T2" fmla="*/ 0 w 2"/>
                <a:gd name="T3" fmla="*/ 0 h 5"/>
                <a:gd name="T4" fmla="*/ 0 w 2"/>
                <a:gd name="T5" fmla="*/ 2 h 5"/>
                <a:gd name="T6" fmla="*/ 2 w 2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2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147"/>
            <p:cNvSpPr>
              <a:spLocks/>
            </p:cNvSpPr>
            <p:nvPr/>
          </p:nvSpPr>
          <p:spPr bwMode="auto">
            <a:xfrm>
              <a:off x="2861022" y="2460936"/>
              <a:ext cx="87483" cy="110670"/>
            </a:xfrm>
            <a:custGeom>
              <a:avLst/>
              <a:gdLst>
                <a:gd name="T0" fmla="*/ 9 w 55"/>
                <a:gd name="T1" fmla="*/ 56 h 70"/>
                <a:gd name="T2" fmla="*/ 9 w 55"/>
                <a:gd name="T3" fmla="*/ 51 h 70"/>
                <a:gd name="T4" fmla="*/ 6 w 55"/>
                <a:gd name="T5" fmla="*/ 47 h 70"/>
                <a:gd name="T6" fmla="*/ 8 w 55"/>
                <a:gd name="T7" fmla="*/ 45 h 70"/>
                <a:gd name="T8" fmla="*/ 3 w 55"/>
                <a:gd name="T9" fmla="*/ 40 h 70"/>
                <a:gd name="T10" fmla="*/ 8 w 55"/>
                <a:gd name="T11" fmla="*/ 38 h 70"/>
                <a:gd name="T12" fmla="*/ 6 w 55"/>
                <a:gd name="T13" fmla="*/ 36 h 70"/>
                <a:gd name="T14" fmla="*/ 4 w 55"/>
                <a:gd name="T15" fmla="*/ 32 h 70"/>
                <a:gd name="T16" fmla="*/ 7 w 55"/>
                <a:gd name="T17" fmla="*/ 26 h 70"/>
                <a:gd name="T18" fmla="*/ 17 w 55"/>
                <a:gd name="T19" fmla="*/ 25 h 70"/>
                <a:gd name="T20" fmla="*/ 17 w 55"/>
                <a:gd name="T21" fmla="*/ 13 h 70"/>
                <a:gd name="T22" fmla="*/ 24 w 55"/>
                <a:gd name="T23" fmla="*/ 13 h 70"/>
                <a:gd name="T24" fmla="*/ 29 w 55"/>
                <a:gd name="T25" fmla="*/ 10 h 70"/>
                <a:gd name="T26" fmla="*/ 26 w 55"/>
                <a:gd name="T27" fmla="*/ 3 h 70"/>
                <a:gd name="T28" fmla="*/ 28 w 55"/>
                <a:gd name="T29" fmla="*/ 8 h 70"/>
                <a:gd name="T30" fmla="*/ 30 w 55"/>
                <a:gd name="T31" fmla="*/ 3 h 70"/>
                <a:gd name="T32" fmla="*/ 34 w 55"/>
                <a:gd name="T33" fmla="*/ 10 h 70"/>
                <a:gd name="T34" fmla="*/ 38 w 55"/>
                <a:gd name="T35" fmla="*/ 2 h 70"/>
                <a:gd name="T36" fmla="*/ 34 w 55"/>
                <a:gd name="T37" fmla="*/ 0 h 70"/>
                <a:gd name="T38" fmla="*/ 31 w 55"/>
                <a:gd name="T39" fmla="*/ 4 h 70"/>
                <a:gd name="T40" fmla="*/ 30 w 55"/>
                <a:gd name="T41" fmla="*/ 0 h 70"/>
                <a:gd name="T42" fmla="*/ 34 w 55"/>
                <a:gd name="T43" fmla="*/ 0 h 70"/>
                <a:gd name="T44" fmla="*/ 38 w 55"/>
                <a:gd name="T45" fmla="*/ 2 h 70"/>
                <a:gd name="T46" fmla="*/ 43 w 55"/>
                <a:gd name="T47" fmla="*/ 0 h 70"/>
                <a:gd name="T48" fmla="*/ 52 w 55"/>
                <a:gd name="T49" fmla="*/ 15 h 70"/>
                <a:gd name="T50" fmla="*/ 52 w 55"/>
                <a:gd name="T51" fmla="*/ 36 h 70"/>
                <a:gd name="T52" fmla="*/ 43 w 55"/>
                <a:gd name="T53" fmla="*/ 54 h 70"/>
                <a:gd name="T54" fmla="*/ 37 w 55"/>
                <a:gd name="T55" fmla="*/ 50 h 70"/>
                <a:gd name="T56" fmla="*/ 26 w 55"/>
                <a:gd name="T57" fmla="*/ 62 h 70"/>
                <a:gd name="T58" fmla="*/ 12 w 55"/>
                <a:gd name="T59" fmla="*/ 64 h 70"/>
                <a:gd name="T60" fmla="*/ 0 w 55"/>
                <a:gd name="T61" fmla="*/ 64 h 70"/>
                <a:gd name="T62" fmla="*/ 4 w 55"/>
                <a:gd name="T63" fmla="*/ 61 h 70"/>
                <a:gd name="T64" fmla="*/ 3 w 55"/>
                <a:gd name="T65" fmla="*/ 55 h 70"/>
                <a:gd name="T66" fmla="*/ 10 w 55"/>
                <a:gd name="T67" fmla="*/ 46 h 70"/>
                <a:gd name="T68" fmla="*/ 8 w 55"/>
                <a:gd name="T69" fmla="*/ 45 h 70"/>
                <a:gd name="T70" fmla="*/ 6 w 55"/>
                <a:gd name="T71" fmla="*/ 47 h 70"/>
                <a:gd name="T72" fmla="*/ 9 w 55"/>
                <a:gd name="T73" fmla="*/ 51 h 70"/>
                <a:gd name="T74" fmla="*/ 9 w 55"/>
                <a:gd name="T75" fmla="*/ 56 h 70"/>
                <a:gd name="T76" fmla="*/ 22 w 55"/>
                <a:gd name="T77" fmla="*/ 55 h 70"/>
                <a:gd name="T78" fmla="*/ 31 w 55"/>
                <a:gd name="T79" fmla="*/ 45 h 70"/>
                <a:gd name="T80" fmla="*/ 37 w 55"/>
                <a:gd name="T81" fmla="*/ 47 h 70"/>
                <a:gd name="T82" fmla="*/ 45 w 55"/>
                <a:gd name="T83" fmla="*/ 32 h 70"/>
                <a:gd name="T84" fmla="*/ 45 w 55"/>
                <a:gd name="T85" fmla="*/ 13 h 70"/>
                <a:gd name="T86" fmla="*/ 38 w 55"/>
                <a:gd name="T87" fmla="*/ 2 h 70"/>
                <a:gd name="T88" fmla="*/ 34 w 55"/>
                <a:gd name="T89" fmla="*/ 10 h 70"/>
                <a:gd name="T90" fmla="*/ 30 w 55"/>
                <a:gd name="T91" fmla="*/ 15 h 70"/>
                <a:gd name="T92" fmla="*/ 20 w 55"/>
                <a:gd name="T93" fmla="*/ 15 h 70"/>
                <a:gd name="T94" fmla="*/ 20 w 55"/>
                <a:gd name="T95" fmla="*/ 28 h 70"/>
                <a:gd name="T96" fmla="*/ 9 w 55"/>
                <a:gd name="T97" fmla="*/ 28 h 70"/>
                <a:gd name="T98" fmla="*/ 9 w 55"/>
                <a:gd name="T99" fmla="*/ 33 h 70"/>
                <a:gd name="T100" fmla="*/ 9 w 55"/>
                <a:gd name="T101" fmla="*/ 36 h 70"/>
                <a:gd name="T102" fmla="*/ 9 w 55"/>
                <a:gd name="T103" fmla="*/ 43 h 70"/>
                <a:gd name="T104" fmla="*/ 8 w 55"/>
                <a:gd name="T105" fmla="*/ 45 h 70"/>
                <a:gd name="T106" fmla="*/ 10 w 55"/>
                <a:gd name="T107" fmla="*/ 46 h 70"/>
                <a:gd name="T108" fmla="*/ 3 w 55"/>
                <a:gd name="T109" fmla="*/ 55 h 70"/>
                <a:gd name="T110" fmla="*/ 4 w 55"/>
                <a:gd name="T111" fmla="*/ 62 h 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"/>
                <a:gd name="T169" fmla="*/ 0 h 70"/>
                <a:gd name="T170" fmla="*/ 55 w 55"/>
                <a:gd name="T171" fmla="*/ 70 h 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" h="70">
                  <a:moveTo>
                    <a:pt x="4" y="61"/>
                  </a:moveTo>
                  <a:lnTo>
                    <a:pt x="9" y="56"/>
                  </a:lnTo>
                  <a:lnTo>
                    <a:pt x="12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6" y="47"/>
                  </a:lnTo>
                  <a:lnTo>
                    <a:pt x="3" y="45"/>
                  </a:lnTo>
                  <a:lnTo>
                    <a:pt x="8" y="45"/>
                  </a:lnTo>
                  <a:lnTo>
                    <a:pt x="4" y="42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8" y="29"/>
                  </a:lnTo>
                  <a:lnTo>
                    <a:pt x="7" y="26"/>
                  </a:lnTo>
                  <a:lnTo>
                    <a:pt x="12" y="21"/>
                  </a:lnTo>
                  <a:lnTo>
                    <a:pt x="17" y="25"/>
                  </a:lnTo>
                  <a:lnTo>
                    <a:pt x="20" y="20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4" y="13"/>
                  </a:lnTo>
                  <a:lnTo>
                    <a:pt x="26" y="14"/>
                  </a:lnTo>
                  <a:lnTo>
                    <a:pt x="29" y="1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9" y="11"/>
                  </a:lnTo>
                  <a:lnTo>
                    <a:pt x="52" y="15"/>
                  </a:lnTo>
                  <a:lnTo>
                    <a:pt x="55" y="26"/>
                  </a:lnTo>
                  <a:lnTo>
                    <a:pt x="52" y="36"/>
                  </a:lnTo>
                  <a:lnTo>
                    <a:pt x="52" y="51"/>
                  </a:lnTo>
                  <a:lnTo>
                    <a:pt x="43" y="54"/>
                  </a:lnTo>
                  <a:lnTo>
                    <a:pt x="37" y="54"/>
                  </a:lnTo>
                  <a:lnTo>
                    <a:pt x="37" y="50"/>
                  </a:lnTo>
                  <a:lnTo>
                    <a:pt x="30" y="51"/>
                  </a:lnTo>
                  <a:lnTo>
                    <a:pt x="26" y="62"/>
                  </a:lnTo>
                  <a:lnTo>
                    <a:pt x="17" y="64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0" y="56"/>
                  </a:lnTo>
                  <a:lnTo>
                    <a:pt x="3" y="55"/>
                  </a:lnTo>
                  <a:lnTo>
                    <a:pt x="8" y="50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3" y="45"/>
                  </a:lnTo>
                  <a:lnTo>
                    <a:pt x="6" y="47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9" y="56"/>
                  </a:lnTo>
                  <a:lnTo>
                    <a:pt x="15" y="56"/>
                  </a:lnTo>
                  <a:lnTo>
                    <a:pt x="22" y="55"/>
                  </a:lnTo>
                  <a:lnTo>
                    <a:pt x="26" y="46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37" y="47"/>
                  </a:lnTo>
                  <a:lnTo>
                    <a:pt x="45" y="46"/>
                  </a:lnTo>
                  <a:lnTo>
                    <a:pt x="45" y="32"/>
                  </a:lnTo>
                  <a:lnTo>
                    <a:pt x="47" y="24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38" y="2"/>
                  </a:lnTo>
                  <a:lnTo>
                    <a:pt x="37" y="3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0" y="15"/>
                  </a:lnTo>
                  <a:lnTo>
                    <a:pt x="24" y="13"/>
                  </a:lnTo>
                  <a:lnTo>
                    <a:pt x="20" y="15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3" y="24"/>
                  </a:lnTo>
                  <a:lnTo>
                    <a:pt x="9" y="28"/>
                  </a:lnTo>
                  <a:lnTo>
                    <a:pt x="8" y="31"/>
                  </a:lnTo>
                  <a:lnTo>
                    <a:pt x="9" y="33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8" y="45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8" y="50"/>
                  </a:lnTo>
                  <a:lnTo>
                    <a:pt x="3" y="55"/>
                  </a:lnTo>
                  <a:lnTo>
                    <a:pt x="0" y="56"/>
                  </a:lnTo>
                  <a:lnTo>
                    <a:pt x="4" y="62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148"/>
            <p:cNvSpPr>
              <a:spLocks/>
            </p:cNvSpPr>
            <p:nvPr/>
          </p:nvSpPr>
          <p:spPr bwMode="auto">
            <a:xfrm>
              <a:off x="2861022" y="2460936"/>
              <a:ext cx="87483" cy="110670"/>
            </a:xfrm>
            <a:custGeom>
              <a:avLst/>
              <a:gdLst>
                <a:gd name="T0" fmla="*/ 9 w 55"/>
                <a:gd name="T1" fmla="*/ 56 h 70"/>
                <a:gd name="T2" fmla="*/ 9 w 55"/>
                <a:gd name="T3" fmla="*/ 51 h 70"/>
                <a:gd name="T4" fmla="*/ 6 w 55"/>
                <a:gd name="T5" fmla="*/ 47 h 70"/>
                <a:gd name="T6" fmla="*/ 8 w 55"/>
                <a:gd name="T7" fmla="*/ 45 h 70"/>
                <a:gd name="T8" fmla="*/ 3 w 55"/>
                <a:gd name="T9" fmla="*/ 40 h 70"/>
                <a:gd name="T10" fmla="*/ 8 w 55"/>
                <a:gd name="T11" fmla="*/ 38 h 70"/>
                <a:gd name="T12" fmla="*/ 6 w 55"/>
                <a:gd name="T13" fmla="*/ 36 h 70"/>
                <a:gd name="T14" fmla="*/ 4 w 55"/>
                <a:gd name="T15" fmla="*/ 32 h 70"/>
                <a:gd name="T16" fmla="*/ 7 w 55"/>
                <a:gd name="T17" fmla="*/ 26 h 70"/>
                <a:gd name="T18" fmla="*/ 17 w 55"/>
                <a:gd name="T19" fmla="*/ 25 h 70"/>
                <a:gd name="T20" fmla="*/ 17 w 55"/>
                <a:gd name="T21" fmla="*/ 13 h 70"/>
                <a:gd name="T22" fmla="*/ 24 w 55"/>
                <a:gd name="T23" fmla="*/ 13 h 70"/>
                <a:gd name="T24" fmla="*/ 29 w 55"/>
                <a:gd name="T25" fmla="*/ 10 h 70"/>
                <a:gd name="T26" fmla="*/ 26 w 55"/>
                <a:gd name="T27" fmla="*/ 3 h 70"/>
                <a:gd name="T28" fmla="*/ 28 w 55"/>
                <a:gd name="T29" fmla="*/ 8 h 70"/>
                <a:gd name="T30" fmla="*/ 30 w 55"/>
                <a:gd name="T31" fmla="*/ 3 h 70"/>
                <a:gd name="T32" fmla="*/ 34 w 55"/>
                <a:gd name="T33" fmla="*/ 10 h 70"/>
                <a:gd name="T34" fmla="*/ 38 w 55"/>
                <a:gd name="T35" fmla="*/ 2 h 70"/>
                <a:gd name="T36" fmla="*/ 34 w 55"/>
                <a:gd name="T37" fmla="*/ 0 h 70"/>
                <a:gd name="T38" fmla="*/ 31 w 55"/>
                <a:gd name="T39" fmla="*/ 4 h 70"/>
                <a:gd name="T40" fmla="*/ 30 w 55"/>
                <a:gd name="T41" fmla="*/ 0 h 70"/>
                <a:gd name="T42" fmla="*/ 34 w 55"/>
                <a:gd name="T43" fmla="*/ 0 h 70"/>
                <a:gd name="T44" fmla="*/ 38 w 55"/>
                <a:gd name="T45" fmla="*/ 2 h 70"/>
                <a:gd name="T46" fmla="*/ 43 w 55"/>
                <a:gd name="T47" fmla="*/ 0 h 70"/>
                <a:gd name="T48" fmla="*/ 52 w 55"/>
                <a:gd name="T49" fmla="*/ 15 h 70"/>
                <a:gd name="T50" fmla="*/ 52 w 55"/>
                <a:gd name="T51" fmla="*/ 36 h 70"/>
                <a:gd name="T52" fmla="*/ 43 w 55"/>
                <a:gd name="T53" fmla="*/ 54 h 70"/>
                <a:gd name="T54" fmla="*/ 37 w 55"/>
                <a:gd name="T55" fmla="*/ 50 h 70"/>
                <a:gd name="T56" fmla="*/ 26 w 55"/>
                <a:gd name="T57" fmla="*/ 62 h 70"/>
                <a:gd name="T58" fmla="*/ 12 w 55"/>
                <a:gd name="T59" fmla="*/ 64 h 70"/>
                <a:gd name="T60" fmla="*/ 0 w 55"/>
                <a:gd name="T61" fmla="*/ 64 h 70"/>
                <a:gd name="T62" fmla="*/ 4 w 55"/>
                <a:gd name="T63" fmla="*/ 61 h 70"/>
                <a:gd name="T64" fmla="*/ 3 w 55"/>
                <a:gd name="T65" fmla="*/ 55 h 70"/>
                <a:gd name="T66" fmla="*/ 10 w 55"/>
                <a:gd name="T67" fmla="*/ 46 h 70"/>
                <a:gd name="T68" fmla="*/ 8 w 55"/>
                <a:gd name="T69" fmla="*/ 45 h 70"/>
                <a:gd name="T70" fmla="*/ 6 w 55"/>
                <a:gd name="T71" fmla="*/ 47 h 70"/>
                <a:gd name="T72" fmla="*/ 9 w 55"/>
                <a:gd name="T73" fmla="*/ 51 h 70"/>
                <a:gd name="T74" fmla="*/ 9 w 55"/>
                <a:gd name="T75" fmla="*/ 56 h 70"/>
                <a:gd name="T76" fmla="*/ 22 w 55"/>
                <a:gd name="T77" fmla="*/ 55 h 70"/>
                <a:gd name="T78" fmla="*/ 31 w 55"/>
                <a:gd name="T79" fmla="*/ 45 h 70"/>
                <a:gd name="T80" fmla="*/ 37 w 55"/>
                <a:gd name="T81" fmla="*/ 47 h 70"/>
                <a:gd name="T82" fmla="*/ 45 w 55"/>
                <a:gd name="T83" fmla="*/ 32 h 70"/>
                <a:gd name="T84" fmla="*/ 45 w 55"/>
                <a:gd name="T85" fmla="*/ 13 h 70"/>
                <a:gd name="T86" fmla="*/ 38 w 55"/>
                <a:gd name="T87" fmla="*/ 2 h 70"/>
                <a:gd name="T88" fmla="*/ 34 w 55"/>
                <a:gd name="T89" fmla="*/ 10 h 70"/>
                <a:gd name="T90" fmla="*/ 30 w 55"/>
                <a:gd name="T91" fmla="*/ 15 h 70"/>
                <a:gd name="T92" fmla="*/ 20 w 55"/>
                <a:gd name="T93" fmla="*/ 15 h 70"/>
                <a:gd name="T94" fmla="*/ 20 w 55"/>
                <a:gd name="T95" fmla="*/ 28 h 70"/>
                <a:gd name="T96" fmla="*/ 9 w 55"/>
                <a:gd name="T97" fmla="*/ 28 h 70"/>
                <a:gd name="T98" fmla="*/ 9 w 55"/>
                <a:gd name="T99" fmla="*/ 33 h 70"/>
                <a:gd name="T100" fmla="*/ 9 w 55"/>
                <a:gd name="T101" fmla="*/ 36 h 70"/>
                <a:gd name="T102" fmla="*/ 9 w 55"/>
                <a:gd name="T103" fmla="*/ 43 h 70"/>
                <a:gd name="T104" fmla="*/ 8 w 55"/>
                <a:gd name="T105" fmla="*/ 45 h 70"/>
                <a:gd name="T106" fmla="*/ 10 w 55"/>
                <a:gd name="T107" fmla="*/ 46 h 70"/>
                <a:gd name="T108" fmla="*/ 3 w 55"/>
                <a:gd name="T109" fmla="*/ 55 h 70"/>
                <a:gd name="T110" fmla="*/ 4 w 55"/>
                <a:gd name="T111" fmla="*/ 62 h 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"/>
                <a:gd name="T169" fmla="*/ 0 h 70"/>
                <a:gd name="T170" fmla="*/ 55 w 55"/>
                <a:gd name="T171" fmla="*/ 70 h 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" h="70">
                  <a:moveTo>
                    <a:pt x="4" y="61"/>
                  </a:moveTo>
                  <a:lnTo>
                    <a:pt x="9" y="56"/>
                  </a:lnTo>
                  <a:lnTo>
                    <a:pt x="12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6" y="47"/>
                  </a:lnTo>
                  <a:lnTo>
                    <a:pt x="3" y="45"/>
                  </a:lnTo>
                  <a:lnTo>
                    <a:pt x="8" y="45"/>
                  </a:lnTo>
                  <a:lnTo>
                    <a:pt x="4" y="42"/>
                  </a:lnTo>
                  <a:lnTo>
                    <a:pt x="3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9" y="36"/>
                  </a:lnTo>
                  <a:lnTo>
                    <a:pt x="6" y="36"/>
                  </a:lnTo>
                  <a:lnTo>
                    <a:pt x="9" y="33"/>
                  </a:lnTo>
                  <a:lnTo>
                    <a:pt x="4" y="32"/>
                  </a:lnTo>
                  <a:lnTo>
                    <a:pt x="8" y="29"/>
                  </a:lnTo>
                  <a:lnTo>
                    <a:pt x="7" y="26"/>
                  </a:lnTo>
                  <a:lnTo>
                    <a:pt x="12" y="21"/>
                  </a:lnTo>
                  <a:lnTo>
                    <a:pt x="17" y="25"/>
                  </a:lnTo>
                  <a:lnTo>
                    <a:pt x="20" y="20"/>
                  </a:lnTo>
                  <a:lnTo>
                    <a:pt x="17" y="13"/>
                  </a:lnTo>
                  <a:lnTo>
                    <a:pt x="20" y="12"/>
                  </a:lnTo>
                  <a:lnTo>
                    <a:pt x="24" y="13"/>
                  </a:lnTo>
                  <a:lnTo>
                    <a:pt x="26" y="14"/>
                  </a:lnTo>
                  <a:lnTo>
                    <a:pt x="29" y="1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33" y="7"/>
                  </a:lnTo>
                  <a:lnTo>
                    <a:pt x="34" y="10"/>
                  </a:lnTo>
                  <a:lnTo>
                    <a:pt x="37" y="3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8" y="2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9" y="11"/>
                  </a:lnTo>
                  <a:lnTo>
                    <a:pt x="52" y="15"/>
                  </a:lnTo>
                  <a:lnTo>
                    <a:pt x="55" y="26"/>
                  </a:lnTo>
                  <a:lnTo>
                    <a:pt x="52" y="36"/>
                  </a:lnTo>
                  <a:lnTo>
                    <a:pt x="52" y="51"/>
                  </a:lnTo>
                  <a:lnTo>
                    <a:pt x="43" y="54"/>
                  </a:lnTo>
                  <a:lnTo>
                    <a:pt x="37" y="54"/>
                  </a:lnTo>
                  <a:lnTo>
                    <a:pt x="37" y="50"/>
                  </a:lnTo>
                  <a:lnTo>
                    <a:pt x="30" y="51"/>
                  </a:lnTo>
                  <a:lnTo>
                    <a:pt x="26" y="62"/>
                  </a:lnTo>
                  <a:lnTo>
                    <a:pt x="17" y="64"/>
                  </a:lnTo>
                  <a:lnTo>
                    <a:pt x="12" y="64"/>
                  </a:lnTo>
                  <a:lnTo>
                    <a:pt x="6" y="70"/>
                  </a:lnTo>
                  <a:lnTo>
                    <a:pt x="0" y="64"/>
                  </a:lnTo>
                  <a:lnTo>
                    <a:pt x="3" y="62"/>
                  </a:lnTo>
                  <a:lnTo>
                    <a:pt x="4" y="61"/>
                  </a:lnTo>
                  <a:lnTo>
                    <a:pt x="0" y="56"/>
                  </a:lnTo>
                  <a:lnTo>
                    <a:pt x="3" y="55"/>
                  </a:lnTo>
                  <a:lnTo>
                    <a:pt x="8" y="50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8" y="45"/>
                  </a:lnTo>
                  <a:lnTo>
                    <a:pt x="3" y="45"/>
                  </a:lnTo>
                  <a:lnTo>
                    <a:pt x="6" y="47"/>
                  </a:lnTo>
                  <a:lnTo>
                    <a:pt x="9" y="49"/>
                  </a:lnTo>
                  <a:lnTo>
                    <a:pt x="9" y="51"/>
                  </a:lnTo>
                  <a:lnTo>
                    <a:pt x="12" y="51"/>
                  </a:lnTo>
                  <a:lnTo>
                    <a:pt x="9" y="56"/>
                  </a:lnTo>
                  <a:lnTo>
                    <a:pt x="15" y="56"/>
                  </a:lnTo>
                  <a:lnTo>
                    <a:pt x="22" y="55"/>
                  </a:lnTo>
                  <a:lnTo>
                    <a:pt x="26" y="46"/>
                  </a:lnTo>
                  <a:lnTo>
                    <a:pt x="31" y="45"/>
                  </a:lnTo>
                  <a:lnTo>
                    <a:pt x="31" y="47"/>
                  </a:lnTo>
                  <a:lnTo>
                    <a:pt x="37" y="47"/>
                  </a:lnTo>
                  <a:lnTo>
                    <a:pt x="45" y="46"/>
                  </a:lnTo>
                  <a:lnTo>
                    <a:pt x="45" y="32"/>
                  </a:lnTo>
                  <a:lnTo>
                    <a:pt x="47" y="24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38" y="2"/>
                  </a:lnTo>
                  <a:lnTo>
                    <a:pt x="37" y="3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0" y="15"/>
                  </a:lnTo>
                  <a:lnTo>
                    <a:pt x="24" y="13"/>
                  </a:lnTo>
                  <a:lnTo>
                    <a:pt x="20" y="15"/>
                  </a:lnTo>
                  <a:lnTo>
                    <a:pt x="24" y="23"/>
                  </a:lnTo>
                  <a:lnTo>
                    <a:pt x="20" y="28"/>
                  </a:lnTo>
                  <a:lnTo>
                    <a:pt x="13" y="24"/>
                  </a:lnTo>
                  <a:lnTo>
                    <a:pt x="9" y="28"/>
                  </a:lnTo>
                  <a:lnTo>
                    <a:pt x="8" y="31"/>
                  </a:lnTo>
                  <a:lnTo>
                    <a:pt x="9" y="33"/>
                  </a:lnTo>
                  <a:lnTo>
                    <a:pt x="10" y="33"/>
                  </a:lnTo>
                  <a:lnTo>
                    <a:pt x="9" y="36"/>
                  </a:lnTo>
                  <a:lnTo>
                    <a:pt x="12" y="37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8" y="45"/>
                  </a:lnTo>
                  <a:lnTo>
                    <a:pt x="8" y="46"/>
                  </a:lnTo>
                  <a:lnTo>
                    <a:pt x="10" y="46"/>
                  </a:lnTo>
                  <a:lnTo>
                    <a:pt x="8" y="50"/>
                  </a:lnTo>
                  <a:lnTo>
                    <a:pt x="3" y="55"/>
                  </a:lnTo>
                  <a:lnTo>
                    <a:pt x="0" y="56"/>
                  </a:lnTo>
                  <a:lnTo>
                    <a:pt x="4" y="62"/>
                  </a:lnTo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Freeform 149"/>
            <p:cNvSpPr>
              <a:spLocks/>
            </p:cNvSpPr>
            <p:nvPr/>
          </p:nvSpPr>
          <p:spPr bwMode="auto">
            <a:xfrm>
              <a:off x="2770747" y="2518906"/>
              <a:ext cx="42811" cy="64558"/>
            </a:xfrm>
            <a:custGeom>
              <a:avLst/>
              <a:gdLst>
                <a:gd name="T0" fmla="*/ 10 w 27"/>
                <a:gd name="T1" fmla="*/ 13 h 40"/>
                <a:gd name="T2" fmla="*/ 10 w 27"/>
                <a:gd name="T3" fmla="*/ 19 h 40"/>
                <a:gd name="T4" fmla="*/ 6 w 27"/>
                <a:gd name="T5" fmla="*/ 21 h 40"/>
                <a:gd name="T6" fmla="*/ 0 w 27"/>
                <a:gd name="T7" fmla="*/ 24 h 40"/>
                <a:gd name="T8" fmla="*/ 0 w 27"/>
                <a:gd name="T9" fmla="*/ 37 h 40"/>
                <a:gd name="T10" fmla="*/ 2 w 27"/>
                <a:gd name="T11" fmla="*/ 40 h 40"/>
                <a:gd name="T12" fmla="*/ 6 w 27"/>
                <a:gd name="T13" fmla="*/ 40 h 40"/>
                <a:gd name="T14" fmla="*/ 13 w 27"/>
                <a:gd name="T15" fmla="*/ 38 h 40"/>
                <a:gd name="T16" fmla="*/ 18 w 27"/>
                <a:gd name="T17" fmla="*/ 37 h 40"/>
                <a:gd name="T18" fmla="*/ 22 w 27"/>
                <a:gd name="T19" fmla="*/ 33 h 40"/>
                <a:gd name="T20" fmla="*/ 23 w 27"/>
                <a:gd name="T21" fmla="*/ 27 h 40"/>
                <a:gd name="T22" fmla="*/ 26 w 27"/>
                <a:gd name="T23" fmla="*/ 19 h 40"/>
                <a:gd name="T24" fmla="*/ 27 w 27"/>
                <a:gd name="T25" fmla="*/ 10 h 40"/>
                <a:gd name="T26" fmla="*/ 27 w 27"/>
                <a:gd name="T27" fmla="*/ 3 h 40"/>
                <a:gd name="T28" fmla="*/ 22 w 27"/>
                <a:gd name="T29" fmla="*/ 0 h 40"/>
                <a:gd name="T30" fmla="*/ 18 w 27"/>
                <a:gd name="T31" fmla="*/ 0 h 40"/>
                <a:gd name="T32" fmla="*/ 15 w 27"/>
                <a:gd name="T33" fmla="*/ 10 h 40"/>
                <a:gd name="T34" fmla="*/ 15 w 27"/>
                <a:gd name="T35" fmla="*/ 13 h 40"/>
                <a:gd name="T36" fmla="*/ 10 w 27"/>
                <a:gd name="T37" fmla="*/ 13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40"/>
                <a:gd name="T59" fmla="*/ 27 w 27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40">
                  <a:moveTo>
                    <a:pt x="10" y="13"/>
                  </a:moveTo>
                  <a:lnTo>
                    <a:pt x="10" y="19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13" y="38"/>
                  </a:lnTo>
                  <a:lnTo>
                    <a:pt x="18" y="37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6" y="19"/>
                  </a:lnTo>
                  <a:lnTo>
                    <a:pt x="27" y="10"/>
                  </a:lnTo>
                  <a:lnTo>
                    <a:pt x="27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Freeform 150"/>
            <p:cNvSpPr>
              <a:spLocks/>
            </p:cNvSpPr>
            <p:nvPr/>
          </p:nvSpPr>
          <p:spPr bwMode="auto">
            <a:xfrm>
              <a:off x="2770747" y="2518906"/>
              <a:ext cx="42811" cy="64558"/>
            </a:xfrm>
            <a:custGeom>
              <a:avLst/>
              <a:gdLst>
                <a:gd name="T0" fmla="*/ 10 w 27"/>
                <a:gd name="T1" fmla="*/ 13 h 40"/>
                <a:gd name="T2" fmla="*/ 10 w 27"/>
                <a:gd name="T3" fmla="*/ 19 h 40"/>
                <a:gd name="T4" fmla="*/ 6 w 27"/>
                <a:gd name="T5" fmla="*/ 21 h 40"/>
                <a:gd name="T6" fmla="*/ 0 w 27"/>
                <a:gd name="T7" fmla="*/ 24 h 40"/>
                <a:gd name="T8" fmla="*/ 0 w 27"/>
                <a:gd name="T9" fmla="*/ 37 h 40"/>
                <a:gd name="T10" fmla="*/ 2 w 27"/>
                <a:gd name="T11" fmla="*/ 40 h 40"/>
                <a:gd name="T12" fmla="*/ 6 w 27"/>
                <a:gd name="T13" fmla="*/ 40 h 40"/>
                <a:gd name="T14" fmla="*/ 13 w 27"/>
                <a:gd name="T15" fmla="*/ 38 h 40"/>
                <a:gd name="T16" fmla="*/ 18 w 27"/>
                <a:gd name="T17" fmla="*/ 37 h 40"/>
                <a:gd name="T18" fmla="*/ 22 w 27"/>
                <a:gd name="T19" fmla="*/ 33 h 40"/>
                <a:gd name="T20" fmla="*/ 23 w 27"/>
                <a:gd name="T21" fmla="*/ 27 h 40"/>
                <a:gd name="T22" fmla="*/ 26 w 27"/>
                <a:gd name="T23" fmla="*/ 19 h 40"/>
                <a:gd name="T24" fmla="*/ 27 w 27"/>
                <a:gd name="T25" fmla="*/ 10 h 40"/>
                <a:gd name="T26" fmla="*/ 27 w 27"/>
                <a:gd name="T27" fmla="*/ 3 h 40"/>
                <a:gd name="T28" fmla="*/ 22 w 27"/>
                <a:gd name="T29" fmla="*/ 0 h 40"/>
                <a:gd name="T30" fmla="*/ 18 w 27"/>
                <a:gd name="T31" fmla="*/ 0 h 40"/>
                <a:gd name="T32" fmla="*/ 15 w 27"/>
                <a:gd name="T33" fmla="*/ 10 h 40"/>
                <a:gd name="T34" fmla="*/ 15 w 27"/>
                <a:gd name="T35" fmla="*/ 13 h 40"/>
                <a:gd name="T36" fmla="*/ 10 w 27"/>
                <a:gd name="T37" fmla="*/ 13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40"/>
                <a:gd name="T59" fmla="*/ 27 w 27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40">
                  <a:moveTo>
                    <a:pt x="10" y="13"/>
                  </a:moveTo>
                  <a:lnTo>
                    <a:pt x="10" y="19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2" y="40"/>
                  </a:lnTo>
                  <a:lnTo>
                    <a:pt x="6" y="40"/>
                  </a:lnTo>
                  <a:lnTo>
                    <a:pt x="13" y="38"/>
                  </a:lnTo>
                  <a:lnTo>
                    <a:pt x="18" y="37"/>
                  </a:lnTo>
                  <a:lnTo>
                    <a:pt x="22" y="33"/>
                  </a:lnTo>
                  <a:lnTo>
                    <a:pt x="23" y="27"/>
                  </a:lnTo>
                  <a:lnTo>
                    <a:pt x="26" y="19"/>
                  </a:lnTo>
                  <a:lnTo>
                    <a:pt x="27" y="10"/>
                  </a:lnTo>
                  <a:lnTo>
                    <a:pt x="27" y="3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5" y="10"/>
                  </a:lnTo>
                  <a:lnTo>
                    <a:pt x="15" y="13"/>
                  </a:lnTo>
                  <a:lnTo>
                    <a:pt x="10" y="13"/>
                  </a:lnTo>
                  <a:close/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Freeform 151"/>
            <p:cNvSpPr>
              <a:spLocks/>
            </p:cNvSpPr>
            <p:nvPr/>
          </p:nvSpPr>
          <p:spPr bwMode="auto">
            <a:xfrm>
              <a:off x="2686055" y="2592686"/>
              <a:ext cx="67009" cy="73780"/>
            </a:xfrm>
            <a:custGeom>
              <a:avLst/>
              <a:gdLst>
                <a:gd name="T0" fmla="*/ 32 w 42"/>
                <a:gd name="T1" fmla="*/ 0 h 47"/>
                <a:gd name="T2" fmla="*/ 32 w 42"/>
                <a:gd name="T3" fmla="*/ 14 h 47"/>
                <a:gd name="T4" fmla="*/ 25 w 42"/>
                <a:gd name="T5" fmla="*/ 14 h 47"/>
                <a:gd name="T6" fmla="*/ 19 w 42"/>
                <a:gd name="T7" fmla="*/ 8 h 47"/>
                <a:gd name="T8" fmla="*/ 15 w 42"/>
                <a:gd name="T9" fmla="*/ 23 h 47"/>
                <a:gd name="T10" fmla="*/ 9 w 42"/>
                <a:gd name="T11" fmla="*/ 21 h 47"/>
                <a:gd name="T12" fmla="*/ 8 w 42"/>
                <a:gd name="T13" fmla="*/ 27 h 47"/>
                <a:gd name="T14" fmla="*/ 3 w 42"/>
                <a:gd name="T15" fmla="*/ 23 h 47"/>
                <a:gd name="T16" fmla="*/ 3 w 42"/>
                <a:gd name="T17" fmla="*/ 31 h 47"/>
                <a:gd name="T18" fmla="*/ 0 w 42"/>
                <a:gd name="T19" fmla="*/ 34 h 47"/>
                <a:gd name="T20" fmla="*/ 0 w 42"/>
                <a:gd name="T21" fmla="*/ 40 h 47"/>
                <a:gd name="T22" fmla="*/ 3 w 42"/>
                <a:gd name="T23" fmla="*/ 44 h 47"/>
                <a:gd name="T24" fmla="*/ 19 w 42"/>
                <a:gd name="T25" fmla="*/ 34 h 47"/>
                <a:gd name="T26" fmla="*/ 25 w 42"/>
                <a:gd name="T27" fmla="*/ 34 h 47"/>
                <a:gd name="T28" fmla="*/ 29 w 42"/>
                <a:gd name="T29" fmla="*/ 27 h 47"/>
                <a:gd name="T30" fmla="*/ 28 w 42"/>
                <a:gd name="T31" fmla="*/ 34 h 47"/>
                <a:gd name="T32" fmla="*/ 21 w 42"/>
                <a:gd name="T33" fmla="*/ 38 h 47"/>
                <a:gd name="T34" fmla="*/ 25 w 42"/>
                <a:gd name="T35" fmla="*/ 47 h 47"/>
                <a:gd name="T36" fmla="*/ 32 w 42"/>
                <a:gd name="T37" fmla="*/ 44 h 47"/>
                <a:gd name="T38" fmla="*/ 36 w 42"/>
                <a:gd name="T39" fmla="*/ 38 h 47"/>
                <a:gd name="T40" fmla="*/ 42 w 42"/>
                <a:gd name="T41" fmla="*/ 38 h 47"/>
                <a:gd name="T42" fmla="*/ 42 w 42"/>
                <a:gd name="T43" fmla="*/ 29 h 47"/>
                <a:gd name="T44" fmla="*/ 39 w 42"/>
                <a:gd name="T45" fmla="*/ 23 h 47"/>
                <a:gd name="T46" fmla="*/ 39 w 42"/>
                <a:gd name="T47" fmla="*/ 14 h 47"/>
                <a:gd name="T48" fmla="*/ 32 w 42"/>
                <a:gd name="T49" fmla="*/ 0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47"/>
                <a:gd name="T77" fmla="*/ 42 w 42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47">
                  <a:moveTo>
                    <a:pt x="32" y="0"/>
                  </a:moveTo>
                  <a:lnTo>
                    <a:pt x="32" y="14"/>
                  </a:lnTo>
                  <a:lnTo>
                    <a:pt x="25" y="14"/>
                  </a:lnTo>
                  <a:lnTo>
                    <a:pt x="19" y="8"/>
                  </a:lnTo>
                  <a:lnTo>
                    <a:pt x="15" y="23"/>
                  </a:lnTo>
                  <a:lnTo>
                    <a:pt x="9" y="21"/>
                  </a:lnTo>
                  <a:lnTo>
                    <a:pt x="8" y="27"/>
                  </a:lnTo>
                  <a:lnTo>
                    <a:pt x="3" y="23"/>
                  </a:lnTo>
                  <a:lnTo>
                    <a:pt x="3" y="3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3" y="44"/>
                  </a:lnTo>
                  <a:lnTo>
                    <a:pt x="19" y="34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28" y="34"/>
                  </a:lnTo>
                  <a:lnTo>
                    <a:pt x="21" y="38"/>
                  </a:lnTo>
                  <a:lnTo>
                    <a:pt x="25" y="47"/>
                  </a:lnTo>
                  <a:lnTo>
                    <a:pt x="32" y="44"/>
                  </a:lnTo>
                  <a:lnTo>
                    <a:pt x="36" y="38"/>
                  </a:lnTo>
                  <a:lnTo>
                    <a:pt x="42" y="38"/>
                  </a:lnTo>
                  <a:lnTo>
                    <a:pt x="42" y="29"/>
                  </a:lnTo>
                  <a:lnTo>
                    <a:pt x="39" y="23"/>
                  </a:lnTo>
                  <a:lnTo>
                    <a:pt x="39" y="1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Freeform 152"/>
            <p:cNvSpPr>
              <a:spLocks/>
            </p:cNvSpPr>
            <p:nvPr/>
          </p:nvSpPr>
          <p:spPr bwMode="auto">
            <a:xfrm>
              <a:off x="2686055" y="2592686"/>
              <a:ext cx="67009" cy="73780"/>
            </a:xfrm>
            <a:custGeom>
              <a:avLst/>
              <a:gdLst>
                <a:gd name="T0" fmla="*/ 32 w 42"/>
                <a:gd name="T1" fmla="*/ 0 h 47"/>
                <a:gd name="T2" fmla="*/ 32 w 42"/>
                <a:gd name="T3" fmla="*/ 14 h 47"/>
                <a:gd name="T4" fmla="*/ 25 w 42"/>
                <a:gd name="T5" fmla="*/ 14 h 47"/>
                <a:gd name="T6" fmla="*/ 19 w 42"/>
                <a:gd name="T7" fmla="*/ 8 h 47"/>
                <a:gd name="T8" fmla="*/ 15 w 42"/>
                <a:gd name="T9" fmla="*/ 23 h 47"/>
                <a:gd name="T10" fmla="*/ 9 w 42"/>
                <a:gd name="T11" fmla="*/ 21 h 47"/>
                <a:gd name="T12" fmla="*/ 8 w 42"/>
                <a:gd name="T13" fmla="*/ 27 h 47"/>
                <a:gd name="T14" fmla="*/ 3 w 42"/>
                <a:gd name="T15" fmla="*/ 23 h 47"/>
                <a:gd name="T16" fmla="*/ 3 w 42"/>
                <a:gd name="T17" fmla="*/ 31 h 47"/>
                <a:gd name="T18" fmla="*/ 0 w 42"/>
                <a:gd name="T19" fmla="*/ 34 h 47"/>
                <a:gd name="T20" fmla="*/ 0 w 42"/>
                <a:gd name="T21" fmla="*/ 40 h 47"/>
                <a:gd name="T22" fmla="*/ 3 w 42"/>
                <a:gd name="T23" fmla="*/ 44 h 47"/>
                <a:gd name="T24" fmla="*/ 19 w 42"/>
                <a:gd name="T25" fmla="*/ 34 h 47"/>
                <a:gd name="T26" fmla="*/ 25 w 42"/>
                <a:gd name="T27" fmla="*/ 34 h 47"/>
                <a:gd name="T28" fmla="*/ 29 w 42"/>
                <a:gd name="T29" fmla="*/ 27 h 47"/>
                <a:gd name="T30" fmla="*/ 28 w 42"/>
                <a:gd name="T31" fmla="*/ 34 h 47"/>
                <a:gd name="T32" fmla="*/ 21 w 42"/>
                <a:gd name="T33" fmla="*/ 38 h 47"/>
                <a:gd name="T34" fmla="*/ 25 w 42"/>
                <a:gd name="T35" fmla="*/ 47 h 47"/>
                <a:gd name="T36" fmla="*/ 32 w 42"/>
                <a:gd name="T37" fmla="*/ 44 h 47"/>
                <a:gd name="T38" fmla="*/ 36 w 42"/>
                <a:gd name="T39" fmla="*/ 38 h 47"/>
                <a:gd name="T40" fmla="*/ 42 w 42"/>
                <a:gd name="T41" fmla="*/ 38 h 47"/>
                <a:gd name="T42" fmla="*/ 42 w 42"/>
                <a:gd name="T43" fmla="*/ 29 h 47"/>
                <a:gd name="T44" fmla="*/ 39 w 42"/>
                <a:gd name="T45" fmla="*/ 23 h 47"/>
                <a:gd name="T46" fmla="*/ 39 w 42"/>
                <a:gd name="T47" fmla="*/ 14 h 47"/>
                <a:gd name="T48" fmla="*/ 32 w 42"/>
                <a:gd name="T49" fmla="*/ 0 h 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47"/>
                <a:gd name="T77" fmla="*/ 42 w 42"/>
                <a:gd name="T78" fmla="*/ 47 h 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47">
                  <a:moveTo>
                    <a:pt x="32" y="0"/>
                  </a:moveTo>
                  <a:lnTo>
                    <a:pt x="32" y="14"/>
                  </a:lnTo>
                  <a:lnTo>
                    <a:pt x="25" y="14"/>
                  </a:lnTo>
                  <a:lnTo>
                    <a:pt x="19" y="8"/>
                  </a:lnTo>
                  <a:lnTo>
                    <a:pt x="15" y="23"/>
                  </a:lnTo>
                  <a:lnTo>
                    <a:pt x="9" y="21"/>
                  </a:lnTo>
                  <a:lnTo>
                    <a:pt x="8" y="27"/>
                  </a:lnTo>
                  <a:lnTo>
                    <a:pt x="3" y="23"/>
                  </a:lnTo>
                  <a:lnTo>
                    <a:pt x="3" y="3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3" y="44"/>
                  </a:lnTo>
                  <a:lnTo>
                    <a:pt x="19" y="34"/>
                  </a:lnTo>
                  <a:lnTo>
                    <a:pt x="25" y="34"/>
                  </a:lnTo>
                  <a:lnTo>
                    <a:pt x="29" y="27"/>
                  </a:lnTo>
                  <a:lnTo>
                    <a:pt x="28" y="34"/>
                  </a:lnTo>
                  <a:lnTo>
                    <a:pt x="21" y="38"/>
                  </a:lnTo>
                  <a:lnTo>
                    <a:pt x="25" y="47"/>
                  </a:lnTo>
                  <a:lnTo>
                    <a:pt x="32" y="44"/>
                  </a:lnTo>
                  <a:lnTo>
                    <a:pt x="36" y="38"/>
                  </a:lnTo>
                  <a:lnTo>
                    <a:pt x="42" y="38"/>
                  </a:lnTo>
                  <a:lnTo>
                    <a:pt x="42" y="29"/>
                  </a:lnTo>
                  <a:lnTo>
                    <a:pt x="39" y="23"/>
                  </a:lnTo>
                  <a:lnTo>
                    <a:pt x="39" y="1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153"/>
            <p:cNvSpPr>
              <a:spLocks/>
            </p:cNvSpPr>
            <p:nvPr/>
          </p:nvSpPr>
          <p:spPr bwMode="auto">
            <a:xfrm>
              <a:off x="2674887" y="2592686"/>
              <a:ext cx="173106" cy="151513"/>
            </a:xfrm>
            <a:custGeom>
              <a:avLst/>
              <a:gdLst>
                <a:gd name="T0" fmla="*/ 73 w 109"/>
                <a:gd name="T1" fmla="*/ 42 h 96"/>
                <a:gd name="T2" fmla="*/ 75 w 109"/>
                <a:gd name="T3" fmla="*/ 36 h 96"/>
                <a:gd name="T4" fmla="*/ 79 w 109"/>
                <a:gd name="T5" fmla="*/ 27 h 96"/>
                <a:gd name="T6" fmla="*/ 75 w 109"/>
                <a:gd name="T7" fmla="*/ 18 h 96"/>
                <a:gd name="T8" fmla="*/ 73 w 109"/>
                <a:gd name="T9" fmla="*/ 21 h 96"/>
                <a:gd name="T10" fmla="*/ 75 w 109"/>
                <a:gd name="T11" fmla="*/ 11 h 96"/>
                <a:gd name="T12" fmla="*/ 73 w 109"/>
                <a:gd name="T13" fmla="*/ 5 h 96"/>
                <a:gd name="T14" fmla="*/ 73 w 109"/>
                <a:gd name="T15" fmla="*/ 0 h 96"/>
                <a:gd name="T16" fmla="*/ 66 w 109"/>
                <a:gd name="T17" fmla="*/ 0 h 96"/>
                <a:gd name="T18" fmla="*/ 62 w 109"/>
                <a:gd name="T19" fmla="*/ 3 h 96"/>
                <a:gd name="T20" fmla="*/ 62 w 109"/>
                <a:gd name="T21" fmla="*/ 9 h 96"/>
                <a:gd name="T22" fmla="*/ 60 w 109"/>
                <a:gd name="T23" fmla="*/ 14 h 96"/>
                <a:gd name="T24" fmla="*/ 60 w 109"/>
                <a:gd name="T25" fmla="*/ 29 h 96"/>
                <a:gd name="T26" fmla="*/ 56 w 109"/>
                <a:gd name="T27" fmla="*/ 31 h 96"/>
                <a:gd name="T28" fmla="*/ 56 w 109"/>
                <a:gd name="T29" fmla="*/ 40 h 96"/>
                <a:gd name="T30" fmla="*/ 45 w 109"/>
                <a:gd name="T31" fmla="*/ 53 h 96"/>
                <a:gd name="T32" fmla="*/ 46 w 109"/>
                <a:gd name="T33" fmla="*/ 57 h 96"/>
                <a:gd name="T34" fmla="*/ 40 w 109"/>
                <a:gd name="T35" fmla="*/ 61 h 96"/>
                <a:gd name="T36" fmla="*/ 31 w 109"/>
                <a:gd name="T37" fmla="*/ 62 h 96"/>
                <a:gd name="T38" fmla="*/ 26 w 109"/>
                <a:gd name="T39" fmla="*/ 70 h 96"/>
                <a:gd name="T40" fmla="*/ 22 w 109"/>
                <a:gd name="T41" fmla="*/ 68 h 96"/>
                <a:gd name="T42" fmla="*/ 15 w 109"/>
                <a:gd name="T43" fmla="*/ 72 h 96"/>
                <a:gd name="T44" fmla="*/ 7 w 109"/>
                <a:gd name="T45" fmla="*/ 72 h 96"/>
                <a:gd name="T46" fmla="*/ 3 w 109"/>
                <a:gd name="T47" fmla="*/ 78 h 96"/>
                <a:gd name="T48" fmla="*/ 0 w 109"/>
                <a:gd name="T49" fmla="*/ 81 h 96"/>
                <a:gd name="T50" fmla="*/ 0 w 109"/>
                <a:gd name="T51" fmla="*/ 96 h 96"/>
                <a:gd name="T52" fmla="*/ 7 w 109"/>
                <a:gd name="T53" fmla="*/ 94 h 96"/>
                <a:gd name="T54" fmla="*/ 16 w 109"/>
                <a:gd name="T55" fmla="*/ 91 h 96"/>
                <a:gd name="T56" fmla="*/ 22 w 109"/>
                <a:gd name="T57" fmla="*/ 83 h 96"/>
                <a:gd name="T58" fmla="*/ 28 w 109"/>
                <a:gd name="T59" fmla="*/ 85 h 96"/>
                <a:gd name="T60" fmla="*/ 26 w 109"/>
                <a:gd name="T61" fmla="*/ 87 h 96"/>
                <a:gd name="T62" fmla="*/ 26 w 109"/>
                <a:gd name="T63" fmla="*/ 94 h 96"/>
                <a:gd name="T64" fmla="*/ 35 w 109"/>
                <a:gd name="T65" fmla="*/ 89 h 96"/>
                <a:gd name="T66" fmla="*/ 52 w 109"/>
                <a:gd name="T67" fmla="*/ 72 h 96"/>
                <a:gd name="T68" fmla="*/ 60 w 109"/>
                <a:gd name="T69" fmla="*/ 59 h 96"/>
                <a:gd name="T70" fmla="*/ 57 w 109"/>
                <a:gd name="T71" fmla="*/ 62 h 96"/>
                <a:gd name="T72" fmla="*/ 60 w 109"/>
                <a:gd name="T73" fmla="*/ 72 h 96"/>
                <a:gd name="T74" fmla="*/ 65 w 109"/>
                <a:gd name="T75" fmla="*/ 78 h 96"/>
                <a:gd name="T76" fmla="*/ 69 w 109"/>
                <a:gd name="T77" fmla="*/ 74 h 96"/>
                <a:gd name="T78" fmla="*/ 69 w 109"/>
                <a:gd name="T79" fmla="*/ 70 h 96"/>
                <a:gd name="T80" fmla="*/ 73 w 109"/>
                <a:gd name="T81" fmla="*/ 61 h 96"/>
                <a:gd name="T82" fmla="*/ 78 w 109"/>
                <a:gd name="T83" fmla="*/ 59 h 96"/>
                <a:gd name="T84" fmla="*/ 79 w 109"/>
                <a:gd name="T85" fmla="*/ 57 h 96"/>
                <a:gd name="T86" fmla="*/ 83 w 109"/>
                <a:gd name="T87" fmla="*/ 62 h 96"/>
                <a:gd name="T88" fmla="*/ 86 w 109"/>
                <a:gd name="T89" fmla="*/ 54 h 96"/>
                <a:gd name="T90" fmla="*/ 92 w 109"/>
                <a:gd name="T91" fmla="*/ 50 h 96"/>
                <a:gd name="T92" fmla="*/ 100 w 109"/>
                <a:gd name="T93" fmla="*/ 47 h 96"/>
                <a:gd name="T94" fmla="*/ 104 w 109"/>
                <a:gd name="T95" fmla="*/ 40 h 96"/>
                <a:gd name="T96" fmla="*/ 109 w 109"/>
                <a:gd name="T97" fmla="*/ 31 h 96"/>
                <a:gd name="T98" fmla="*/ 107 w 109"/>
                <a:gd name="T99" fmla="*/ 21 h 96"/>
                <a:gd name="T100" fmla="*/ 100 w 109"/>
                <a:gd name="T101" fmla="*/ 11 h 96"/>
                <a:gd name="T102" fmla="*/ 92 w 109"/>
                <a:gd name="T103" fmla="*/ 9 h 96"/>
                <a:gd name="T104" fmla="*/ 87 w 109"/>
                <a:gd name="T105" fmla="*/ 15 h 96"/>
                <a:gd name="T106" fmla="*/ 90 w 109"/>
                <a:gd name="T107" fmla="*/ 23 h 96"/>
                <a:gd name="T108" fmla="*/ 83 w 109"/>
                <a:gd name="T109" fmla="*/ 27 h 96"/>
                <a:gd name="T110" fmla="*/ 79 w 109"/>
                <a:gd name="T111" fmla="*/ 38 h 96"/>
                <a:gd name="T112" fmla="*/ 73 w 109"/>
                <a:gd name="T113" fmla="*/ 42 h 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"/>
                <a:gd name="T172" fmla="*/ 0 h 96"/>
                <a:gd name="T173" fmla="*/ 109 w 109"/>
                <a:gd name="T174" fmla="*/ 96 h 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" h="96">
                  <a:moveTo>
                    <a:pt x="73" y="42"/>
                  </a:moveTo>
                  <a:lnTo>
                    <a:pt x="75" y="36"/>
                  </a:lnTo>
                  <a:lnTo>
                    <a:pt x="79" y="27"/>
                  </a:lnTo>
                  <a:lnTo>
                    <a:pt x="75" y="18"/>
                  </a:lnTo>
                  <a:lnTo>
                    <a:pt x="73" y="21"/>
                  </a:lnTo>
                  <a:lnTo>
                    <a:pt x="75" y="11"/>
                  </a:lnTo>
                  <a:lnTo>
                    <a:pt x="73" y="5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2" y="3"/>
                  </a:lnTo>
                  <a:lnTo>
                    <a:pt x="62" y="9"/>
                  </a:lnTo>
                  <a:lnTo>
                    <a:pt x="60" y="14"/>
                  </a:lnTo>
                  <a:lnTo>
                    <a:pt x="60" y="29"/>
                  </a:lnTo>
                  <a:lnTo>
                    <a:pt x="56" y="31"/>
                  </a:lnTo>
                  <a:lnTo>
                    <a:pt x="56" y="40"/>
                  </a:lnTo>
                  <a:lnTo>
                    <a:pt x="45" y="53"/>
                  </a:lnTo>
                  <a:lnTo>
                    <a:pt x="46" y="57"/>
                  </a:lnTo>
                  <a:lnTo>
                    <a:pt x="40" y="61"/>
                  </a:lnTo>
                  <a:lnTo>
                    <a:pt x="31" y="62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5" y="72"/>
                  </a:lnTo>
                  <a:lnTo>
                    <a:pt x="7" y="72"/>
                  </a:lnTo>
                  <a:lnTo>
                    <a:pt x="3" y="78"/>
                  </a:lnTo>
                  <a:lnTo>
                    <a:pt x="0" y="81"/>
                  </a:lnTo>
                  <a:lnTo>
                    <a:pt x="0" y="96"/>
                  </a:lnTo>
                  <a:lnTo>
                    <a:pt x="7" y="94"/>
                  </a:lnTo>
                  <a:lnTo>
                    <a:pt x="16" y="91"/>
                  </a:lnTo>
                  <a:lnTo>
                    <a:pt x="22" y="83"/>
                  </a:lnTo>
                  <a:lnTo>
                    <a:pt x="28" y="85"/>
                  </a:lnTo>
                  <a:lnTo>
                    <a:pt x="26" y="87"/>
                  </a:lnTo>
                  <a:lnTo>
                    <a:pt x="26" y="94"/>
                  </a:lnTo>
                  <a:lnTo>
                    <a:pt x="35" y="89"/>
                  </a:lnTo>
                  <a:lnTo>
                    <a:pt x="52" y="72"/>
                  </a:lnTo>
                  <a:lnTo>
                    <a:pt x="60" y="59"/>
                  </a:lnTo>
                  <a:lnTo>
                    <a:pt x="57" y="62"/>
                  </a:lnTo>
                  <a:lnTo>
                    <a:pt x="60" y="72"/>
                  </a:lnTo>
                  <a:lnTo>
                    <a:pt x="65" y="78"/>
                  </a:lnTo>
                  <a:lnTo>
                    <a:pt x="69" y="74"/>
                  </a:lnTo>
                  <a:lnTo>
                    <a:pt x="69" y="70"/>
                  </a:lnTo>
                  <a:lnTo>
                    <a:pt x="73" y="61"/>
                  </a:lnTo>
                  <a:lnTo>
                    <a:pt x="78" y="59"/>
                  </a:lnTo>
                  <a:lnTo>
                    <a:pt x="79" y="57"/>
                  </a:lnTo>
                  <a:lnTo>
                    <a:pt x="83" y="62"/>
                  </a:lnTo>
                  <a:lnTo>
                    <a:pt x="86" y="54"/>
                  </a:lnTo>
                  <a:lnTo>
                    <a:pt x="92" y="50"/>
                  </a:lnTo>
                  <a:lnTo>
                    <a:pt x="100" y="47"/>
                  </a:lnTo>
                  <a:lnTo>
                    <a:pt x="104" y="40"/>
                  </a:lnTo>
                  <a:lnTo>
                    <a:pt x="109" y="31"/>
                  </a:lnTo>
                  <a:lnTo>
                    <a:pt x="107" y="21"/>
                  </a:lnTo>
                  <a:lnTo>
                    <a:pt x="100" y="11"/>
                  </a:lnTo>
                  <a:lnTo>
                    <a:pt x="92" y="9"/>
                  </a:lnTo>
                  <a:lnTo>
                    <a:pt x="87" y="15"/>
                  </a:lnTo>
                  <a:lnTo>
                    <a:pt x="90" y="23"/>
                  </a:lnTo>
                  <a:lnTo>
                    <a:pt x="83" y="27"/>
                  </a:lnTo>
                  <a:lnTo>
                    <a:pt x="79" y="38"/>
                  </a:lnTo>
                  <a:lnTo>
                    <a:pt x="73" y="42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154"/>
            <p:cNvSpPr>
              <a:spLocks/>
            </p:cNvSpPr>
            <p:nvPr/>
          </p:nvSpPr>
          <p:spPr bwMode="auto">
            <a:xfrm>
              <a:off x="2674887" y="2592686"/>
              <a:ext cx="173106" cy="151513"/>
            </a:xfrm>
            <a:custGeom>
              <a:avLst/>
              <a:gdLst>
                <a:gd name="T0" fmla="*/ 73 w 109"/>
                <a:gd name="T1" fmla="*/ 42 h 96"/>
                <a:gd name="T2" fmla="*/ 75 w 109"/>
                <a:gd name="T3" fmla="*/ 36 h 96"/>
                <a:gd name="T4" fmla="*/ 79 w 109"/>
                <a:gd name="T5" fmla="*/ 27 h 96"/>
                <a:gd name="T6" fmla="*/ 75 w 109"/>
                <a:gd name="T7" fmla="*/ 18 h 96"/>
                <a:gd name="T8" fmla="*/ 73 w 109"/>
                <a:gd name="T9" fmla="*/ 21 h 96"/>
                <a:gd name="T10" fmla="*/ 75 w 109"/>
                <a:gd name="T11" fmla="*/ 11 h 96"/>
                <a:gd name="T12" fmla="*/ 73 w 109"/>
                <a:gd name="T13" fmla="*/ 5 h 96"/>
                <a:gd name="T14" fmla="*/ 73 w 109"/>
                <a:gd name="T15" fmla="*/ 0 h 96"/>
                <a:gd name="T16" fmla="*/ 66 w 109"/>
                <a:gd name="T17" fmla="*/ 0 h 96"/>
                <a:gd name="T18" fmla="*/ 62 w 109"/>
                <a:gd name="T19" fmla="*/ 3 h 96"/>
                <a:gd name="T20" fmla="*/ 62 w 109"/>
                <a:gd name="T21" fmla="*/ 9 h 96"/>
                <a:gd name="T22" fmla="*/ 60 w 109"/>
                <a:gd name="T23" fmla="*/ 14 h 96"/>
                <a:gd name="T24" fmla="*/ 60 w 109"/>
                <a:gd name="T25" fmla="*/ 29 h 96"/>
                <a:gd name="T26" fmla="*/ 56 w 109"/>
                <a:gd name="T27" fmla="*/ 31 h 96"/>
                <a:gd name="T28" fmla="*/ 56 w 109"/>
                <a:gd name="T29" fmla="*/ 40 h 96"/>
                <a:gd name="T30" fmla="*/ 45 w 109"/>
                <a:gd name="T31" fmla="*/ 53 h 96"/>
                <a:gd name="T32" fmla="*/ 46 w 109"/>
                <a:gd name="T33" fmla="*/ 57 h 96"/>
                <a:gd name="T34" fmla="*/ 40 w 109"/>
                <a:gd name="T35" fmla="*/ 61 h 96"/>
                <a:gd name="T36" fmla="*/ 31 w 109"/>
                <a:gd name="T37" fmla="*/ 62 h 96"/>
                <a:gd name="T38" fmla="*/ 26 w 109"/>
                <a:gd name="T39" fmla="*/ 70 h 96"/>
                <a:gd name="T40" fmla="*/ 22 w 109"/>
                <a:gd name="T41" fmla="*/ 68 h 96"/>
                <a:gd name="T42" fmla="*/ 15 w 109"/>
                <a:gd name="T43" fmla="*/ 72 h 96"/>
                <a:gd name="T44" fmla="*/ 7 w 109"/>
                <a:gd name="T45" fmla="*/ 72 h 96"/>
                <a:gd name="T46" fmla="*/ 3 w 109"/>
                <a:gd name="T47" fmla="*/ 78 h 96"/>
                <a:gd name="T48" fmla="*/ 0 w 109"/>
                <a:gd name="T49" fmla="*/ 81 h 96"/>
                <a:gd name="T50" fmla="*/ 0 w 109"/>
                <a:gd name="T51" fmla="*/ 96 h 96"/>
                <a:gd name="T52" fmla="*/ 7 w 109"/>
                <a:gd name="T53" fmla="*/ 94 h 96"/>
                <a:gd name="T54" fmla="*/ 16 w 109"/>
                <a:gd name="T55" fmla="*/ 91 h 96"/>
                <a:gd name="T56" fmla="*/ 22 w 109"/>
                <a:gd name="T57" fmla="*/ 83 h 96"/>
                <a:gd name="T58" fmla="*/ 28 w 109"/>
                <a:gd name="T59" fmla="*/ 85 h 96"/>
                <a:gd name="T60" fmla="*/ 26 w 109"/>
                <a:gd name="T61" fmla="*/ 87 h 96"/>
                <a:gd name="T62" fmla="*/ 26 w 109"/>
                <a:gd name="T63" fmla="*/ 94 h 96"/>
                <a:gd name="T64" fmla="*/ 35 w 109"/>
                <a:gd name="T65" fmla="*/ 89 h 96"/>
                <a:gd name="T66" fmla="*/ 52 w 109"/>
                <a:gd name="T67" fmla="*/ 72 h 96"/>
                <a:gd name="T68" fmla="*/ 60 w 109"/>
                <a:gd name="T69" fmla="*/ 59 h 96"/>
                <a:gd name="T70" fmla="*/ 57 w 109"/>
                <a:gd name="T71" fmla="*/ 62 h 96"/>
                <a:gd name="T72" fmla="*/ 60 w 109"/>
                <a:gd name="T73" fmla="*/ 72 h 96"/>
                <a:gd name="T74" fmla="*/ 65 w 109"/>
                <a:gd name="T75" fmla="*/ 78 h 96"/>
                <a:gd name="T76" fmla="*/ 69 w 109"/>
                <a:gd name="T77" fmla="*/ 74 h 96"/>
                <a:gd name="T78" fmla="*/ 69 w 109"/>
                <a:gd name="T79" fmla="*/ 70 h 96"/>
                <a:gd name="T80" fmla="*/ 73 w 109"/>
                <a:gd name="T81" fmla="*/ 61 h 96"/>
                <a:gd name="T82" fmla="*/ 78 w 109"/>
                <a:gd name="T83" fmla="*/ 59 h 96"/>
                <a:gd name="T84" fmla="*/ 79 w 109"/>
                <a:gd name="T85" fmla="*/ 57 h 96"/>
                <a:gd name="T86" fmla="*/ 83 w 109"/>
                <a:gd name="T87" fmla="*/ 62 h 96"/>
                <a:gd name="T88" fmla="*/ 86 w 109"/>
                <a:gd name="T89" fmla="*/ 54 h 96"/>
                <a:gd name="T90" fmla="*/ 92 w 109"/>
                <a:gd name="T91" fmla="*/ 50 h 96"/>
                <a:gd name="T92" fmla="*/ 100 w 109"/>
                <a:gd name="T93" fmla="*/ 47 h 96"/>
                <a:gd name="T94" fmla="*/ 104 w 109"/>
                <a:gd name="T95" fmla="*/ 40 h 96"/>
                <a:gd name="T96" fmla="*/ 109 w 109"/>
                <a:gd name="T97" fmla="*/ 31 h 96"/>
                <a:gd name="T98" fmla="*/ 107 w 109"/>
                <a:gd name="T99" fmla="*/ 21 h 96"/>
                <a:gd name="T100" fmla="*/ 100 w 109"/>
                <a:gd name="T101" fmla="*/ 11 h 96"/>
                <a:gd name="T102" fmla="*/ 92 w 109"/>
                <a:gd name="T103" fmla="*/ 9 h 96"/>
                <a:gd name="T104" fmla="*/ 87 w 109"/>
                <a:gd name="T105" fmla="*/ 15 h 96"/>
                <a:gd name="T106" fmla="*/ 90 w 109"/>
                <a:gd name="T107" fmla="*/ 23 h 96"/>
                <a:gd name="T108" fmla="*/ 83 w 109"/>
                <a:gd name="T109" fmla="*/ 27 h 96"/>
                <a:gd name="T110" fmla="*/ 79 w 109"/>
                <a:gd name="T111" fmla="*/ 38 h 96"/>
                <a:gd name="T112" fmla="*/ 73 w 109"/>
                <a:gd name="T113" fmla="*/ 42 h 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"/>
                <a:gd name="T172" fmla="*/ 0 h 96"/>
                <a:gd name="T173" fmla="*/ 109 w 109"/>
                <a:gd name="T174" fmla="*/ 96 h 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" h="96">
                  <a:moveTo>
                    <a:pt x="73" y="42"/>
                  </a:moveTo>
                  <a:lnTo>
                    <a:pt x="75" y="36"/>
                  </a:lnTo>
                  <a:lnTo>
                    <a:pt x="79" y="27"/>
                  </a:lnTo>
                  <a:lnTo>
                    <a:pt x="75" y="18"/>
                  </a:lnTo>
                  <a:lnTo>
                    <a:pt x="73" y="21"/>
                  </a:lnTo>
                  <a:lnTo>
                    <a:pt x="75" y="11"/>
                  </a:lnTo>
                  <a:lnTo>
                    <a:pt x="73" y="5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2" y="3"/>
                  </a:lnTo>
                  <a:lnTo>
                    <a:pt x="62" y="9"/>
                  </a:lnTo>
                  <a:lnTo>
                    <a:pt x="60" y="14"/>
                  </a:lnTo>
                  <a:lnTo>
                    <a:pt x="60" y="29"/>
                  </a:lnTo>
                  <a:lnTo>
                    <a:pt x="56" y="31"/>
                  </a:lnTo>
                  <a:lnTo>
                    <a:pt x="56" y="40"/>
                  </a:lnTo>
                  <a:lnTo>
                    <a:pt x="45" y="53"/>
                  </a:lnTo>
                  <a:lnTo>
                    <a:pt x="46" y="57"/>
                  </a:lnTo>
                  <a:lnTo>
                    <a:pt x="40" y="61"/>
                  </a:lnTo>
                  <a:lnTo>
                    <a:pt x="31" y="62"/>
                  </a:lnTo>
                  <a:lnTo>
                    <a:pt x="26" y="70"/>
                  </a:lnTo>
                  <a:lnTo>
                    <a:pt x="22" y="68"/>
                  </a:lnTo>
                  <a:lnTo>
                    <a:pt x="15" y="72"/>
                  </a:lnTo>
                  <a:lnTo>
                    <a:pt x="7" y="72"/>
                  </a:lnTo>
                  <a:lnTo>
                    <a:pt x="3" y="78"/>
                  </a:lnTo>
                  <a:lnTo>
                    <a:pt x="0" y="81"/>
                  </a:lnTo>
                  <a:lnTo>
                    <a:pt x="0" y="96"/>
                  </a:lnTo>
                  <a:lnTo>
                    <a:pt x="7" y="94"/>
                  </a:lnTo>
                  <a:lnTo>
                    <a:pt x="16" y="91"/>
                  </a:lnTo>
                  <a:lnTo>
                    <a:pt x="22" y="83"/>
                  </a:lnTo>
                  <a:lnTo>
                    <a:pt x="28" y="85"/>
                  </a:lnTo>
                  <a:lnTo>
                    <a:pt x="26" y="87"/>
                  </a:lnTo>
                  <a:lnTo>
                    <a:pt x="26" y="94"/>
                  </a:lnTo>
                  <a:lnTo>
                    <a:pt x="35" y="89"/>
                  </a:lnTo>
                  <a:lnTo>
                    <a:pt x="52" y="72"/>
                  </a:lnTo>
                  <a:lnTo>
                    <a:pt x="60" y="59"/>
                  </a:lnTo>
                  <a:lnTo>
                    <a:pt x="57" y="62"/>
                  </a:lnTo>
                  <a:lnTo>
                    <a:pt x="60" y="72"/>
                  </a:lnTo>
                  <a:lnTo>
                    <a:pt x="65" y="78"/>
                  </a:lnTo>
                  <a:lnTo>
                    <a:pt x="69" y="74"/>
                  </a:lnTo>
                  <a:lnTo>
                    <a:pt x="69" y="70"/>
                  </a:lnTo>
                  <a:lnTo>
                    <a:pt x="73" y="61"/>
                  </a:lnTo>
                  <a:lnTo>
                    <a:pt x="78" y="59"/>
                  </a:lnTo>
                  <a:lnTo>
                    <a:pt x="79" y="57"/>
                  </a:lnTo>
                  <a:lnTo>
                    <a:pt x="83" y="62"/>
                  </a:lnTo>
                  <a:lnTo>
                    <a:pt x="86" y="54"/>
                  </a:lnTo>
                  <a:lnTo>
                    <a:pt x="92" y="50"/>
                  </a:lnTo>
                  <a:lnTo>
                    <a:pt x="100" y="47"/>
                  </a:lnTo>
                  <a:lnTo>
                    <a:pt x="104" y="40"/>
                  </a:lnTo>
                  <a:lnTo>
                    <a:pt x="109" y="31"/>
                  </a:lnTo>
                  <a:lnTo>
                    <a:pt x="107" y="21"/>
                  </a:lnTo>
                  <a:lnTo>
                    <a:pt x="100" y="11"/>
                  </a:lnTo>
                  <a:lnTo>
                    <a:pt x="92" y="9"/>
                  </a:lnTo>
                  <a:lnTo>
                    <a:pt x="87" y="15"/>
                  </a:lnTo>
                  <a:lnTo>
                    <a:pt x="90" y="23"/>
                  </a:lnTo>
                  <a:lnTo>
                    <a:pt x="83" y="27"/>
                  </a:lnTo>
                  <a:lnTo>
                    <a:pt x="79" y="38"/>
                  </a:lnTo>
                  <a:lnTo>
                    <a:pt x="73" y="42"/>
                  </a:lnTo>
                  <a:close/>
                </a:path>
              </a:pathLst>
            </a:custGeom>
            <a:solidFill>
              <a:srgbClr val="004557"/>
            </a:solidFill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Freeform 155"/>
            <p:cNvSpPr>
              <a:spLocks/>
            </p:cNvSpPr>
            <p:nvPr/>
          </p:nvSpPr>
          <p:spPr bwMode="auto">
            <a:xfrm>
              <a:off x="1754449" y="4330469"/>
              <a:ext cx="18614" cy="44795"/>
            </a:xfrm>
            <a:custGeom>
              <a:avLst/>
              <a:gdLst>
                <a:gd name="T0" fmla="*/ 10 w 12"/>
                <a:gd name="T1" fmla="*/ 28 h 28"/>
                <a:gd name="T2" fmla="*/ 10 w 12"/>
                <a:gd name="T3" fmla="*/ 21 h 28"/>
                <a:gd name="T4" fmla="*/ 12 w 12"/>
                <a:gd name="T5" fmla="*/ 8 h 28"/>
                <a:gd name="T6" fmla="*/ 10 w 12"/>
                <a:gd name="T7" fmla="*/ 7 h 28"/>
                <a:gd name="T8" fmla="*/ 8 w 12"/>
                <a:gd name="T9" fmla="*/ 0 h 28"/>
                <a:gd name="T10" fmla="*/ 3 w 12"/>
                <a:gd name="T11" fmla="*/ 0 h 28"/>
                <a:gd name="T12" fmla="*/ 0 w 12"/>
                <a:gd name="T13" fmla="*/ 12 h 28"/>
                <a:gd name="T14" fmla="*/ 0 w 12"/>
                <a:gd name="T15" fmla="*/ 20 h 28"/>
                <a:gd name="T16" fmla="*/ 3 w 12"/>
                <a:gd name="T17" fmla="*/ 24 h 28"/>
                <a:gd name="T18" fmla="*/ 10 w 12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28"/>
                <a:gd name="T32" fmla="*/ 12 w 1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28">
                  <a:moveTo>
                    <a:pt x="10" y="28"/>
                  </a:moveTo>
                  <a:lnTo>
                    <a:pt x="10" y="21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3" y="24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7C7E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Freeform 156"/>
            <p:cNvSpPr>
              <a:spLocks/>
            </p:cNvSpPr>
            <p:nvPr/>
          </p:nvSpPr>
          <p:spPr bwMode="auto">
            <a:xfrm>
              <a:off x="1754449" y="4330469"/>
              <a:ext cx="18614" cy="44795"/>
            </a:xfrm>
            <a:custGeom>
              <a:avLst/>
              <a:gdLst>
                <a:gd name="T0" fmla="*/ 10 w 12"/>
                <a:gd name="T1" fmla="*/ 28 h 28"/>
                <a:gd name="T2" fmla="*/ 10 w 12"/>
                <a:gd name="T3" fmla="*/ 21 h 28"/>
                <a:gd name="T4" fmla="*/ 12 w 12"/>
                <a:gd name="T5" fmla="*/ 8 h 28"/>
                <a:gd name="T6" fmla="*/ 10 w 12"/>
                <a:gd name="T7" fmla="*/ 7 h 28"/>
                <a:gd name="T8" fmla="*/ 8 w 12"/>
                <a:gd name="T9" fmla="*/ 0 h 28"/>
                <a:gd name="T10" fmla="*/ 3 w 12"/>
                <a:gd name="T11" fmla="*/ 0 h 28"/>
                <a:gd name="T12" fmla="*/ 0 w 12"/>
                <a:gd name="T13" fmla="*/ 12 h 28"/>
                <a:gd name="T14" fmla="*/ 0 w 12"/>
                <a:gd name="T15" fmla="*/ 20 h 28"/>
                <a:gd name="T16" fmla="*/ 3 w 12"/>
                <a:gd name="T17" fmla="*/ 24 h 28"/>
                <a:gd name="T18" fmla="*/ 10 w 12"/>
                <a:gd name="T19" fmla="*/ 2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28"/>
                <a:gd name="T32" fmla="*/ 12 w 12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28">
                  <a:moveTo>
                    <a:pt x="10" y="28"/>
                  </a:moveTo>
                  <a:lnTo>
                    <a:pt x="10" y="21"/>
                  </a:lnTo>
                  <a:lnTo>
                    <a:pt x="12" y="8"/>
                  </a:lnTo>
                  <a:lnTo>
                    <a:pt x="10" y="7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2"/>
                  </a:lnTo>
                  <a:lnTo>
                    <a:pt x="0" y="20"/>
                  </a:lnTo>
                  <a:lnTo>
                    <a:pt x="3" y="24"/>
                  </a:lnTo>
                  <a:lnTo>
                    <a:pt x="10" y="28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175"/>
            <p:cNvSpPr>
              <a:spLocks/>
            </p:cNvSpPr>
            <p:nvPr/>
          </p:nvSpPr>
          <p:spPr bwMode="auto">
            <a:xfrm>
              <a:off x="1738628" y="2082814"/>
              <a:ext cx="2134969" cy="2666620"/>
            </a:xfrm>
            <a:custGeom>
              <a:avLst/>
              <a:gdLst>
                <a:gd name="T0" fmla="*/ 1285 w 1345"/>
                <a:gd name="T1" fmla="*/ 161 h 1680"/>
                <a:gd name="T2" fmla="*/ 1238 w 1345"/>
                <a:gd name="T3" fmla="*/ 114 h 1680"/>
                <a:gd name="T4" fmla="*/ 1316 w 1345"/>
                <a:gd name="T5" fmla="*/ 54 h 1680"/>
                <a:gd name="T6" fmla="*/ 1264 w 1345"/>
                <a:gd name="T7" fmla="*/ 30 h 1680"/>
                <a:gd name="T8" fmla="*/ 1205 w 1345"/>
                <a:gd name="T9" fmla="*/ 74 h 1680"/>
                <a:gd name="T10" fmla="*/ 1183 w 1345"/>
                <a:gd name="T11" fmla="*/ 41 h 1680"/>
                <a:gd name="T12" fmla="*/ 1175 w 1345"/>
                <a:gd name="T13" fmla="*/ 8 h 1680"/>
                <a:gd name="T14" fmla="*/ 1145 w 1345"/>
                <a:gd name="T15" fmla="*/ 87 h 1680"/>
                <a:gd name="T16" fmla="*/ 1095 w 1345"/>
                <a:gd name="T17" fmla="*/ 87 h 1680"/>
                <a:gd name="T18" fmla="*/ 1094 w 1345"/>
                <a:gd name="T19" fmla="*/ 46 h 1680"/>
                <a:gd name="T20" fmla="*/ 1047 w 1345"/>
                <a:gd name="T21" fmla="*/ 41 h 1680"/>
                <a:gd name="T22" fmla="*/ 1014 w 1345"/>
                <a:gd name="T23" fmla="*/ 105 h 1680"/>
                <a:gd name="T24" fmla="*/ 982 w 1345"/>
                <a:gd name="T25" fmla="*/ 147 h 1680"/>
                <a:gd name="T26" fmla="*/ 935 w 1345"/>
                <a:gd name="T27" fmla="*/ 140 h 1680"/>
                <a:gd name="T28" fmla="*/ 940 w 1345"/>
                <a:gd name="T29" fmla="*/ 190 h 1680"/>
                <a:gd name="T30" fmla="*/ 901 w 1345"/>
                <a:gd name="T31" fmla="*/ 198 h 1680"/>
                <a:gd name="T32" fmla="*/ 867 w 1345"/>
                <a:gd name="T33" fmla="*/ 255 h 1680"/>
                <a:gd name="T34" fmla="*/ 838 w 1345"/>
                <a:gd name="T35" fmla="*/ 251 h 1680"/>
                <a:gd name="T36" fmla="*/ 833 w 1345"/>
                <a:gd name="T37" fmla="*/ 271 h 1680"/>
                <a:gd name="T38" fmla="*/ 803 w 1345"/>
                <a:gd name="T39" fmla="*/ 269 h 1680"/>
                <a:gd name="T40" fmla="*/ 759 w 1345"/>
                <a:gd name="T41" fmla="*/ 294 h 1680"/>
                <a:gd name="T42" fmla="*/ 707 w 1345"/>
                <a:gd name="T43" fmla="*/ 359 h 1680"/>
                <a:gd name="T44" fmla="*/ 733 w 1345"/>
                <a:gd name="T45" fmla="*/ 399 h 1680"/>
                <a:gd name="T46" fmla="*/ 686 w 1345"/>
                <a:gd name="T47" fmla="*/ 419 h 1680"/>
                <a:gd name="T48" fmla="*/ 655 w 1345"/>
                <a:gd name="T49" fmla="*/ 431 h 1680"/>
                <a:gd name="T50" fmla="*/ 663 w 1345"/>
                <a:gd name="T51" fmla="*/ 492 h 1680"/>
                <a:gd name="T52" fmla="*/ 566 w 1345"/>
                <a:gd name="T53" fmla="*/ 564 h 1680"/>
                <a:gd name="T54" fmla="*/ 498 w 1345"/>
                <a:gd name="T55" fmla="*/ 697 h 1680"/>
                <a:gd name="T56" fmla="*/ 469 w 1345"/>
                <a:gd name="T57" fmla="*/ 780 h 1680"/>
                <a:gd name="T58" fmla="*/ 401 w 1345"/>
                <a:gd name="T59" fmla="*/ 862 h 1680"/>
                <a:gd name="T60" fmla="*/ 422 w 1345"/>
                <a:gd name="T61" fmla="*/ 957 h 1680"/>
                <a:gd name="T62" fmla="*/ 350 w 1345"/>
                <a:gd name="T63" fmla="*/ 1010 h 1680"/>
                <a:gd name="T64" fmla="*/ 187 w 1345"/>
                <a:gd name="T65" fmla="*/ 1092 h 1680"/>
                <a:gd name="T66" fmla="*/ 96 w 1345"/>
                <a:gd name="T67" fmla="*/ 1169 h 1680"/>
                <a:gd name="T68" fmla="*/ 23 w 1345"/>
                <a:gd name="T69" fmla="*/ 1195 h 1680"/>
                <a:gd name="T70" fmla="*/ 111 w 1345"/>
                <a:gd name="T71" fmla="*/ 1253 h 1680"/>
                <a:gd name="T72" fmla="*/ 174 w 1345"/>
                <a:gd name="T73" fmla="*/ 1237 h 1680"/>
                <a:gd name="T74" fmla="*/ 140 w 1345"/>
                <a:gd name="T75" fmla="*/ 1307 h 1680"/>
                <a:gd name="T76" fmla="*/ 18 w 1345"/>
                <a:gd name="T77" fmla="*/ 1334 h 1680"/>
                <a:gd name="T78" fmla="*/ 20 w 1345"/>
                <a:gd name="T79" fmla="*/ 1389 h 1680"/>
                <a:gd name="T80" fmla="*/ 36 w 1345"/>
                <a:gd name="T81" fmla="*/ 1416 h 1680"/>
                <a:gd name="T82" fmla="*/ 128 w 1345"/>
                <a:gd name="T83" fmla="*/ 1355 h 1680"/>
                <a:gd name="T84" fmla="*/ 64 w 1345"/>
                <a:gd name="T85" fmla="*/ 1406 h 1680"/>
                <a:gd name="T86" fmla="*/ 36 w 1345"/>
                <a:gd name="T87" fmla="*/ 1541 h 1680"/>
                <a:gd name="T88" fmla="*/ 285 w 1345"/>
                <a:gd name="T89" fmla="*/ 1564 h 1680"/>
                <a:gd name="T90" fmla="*/ 328 w 1345"/>
                <a:gd name="T91" fmla="*/ 1491 h 1680"/>
                <a:gd name="T92" fmla="*/ 350 w 1345"/>
                <a:gd name="T93" fmla="*/ 1470 h 1680"/>
                <a:gd name="T94" fmla="*/ 408 w 1345"/>
                <a:gd name="T95" fmla="*/ 1534 h 1680"/>
                <a:gd name="T96" fmla="*/ 485 w 1345"/>
                <a:gd name="T97" fmla="*/ 1256 h 1680"/>
                <a:gd name="T98" fmla="*/ 491 w 1345"/>
                <a:gd name="T99" fmla="*/ 951 h 1680"/>
                <a:gd name="T100" fmla="*/ 592 w 1345"/>
                <a:gd name="T101" fmla="*/ 794 h 1680"/>
                <a:gd name="T102" fmla="*/ 703 w 1345"/>
                <a:gd name="T103" fmla="*/ 470 h 1680"/>
                <a:gd name="T104" fmla="*/ 825 w 1345"/>
                <a:gd name="T105" fmla="*/ 372 h 1680"/>
                <a:gd name="T106" fmla="*/ 937 w 1345"/>
                <a:gd name="T107" fmla="*/ 271 h 1680"/>
                <a:gd name="T108" fmla="*/ 1092 w 1345"/>
                <a:gd name="T109" fmla="*/ 315 h 1680"/>
                <a:gd name="T110" fmla="*/ 1179 w 1345"/>
                <a:gd name="T111" fmla="*/ 138 h 1680"/>
                <a:gd name="T112" fmla="*/ 1277 w 1345"/>
                <a:gd name="T113" fmla="*/ 238 h 16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45"/>
                <a:gd name="T172" fmla="*/ 0 h 1680"/>
                <a:gd name="T173" fmla="*/ 1345 w 1345"/>
                <a:gd name="T174" fmla="*/ 1680 h 16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45" h="1680">
                  <a:moveTo>
                    <a:pt x="1343" y="135"/>
                  </a:moveTo>
                  <a:lnTo>
                    <a:pt x="1321" y="135"/>
                  </a:lnTo>
                  <a:lnTo>
                    <a:pt x="1321" y="151"/>
                  </a:lnTo>
                  <a:lnTo>
                    <a:pt x="1310" y="151"/>
                  </a:lnTo>
                  <a:lnTo>
                    <a:pt x="1306" y="147"/>
                  </a:lnTo>
                  <a:lnTo>
                    <a:pt x="1303" y="152"/>
                  </a:lnTo>
                  <a:lnTo>
                    <a:pt x="1293" y="155"/>
                  </a:lnTo>
                  <a:lnTo>
                    <a:pt x="1285" y="161"/>
                  </a:lnTo>
                  <a:lnTo>
                    <a:pt x="1286" y="151"/>
                  </a:lnTo>
                  <a:lnTo>
                    <a:pt x="1295" y="143"/>
                  </a:lnTo>
                  <a:lnTo>
                    <a:pt x="1295" y="134"/>
                  </a:lnTo>
                  <a:lnTo>
                    <a:pt x="1291" y="130"/>
                  </a:lnTo>
                  <a:lnTo>
                    <a:pt x="1273" y="134"/>
                  </a:lnTo>
                  <a:lnTo>
                    <a:pt x="1276" y="130"/>
                  </a:lnTo>
                  <a:lnTo>
                    <a:pt x="1252" y="118"/>
                  </a:lnTo>
                  <a:lnTo>
                    <a:pt x="1238" y="114"/>
                  </a:lnTo>
                  <a:lnTo>
                    <a:pt x="1233" y="111"/>
                  </a:lnTo>
                  <a:lnTo>
                    <a:pt x="1233" y="105"/>
                  </a:lnTo>
                  <a:lnTo>
                    <a:pt x="1295" y="105"/>
                  </a:lnTo>
                  <a:lnTo>
                    <a:pt x="1302" y="97"/>
                  </a:lnTo>
                  <a:lnTo>
                    <a:pt x="1319" y="78"/>
                  </a:lnTo>
                  <a:lnTo>
                    <a:pt x="1332" y="65"/>
                  </a:lnTo>
                  <a:lnTo>
                    <a:pt x="1327" y="54"/>
                  </a:lnTo>
                  <a:lnTo>
                    <a:pt x="1316" y="54"/>
                  </a:lnTo>
                  <a:lnTo>
                    <a:pt x="1309" y="44"/>
                  </a:lnTo>
                  <a:lnTo>
                    <a:pt x="1295" y="46"/>
                  </a:lnTo>
                  <a:lnTo>
                    <a:pt x="1289" y="44"/>
                  </a:lnTo>
                  <a:lnTo>
                    <a:pt x="1295" y="38"/>
                  </a:lnTo>
                  <a:lnTo>
                    <a:pt x="1273" y="28"/>
                  </a:lnTo>
                  <a:lnTo>
                    <a:pt x="1272" y="37"/>
                  </a:lnTo>
                  <a:lnTo>
                    <a:pt x="1265" y="38"/>
                  </a:lnTo>
                  <a:lnTo>
                    <a:pt x="1264" y="30"/>
                  </a:lnTo>
                  <a:lnTo>
                    <a:pt x="1249" y="38"/>
                  </a:lnTo>
                  <a:lnTo>
                    <a:pt x="1243" y="24"/>
                  </a:lnTo>
                  <a:lnTo>
                    <a:pt x="1238" y="17"/>
                  </a:lnTo>
                  <a:lnTo>
                    <a:pt x="1221" y="21"/>
                  </a:lnTo>
                  <a:lnTo>
                    <a:pt x="1217" y="37"/>
                  </a:lnTo>
                  <a:lnTo>
                    <a:pt x="1221" y="71"/>
                  </a:lnTo>
                  <a:lnTo>
                    <a:pt x="1209" y="78"/>
                  </a:lnTo>
                  <a:lnTo>
                    <a:pt x="1205" y="74"/>
                  </a:lnTo>
                  <a:lnTo>
                    <a:pt x="1195" y="78"/>
                  </a:lnTo>
                  <a:lnTo>
                    <a:pt x="1192" y="75"/>
                  </a:lnTo>
                  <a:lnTo>
                    <a:pt x="1205" y="54"/>
                  </a:lnTo>
                  <a:lnTo>
                    <a:pt x="1199" y="47"/>
                  </a:lnTo>
                  <a:lnTo>
                    <a:pt x="1191" y="57"/>
                  </a:lnTo>
                  <a:lnTo>
                    <a:pt x="1183" y="58"/>
                  </a:lnTo>
                  <a:lnTo>
                    <a:pt x="1192" y="47"/>
                  </a:lnTo>
                  <a:lnTo>
                    <a:pt x="1183" y="41"/>
                  </a:lnTo>
                  <a:lnTo>
                    <a:pt x="1189" y="34"/>
                  </a:lnTo>
                  <a:lnTo>
                    <a:pt x="1201" y="33"/>
                  </a:lnTo>
                  <a:lnTo>
                    <a:pt x="1205" y="21"/>
                  </a:lnTo>
                  <a:lnTo>
                    <a:pt x="1204" y="8"/>
                  </a:lnTo>
                  <a:lnTo>
                    <a:pt x="1195" y="11"/>
                  </a:lnTo>
                  <a:lnTo>
                    <a:pt x="1195" y="3"/>
                  </a:lnTo>
                  <a:lnTo>
                    <a:pt x="1183" y="0"/>
                  </a:lnTo>
                  <a:lnTo>
                    <a:pt x="1175" y="8"/>
                  </a:lnTo>
                  <a:lnTo>
                    <a:pt x="1165" y="3"/>
                  </a:lnTo>
                  <a:lnTo>
                    <a:pt x="1165" y="28"/>
                  </a:lnTo>
                  <a:lnTo>
                    <a:pt x="1156" y="54"/>
                  </a:lnTo>
                  <a:lnTo>
                    <a:pt x="1160" y="62"/>
                  </a:lnTo>
                  <a:lnTo>
                    <a:pt x="1154" y="65"/>
                  </a:lnTo>
                  <a:lnTo>
                    <a:pt x="1152" y="71"/>
                  </a:lnTo>
                  <a:lnTo>
                    <a:pt x="1154" y="84"/>
                  </a:lnTo>
                  <a:lnTo>
                    <a:pt x="1145" y="87"/>
                  </a:lnTo>
                  <a:lnTo>
                    <a:pt x="1135" y="100"/>
                  </a:lnTo>
                  <a:lnTo>
                    <a:pt x="1135" y="71"/>
                  </a:lnTo>
                  <a:lnTo>
                    <a:pt x="1128" y="62"/>
                  </a:lnTo>
                  <a:lnTo>
                    <a:pt x="1132" y="54"/>
                  </a:lnTo>
                  <a:lnTo>
                    <a:pt x="1128" y="30"/>
                  </a:lnTo>
                  <a:lnTo>
                    <a:pt x="1120" y="33"/>
                  </a:lnTo>
                  <a:lnTo>
                    <a:pt x="1118" y="44"/>
                  </a:lnTo>
                  <a:lnTo>
                    <a:pt x="1095" y="87"/>
                  </a:lnTo>
                  <a:lnTo>
                    <a:pt x="1085" y="125"/>
                  </a:lnTo>
                  <a:lnTo>
                    <a:pt x="1077" y="147"/>
                  </a:lnTo>
                  <a:lnTo>
                    <a:pt x="1071" y="151"/>
                  </a:lnTo>
                  <a:lnTo>
                    <a:pt x="1068" y="134"/>
                  </a:lnTo>
                  <a:lnTo>
                    <a:pt x="1073" y="125"/>
                  </a:lnTo>
                  <a:lnTo>
                    <a:pt x="1074" y="122"/>
                  </a:lnTo>
                  <a:lnTo>
                    <a:pt x="1077" y="84"/>
                  </a:lnTo>
                  <a:lnTo>
                    <a:pt x="1094" y="46"/>
                  </a:lnTo>
                  <a:lnTo>
                    <a:pt x="1085" y="44"/>
                  </a:lnTo>
                  <a:lnTo>
                    <a:pt x="1074" y="54"/>
                  </a:lnTo>
                  <a:lnTo>
                    <a:pt x="1068" y="57"/>
                  </a:lnTo>
                  <a:lnTo>
                    <a:pt x="1065" y="46"/>
                  </a:lnTo>
                  <a:lnTo>
                    <a:pt x="1058" y="38"/>
                  </a:lnTo>
                  <a:lnTo>
                    <a:pt x="1055" y="34"/>
                  </a:lnTo>
                  <a:lnTo>
                    <a:pt x="1049" y="46"/>
                  </a:lnTo>
                  <a:lnTo>
                    <a:pt x="1047" y="41"/>
                  </a:lnTo>
                  <a:lnTo>
                    <a:pt x="1041" y="41"/>
                  </a:lnTo>
                  <a:lnTo>
                    <a:pt x="1043" y="60"/>
                  </a:lnTo>
                  <a:lnTo>
                    <a:pt x="1029" y="58"/>
                  </a:lnTo>
                  <a:lnTo>
                    <a:pt x="1037" y="67"/>
                  </a:lnTo>
                  <a:lnTo>
                    <a:pt x="1044" y="75"/>
                  </a:lnTo>
                  <a:lnTo>
                    <a:pt x="1029" y="93"/>
                  </a:lnTo>
                  <a:lnTo>
                    <a:pt x="1034" y="101"/>
                  </a:lnTo>
                  <a:lnTo>
                    <a:pt x="1014" y="105"/>
                  </a:lnTo>
                  <a:lnTo>
                    <a:pt x="993" y="144"/>
                  </a:lnTo>
                  <a:lnTo>
                    <a:pt x="998" y="148"/>
                  </a:lnTo>
                  <a:lnTo>
                    <a:pt x="995" y="169"/>
                  </a:lnTo>
                  <a:lnTo>
                    <a:pt x="990" y="172"/>
                  </a:lnTo>
                  <a:lnTo>
                    <a:pt x="982" y="159"/>
                  </a:lnTo>
                  <a:lnTo>
                    <a:pt x="987" y="156"/>
                  </a:lnTo>
                  <a:lnTo>
                    <a:pt x="977" y="155"/>
                  </a:lnTo>
                  <a:lnTo>
                    <a:pt x="982" y="147"/>
                  </a:lnTo>
                  <a:lnTo>
                    <a:pt x="971" y="144"/>
                  </a:lnTo>
                  <a:lnTo>
                    <a:pt x="954" y="144"/>
                  </a:lnTo>
                  <a:lnTo>
                    <a:pt x="958" y="155"/>
                  </a:lnTo>
                  <a:lnTo>
                    <a:pt x="948" y="155"/>
                  </a:lnTo>
                  <a:lnTo>
                    <a:pt x="944" y="143"/>
                  </a:lnTo>
                  <a:lnTo>
                    <a:pt x="942" y="144"/>
                  </a:lnTo>
                  <a:lnTo>
                    <a:pt x="940" y="135"/>
                  </a:lnTo>
                  <a:lnTo>
                    <a:pt x="935" y="140"/>
                  </a:lnTo>
                  <a:lnTo>
                    <a:pt x="931" y="138"/>
                  </a:lnTo>
                  <a:lnTo>
                    <a:pt x="929" y="143"/>
                  </a:lnTo>
                  <a:lnTo>
                    <a:pt x="929" y="155"/>
                  </a:lnTo>
                  <a:lnTo>
                    <a:pt x="916" y="138"/>
                  </a:lnTo>
                  <a:lnTo>
                    <a:pt x="918" y="156"/>
                  </a:lnTo>
                  <a:lnTo>
                    <a:pt x="933" y="164"/>
                  </a:lnTo>
                  <a:lnTo>
                    <a:pt x="937" y="164"/>
                  </a:lnTo>
                  <a:lnTo>
                    <a:pt x="940" y="190"/>
                  </a:lnTo>
                  <a:lnTo>
                    <a:pt x="944" y="208"/>
                  </a:lnTo>
                  <a:lnTo>
                    <a:pt x="937" y="204"/>
                  </a:lnTo>
                  <a:lnTo>
                    <a:pt x="914" y="177"/>
                  </a:lnTo>
                  <a:lnTo>
                    <a:pt x="907" y="172"/>
                  </a:lnTo>
                  <a:lnTo>
                    <a:pt x="911" y="187"/>
                  </a:lnTo>
                  <a:lnTo>
                    <a:pt x="907" y="187"/>
                  </a:lnTo>
                  <a:lnTo>
                    <a:pt x="903" y="198"/>
                  </a:lnTo>
                  <a:lnTo>
                    <a:pt x="901" y="198"/>
                  </a:lnTo>
                  <a:lnTo>
                    <a:pt x="899" y="202"/>
                  </a:lnTo>
                  <a:lnTo>
                    <a:pt x="897" y="187"/>
                  </a:lnTo>
                  <a:lnTo>
                    <a:pt x="890" y="190"/>
                  </a:lnTo>
                  <a:lnTo>
                    <a:pt x="881" y="208"/>
                  </a:lnTo>
                  <a:lnTo>
                    <a:pt x="877" y="211"/>
                  </a:lnTo>
                  <a:lnTo>
                    <a:pt x="881" y="228"/>
                  </a:lnTo>
                  <a:lnTo>
                    <a:pt x="870" y="241"/>
                  </a:lnTo>
                  <a:lnTo>
                    <a:pt x="867" y="255"/>
                  </a:lnTo>
                  <a:lnTo>
                    <a:pt x="860" y="264"/>
                  </a:lnTo>
                  <a:lnTo>
                    <a:pt x="863" y="255"/>
                  </a:lnTo>
                  <a:lnTo>
                    <a:pt x="868" y="238"/>
                  </a:lnTo>
                  <a:lnTo>
                    <a:pt x="867" y="204"/>
                  </a:lnTo>
                  <a:lnTo>
                    <a:pt x="864" y="190"/>
                  </a:lnTo>
                  <a:lnTo>
                    <a:pt x="855" y="191"/>
                  </a:lnTo>
                  <a:lnTo>
                    <a:pt x="843" y="215"/>
                  </a:lnTo>
                  <a:lnTo>
                    <a:pt x="838" y="251"/>
                  </a:lnTo>
                  <a:lnTo>
                    <a:pt x="837" y="248"/>
                  </a:lnTo>
                  <a:lnTo>
                    <a:pt x="837" y="208"/>
                  </a:lnTo>
                  <a:lnTo>
                    <a:pt x="816" y="213"/>
                  </a:lnTo>
                  <a:lnTo>
                    <a:pt x="807" y="228"/>
                  </a:lnTo>
                  <a:lnTo>
                    <a:pt x="810" y="248"/>
                  </a:lnTo>
                  <a:lnTo>
                    <a:pt x="819" y="261"/>
                  </a:lnTo>
                  <a:lnTo>
                    <a:pt x="825" y="262"/>
                  </a:lnTo>
                  <a:lnTo>
                    <a:pt x="833" y="271"/>
                  </a:lnTo>
                  <a:lnTo>
                    <a:pt x="833" y="279"/>
                  </a:lnTo>
                  <a:lnTo>
                    <a:pt x="825" y="279"/>
                  </a:lnTo>
                  <a:lnTo>
                    <a:pt x="819" y="266"/>
                  </a:lnTo>
                  <a:lnTo>
                    <a:pt x="810" y="262"/>
                  </a:lnTo>
                  <a:lnTo>
                    <a:pt x="796" y="243"/>
                  </a:lnTo>
                  <a:lnTo>
                    <a:pt x="786" y="245"/>
                  </a:lnTo>
                  <a:lnTo>
                    <a:pt x="791" y="258"/>
                  </a:lnTo>
                  <a:lnTo>
                    <a:pt x="803" y="269"/>
                  </a:lnTo>
                  <a:lnTo>
                    <a:pt x="796" y="278"/>
                  </a:lnTo>
                  <a:lnTo>
                    <a:pt x="783" y="266"/>
                  </a:lnTo>
                  <a:lnTo>
                    <a:pt x="776" y="271"/>
                  </a:lnTo>
                  <a:lnTo>
                    <a:pt x="776" y="255"/>
                  </a:lnTo>
                  <a:lnTo>
                    <a:pt x="773" y="249"/>
                  </a:lnTo>
                  <a:lnTo>
                    <a:pt x="766" y="269"/>
                  </a:lnTo>
                  <a:lnTo>
                    <a:pt x="770" y="288"/>
                  </a:lnTo>
                  <a:lnTo>
                    <a:pt x="759" y="294"/>
                  </a:lnTo>
                  <a:lnTo>
                    <a:pt x="746" y="302"/>
                  </a:lnTo>
                  <a:lnTo>
                    <a:pt x="741" y="321"/>
                  </a:lnTo>
                  <a:lnTo>
                    <a:pt x="749" y="329"/>
                  </a:lnTo>
                  <a:lnTo>
                    <a:pt x="753" y="342"/>
                  </a:lnTo>
                  <a:lnTo>
                    <a:pt x="741" y="339"/>
                  </a:lnTo>
                  <a:lnTo>
                    <a:pt x="737" y="342"/>
                  </a:lnTo>
                  <a:lnTo>
                    <a:pt x="744" y="348"/>
                  </a:lnTo>
                  <a:lnTo>
                    <a:pt x="707" y="359"/>
                  </a:lnTo>
                  <a:lnTo>
                    <a:pt x="697" y="374"/>
                  </a:lnTo>
                  <a:lnTo>
                    <a:pt x="707" y="380"/>
                  </a:lnTo>
                  <a:lnTo>
                    <a:pt x="719" y="372"/>
                  </a:lnTo>
                  <a:lnTo>
                    <a:pt x="733" y="378"/>
                  </a:lnTo>
                  <a:lnTo>
                    <a:pt x="741" y="372"/>
                  </a:lnTo>
                  <a:lnTo>
                    <a:pt x="749" y="382"/>
                  </a:lnTo>
                  <a:lnTo>
                    <a:pt x="740" y="382"/>
                  </a:lnTo>
                  <a:lnTo>
                    <a:pt x="733" y="399"/>
                  </a:lnTo>
                  <a:lnTo>
                    <a:pt x="713" y="393"/>
                  </a:lnTo>
                  <a:lnTo>
                    <a:pt x="710" y="389"/>
                  </a:lnTo>
                  <a:lnTo>
                    <a:pt x="699" y="383"/>
                  </a:lnTo>
                  <a:lnTo>
                    <a:pt x="686" y="393"/>
                  </a:lnTo>
                  <a:lnTo>
                    <a:pt x="684" y="399"/>
                  </a:lnTo>
                  <a:lnTo>
                    <a:pt x="693" y="415"/>
                  </a:lnTo>
                  <a:lnTo>
                    <a:pt x="693" y="421"/>
                  </a:lnTo>
                  <a:lnTo>
                    <a:pt x="686" y="419"/>
                  </a:lnTo>
                  <a:lnTo>
                    <a:pt x="693" y="440"/>
                  </a:lnTo>
                  <a:lnTo>
                    <a:pt x="686" y="438"/>
                  </a:lnTo>
                  <a:lnTo>
                    <a:pt x="686" y="449"/>
                  </a:lnTo>
                  <a:lnTo>
                    <a:pt x="680" y="452"/>
                  </a:lnTo>
                  <a:lnTo>
                    <a:pt x="673" y="417"/>
                  </a:lnTo>
                  <a:lnTo>
                    <a:pt x="669" y="419"/>
                  </a:lnTo>
                  <a:lnTo>
                    <a:pt x="665" y="431"/>
                  </a:lnTo>
                  <a:lnTo>
                    <a:pt x="655" y="431"/>
                  </a:lnTo>
                  <a:lnTo>
                    <a:pt x="655" y="440"/>
                  </a:lnTo>
                  <a:lnTo>
                    <a:pt x="646" y="453"/>
                  </a:lnTo>
                  <a:lnTo>
                    <a:pt x="647" y="479"/>
                  </a:lnTo>
                  <a:lnTo>
                    <a:pt x="643" y="489"/>
                  </a:lnTo>
                  <a:lnTo>
                    <a:pt x="636" y="489"/>
                  </a:lnTo>
                  <a:lnTo>
                    <a:pt x="636" y="493"/>
                  </a:lnTo>
                  <a:lnTo>
                    <a:pt x="646" y="496"/>
                  </a:lnTo>
                  <a:lnTo>
                    <a:pt x="663" y="492"/>
                  </a:lnTo>
                  <a:lnTo>
                    <a:pt x="646" y="509"/>
                  </a:lnTo>
                  <a:lnTo>
                    <a:pt x="629" y="505"/>
                  </a:lnTo>
                  <a:lnTo>
                    <a:pt x="625" y="496"/>
                  </a:lnTo>
                  <a:lnTo>
                    <a:pt x="616" y="496"/>
                  </a:lnTo>
                  <a:lnTo>
                    <a:pt x="592" y="530"/>
                  </a:lnTo>
                  <a:lnTo>
                    <a:pt x="596" y="543"/>
                  </a:lnTo>
                  <a:lnTo>
                    <a:pt x="582" y="566"/>
                  </a:lnTo>
                  <a:lnTo>
                    <a:pt x="566" y="564"/>
                  </a:lnTo>
                  <a:lnTo>
                    <a:pt x="539" y="605"/>
                  </a:lnTo>
                  <a:lnTo>
                    <a:pt x="529" y="642"/>
                  </a:lnTo>
                  <a:lnTo>
                    <a:pt x="542" y="649"/>
                  </a:lnTo>
                  <a:lnTo>
                    <a:pt x="541" y="657"/>
                  </a:lnTo>
                  <a:lnTo>
                    <a:pt x="525" y="657"/>
                  </a:lnTo>
                  <a:lnTo>
                    <a:pt x="521" y="670"/>
                  </a:lnTo>
                  <a:lnTo>
                    <a:pt x="495" y="691"/>
                  </a:lnTo>
                  <a:lnTo>
                    <a:pt x="498" y="697"/>
                  </a:lnTo>
                  <a:lnTo>
                    <a:pt x="521" y="684"/>
                  </a:lnTo>
                  <a:lnTo>
                    <a:pt x="524" y="705"/>
                  </a:lnTo>
                  <a:lnTo>
                    <a:pt x="506" y="700"/>
                  </a:lnTo>
                  <a:lnTo>
                    <a:pt x="491" y="735"/>
                  </a:lnTo>
                  <a:lnTo>
                    <a:pt x="502" y="761"/>
                  </a:lnTo>
                  <a:lnTo>
                    <a:pt x="498" y="767"/>
                  </a:lnTo>
                  <a:lnTo>
                    <a:pt x="485" y="748"/>
                  </a:lnTo>
                  <a:lnTo>
                    <a:pt x="469" y="780"/>
                  </a:lnTo>
                  <a:lnTo>
                    <a:pt x="485" y="791"/>
                  </a:lnTo>
                  <a:lnTo>
                    <a:pt x="477" y="798"/>
                  </a:lnTo>
                  <a:lnTo>
                    <a:pt x="463" y="794"/>
                  </a:lnTo>
                  <a:lnTo>
                    <a:pt x="431" y="823"/>
                  </a:lnTo>
                  <a:lnTo>
                    <a:pt x="425" y="841"/>
                  </a:lnTo>
                  <a:lnTo>
                    <a:pt x="432" y="867"/>
                  </a:lnTo>
                  <a:lnTo>
                    <a:pt x="418" y="875"/>
                  </a:lnTo>
                  <a:lnTo>
                    <a:pt x="401" y="862"/>
                  </a:lnTo>
                  <a:lnTo>
                    <a:pt x="330" y="951"/>
                  </a:lnTo>
                  <a:lnTo>
                    <a:pt x="333" y="965"/>
                  </a:lnTo>
                  <a:lnTo>
                    <a:pt x="344" y="961"/>
                  </a:lnTo>
                  <a:lnTo>
                    <a:pt x="338" y="976"/>
                  </a:lnTo>
                  <a:lnTo>
                    <a:pt x="350" y="993"/>
                  </a:lnTo>
                  <a:lnTo>
                    <a:pt x="391" y="968"/>
                  </a:lnTo>
                  <a:lnTo>
                    <a:pt x="420" y="953"/>
                  </a:lnTo>
                  <a:lnTo>
                    <a:pt x="422" y="957"/>
                  </a:lnTo>
                  <a:lnTo>
                    <a:pt x="405" y="968"/>
                  </a:lnTo>
                  <a:lnTo>
                    <a:pt x="397" y="968"/>
                  </a:lnTo>
                  <a:lnTo>
                    <a:pt x="378" y="985"/>
                  </a:lnTo>
                  <a:lnTo>
                    <a:pt x="381" y="992"/>
                  </a:lnTo>
                  <a:lnTo>
                    <a:pt x="381" y="995"/>
                  </a:lnTo>
                  <a:lnTo>
                    <a:pt x="363" y="1001"/>
                  </a:lnTo>
                  <a:lnTo>
                    <a:pt x="351" y="1001"/>
                  </a:lnTo>
                  <a:lnTo>
                    <a:pt x="350" y="1010"/>
                  </a:lnTo>
                  <a:lnTo>
                    <a:pt x="337" y="1008"/>
                  </a:lnTo>
                  <a:lnTo>
                    <a:pt x="337" y="1001"/>
                  </a:lnTo>
                  <a:lnTo>
                    <a:pt x="326" y="978"/>
                  </a:lnTo>
                  <a:lnTo>
                    <a:pt x="289" y="993"/>
                  </a:lnTo>
                  <a:lnTo>
                    <a:pt x="204" y="1035"/>
                  </a:lnTo>
                  <a:lnTo>
                    <a:pt x="171" y="1052"/>
                  </a:lnTo>
                  <a:lnTo>
                    <a:pt x="158" y="1063"/>
                  </a:lnTo>
                  <a:lnTo>
                    <a:pt x="187" y="1092"/>
                  </a:lnTo>
                  <a:lnTo>
                    <a:pt x="178" y="1101"/>
                  </a:lnTo>
                  <a:lnTo>
                    <a:pt x="133" y="1088"/>
                  </a:lnTo>
                  <a:lnTo>
                    <a:pt x="94" y="1146"/>
                  </a:lnTo>
                  <a:lnTo>
                    <a:pt x="47" y="1142"/>
                  </a:lnTo>
                  <a:lnTo>
                    <a:pt x="43" y="1165"/>
                  </a:lnTo>
                  <a:lnTo>
                    <a:pt x="43" y="1169"/>
                  </a:lnTo>
                  <a:lnTo>
                    <a:pt x="73" y="1173"/>
                  </a:lnTo>
                  <a:lnTo>
                    <a:pt x="96" y="1169"/>
                  </a:lnTo>
                  <a:lnTo>
                    <a:pt x="84" y="1176"/>
                  </a:lnTo>
                  <a:lnTo>
                    <a:pt x="86" y="1180"/>
                  </a:lnTo>
                  <a:lnTo>
                    <a:pt x="110" y="1178"/>
                  </a:lnTo>
                  <a:lnTo>
                    <a:pt x="111" y="1182"/>
                  </a:lnTo>
                  <a:lnTo>
                    <a:pt x="101" y="1186"/>
                  </a:lnTo>
                  <a:lnTo>
                    <a:pt x="66" y="1186"/>
                  </a:lnTo>
                  <a:lnTo>
                    <a:pt x="53" y="1178"/>
                  </a:lnTo>
                  <a:lnTo>
                    <a:pt x="23" y="1195"/>
                  </a:lnTo>
                  <a:lnTo>
                    <a:pt x="36" y="1221"/>
                  </a:lnTo>
                  <a:lnTo>
                    <a:pt x="20" y="1246"/>
                  </a:lnTo>
                  <a:lnTo>
                    <a:pt x="23" y="1266"/>
                  </a:lnTo>
                  <a:lnTo>
                    <a:pt x="42" y="1272"/>
                  </a:lnTo>
                  <a:lnTo>
                    <a:pt x="76" y="1263"/>
                  </a:lnTo>
                  <a:lnTo>
                    <a:pt x="94" y="1272"/>
                  </a:lnTo>
                  <a:lnTo>
                    <a:pt x="111" y="1245"/>
                  </a:lnTo>
                  <a:lnTo>
                    <a:pt x="111" y="1253"/>
                  </a:lnTo>
                  <a:lnTo>
                    <a:pt x="107" y="1269"/>
                  </a:lnTo>
                  <a:lnTo>
                    <a:pt x="111" y="1272"/>
                  </a:lnTo>
                  <a:lnTo>
                    <a:pt x="133" y="1272"/>
                  </a:lnTo>
                  <a:lnTo>
                    <a:pt x="140" y="1275"/>
                  </a:lnTo>
                  <a:lnTo>
                    <a:pt x="153" y="1263"/>
                  </a:lnTo>
                  <a:lnTo>
                    <a:pt x="158" y="1240"/>
                  </a:lnTo>
                  <a:lnTo>
                    <a:pt x="174" y="1233"/>
                  </a:lnTo>
                  <a:lnTo>
                    <a:pt x="174" y="1237"/>
                  </a:lnTo>
                  <a:lnTo>
                    <a:pt x="163" y="1253"/>
                  </a:lnTo>
                  <a:lnTo>
                    <a:pt x="157" y="1272"/>
                  </a:lnTo>
                  <a:lnTo>
                    <a:pt x="171" y="1266"/>
                  </a:lnTo>
                  <a:lnTo>
                    <a:pt x="178" y="1271"/>
                  </a:lnTo>
                  <a:lnTo>
                    <a:pt x="140" y="1284"/>
                  </a:lnTo>
                  <a:lnTo>
                    <a:pt x="137" y="1296"/>
                  </a:lnTo>
                  <a:lnTo>
                    <a:pt x="144" y="1307"/>
                  </a:lnTo>
                  <a:lnTo>
                    <a:pt x="140" y="1307"/>
                  </a:lnTo>
                  <a:lnTo>
                    <a:pt x="127" y="1313"/>
                  </a:lnTo>
                  <a:lnTo>
                    <a:pt x="128" y="1300"/>
                  </a:lnTo>
                  <a:lnTo>
                    <a:pt x="116" y="1283"/>
                  </a:lnTo>
                  <a:lnTo>
                    <a:pt x="56" y="1277"/>
                  </a:lnTo>
                  <a:lnTo>
                    <a:pt x="45" y="1284"/>
                  </a:lnTo>
                  <a:lnTo>
                    <a:pt x="26" y="1277"/>
                  </a:lnTo>
                  <a:lnTo>
                    <a:pt x="9" y="1310"/>
                  </a:lnTo>
                  <a:lnTo>
                    <a:pt x="18" y="1334"/>
                  </a:lnTo>
                  <a:lnTo>
                    <a:pt x="23" y="1337"/>
                  </a:lnTo>
                  <a:lnTo>
                    <a:pt x="42" y="1330"/>
                  </a:lnTo>
                  <a:lnTo>
                    <a:pt x="50" y="1328"/>
                  </a:lnTo>
                  <a:lnTo>
                    <a:pt x="29" y="1350"/>
                  </a:lnTo>
                  <a:lnTo>
                    <a:pt x="30" y="1355"/>
                  </a:lnTo>
                  <a:lnTo>
                    <a:pt x="10" y="1364"/>
                  </a:lnTo>
                  <a:lnTo>
                    <a:pt x="10" y="1376"/>
                  </a:lnTo>
                  <a:lnTo>
                    <a:pt x="20" y="1389"/>
                  </a:lnTo>
                  <a:lnTo>
                    <a:pt x="26" y="1386"/>
                  </a:lnTo>
                  <a:lnTo>
                    <a:pt x="35" y="1377"/>
                  </a:lnTo>
                  <a:lnTo>
                    <a:pt x="33" y="1386"/>
                  </a:lnTo>
                  <a:lnTo>
                    <a:pt x="42" y="1403"/>
                  </a:lnTo>
                  <a:lnTo>
                    <a:pt x="30" y="1403"/>
                  </a:lnTo>
                  <a:lnTo>
                    <a:pt x="22" y="1410"/>
                  </a:lnTo>
                  <a:lnTo>
                    <a:pt x="26" y="1423"/>
                  </a:lnTo>
                  <a:lnTo>
                    <a:pt x="36" y="1416"/>
                  </a:lnTo>
                  <a:lnTo>
                    <a:pt x="47" y="1403"/>
                  </a:lnTo>
                  <a:lnTo>
                    <a:pt x="50" y="1390"/>
                  </a:lnTo>
                  <a:lnTo>
                    <a:pt x="60" y="1384"/>
                  </a:lnTo>
                  <a:lnTo>
                    <a:pt x="86" y="1352"/>
                  </a:lnTo>
                  <a:lnTo>
                    <a:pt x="98" y="1343"/>
                  </a:lnTo>
                  <a:lnTo>
                    <a:pt x="103" y="1355"/>
                  </a:lnTo>
                  <a:lnTo>
                    <a:pt x="119" y="1352"/>
                  </a:lnTo>
                  <a:lnTo>
                    <a:pt x="128" y="1355"/>
                  </a:lnTo>
                  <a:lnTo>
                    <a:pt x="107" y="1360"/>
                  </a:lnTo>
                  <a:lnTo>
                    <a:pt x="106" y="1372"/>
                  </a:lnTo>
                  <a:lnTo>
                    <a:pt x="101" y="1380"/>
                  </a:lnTo>
                  <a:lnTo>
                    <a:pt x="101" y="1367"/>
                  </a:lnTo>
                  <a:lnTo>
                    <a:pt x="96" y="1364"/>
                  </a:lnTo>
                  <a:lnTo>
                    <a:pt x="72" y="1390"/>
                  </a:lnTo>
                  <a:lnTo>
                    <a:pt x="77" y="1402"/>
                  </a:lnTo>
                  <a:lnTo>
                    <a:pt x="64" y="1406"/>
                  </a:lnTo>
                  <a:lnTo>
                    <a:pt x="36" y="1431"/>
                  </a:lnTo>
                  <a:lnTo>
                    <a:pt x="33" y="1454"/>
                  </a:lnTo>
                  <a:lnTo>
                    <a:pt x="0" y="1474"/>
                  </a:lnTo>
                  <a:lnTo>
                    <a:pt x="5" y="1496"/>
                  </a:lnTo>
                  <a:lnTo>
                    <a:pt x="30" y="1496"/>
                  </a:lnTo>
                  <a:lnTo>
                    <a:pt x="51" y="1487"/>
                  </a:lnTo>
                  <a:lnTo>
                    <a:pt x="59" y="1500"/>
                  </a:lnTo>
                  <a:lnTo>
                    <a:pt x="36" y="1541"/>
                  </a:lnTo>
                  <a:lnTo>
                    <a:pt x="20" y="1538"/>
                  </a:lnTo>
                  <a:lnTo>
                    <a:pt x="2" y="1575"/>
                  </a:lnTo>
                  <a:lnTo>
                    <a:pt x="30" y="1624"/>
                  </a:lnTo>
                  <a:lnTo>
                    <a:pt x="82" y="1664"/>
                  </a:lnTo>
                  <a:lnTo>
                    <a:pt x="136" y="1680"/>
                  </a:lnTo>
                  <a:lnTo>
                    <a:pt x="193" y="1654"/>
                  </a:lnTo>
                  <a:lnTo>
                    <a:pt x="231" y="1614"/>
                  </a:lnTo>
                  <a:lnTo>
                    <a:pt x="285" y="1564"/>
                  </a:lnTo>
                  <a:lnTo>
                    <a:pt x="310" y="1562"/>
                  </a:lnTo>
                  <a:lnTo>
                    <a:pt x="318" y="1538"/>
                  </a:lnTo>
                  <a:lnTo>
                    <a:pt x="326" y="1520"/>
                  </a:lnTo>
                  <a:lnTo>
                    <a:pt x="315" y="1500"/>
                  </a:lnTo>
                  <a:lnTo>
                    <a:pt x="319" y="1493"/>
                  </a:lnTo>
                  <a:lnTo>
                    <a:pt x="318" y="1478"/>
                  </a:lnTo>
                  <a:lnTo>
                    <a:pt x="323" y="1483"/>
                  </a:lnTo>
                  <a:lnTo>
                    <a:pt x="328" y="1491"/>
                  </a:lnTo>
                  <a:lnTo>
                    <a:pt x="326" y="1503"/>
                  </a:lnTo>
                  <a:lnTo>
                    <a:pt x="335" y="1500"/>
                  </a:lnTo>
                  <a:lnTo>
                    <a:pt x="337" y="1491"/>
                  </a:lnTo>
                  <a:lnTo>
                    <a:pt x="333" y="1483"/>
                  </a:lnTo>
                  <a:lnTo>
                    <a:pt x="333" y="1458"/>
                  </a:lnTo>
                  <a:lnTo>
                    <a:pt x="344" y="1457"/>
                  </a:lnTo>
                  <a:lnTo>
                    <a:pt x="350" y="1461"/>
                  </a:lnTo>
                  <a:lnTo>
                    <a:pt x="350" y="1470"/>
                  </a:lnTo>
                  <a:lnTo>
                    <a:pt x="341" y="1474"/>
                  </a:lnTo>
                  <a:lnTo>
                    <a:pt x="341" y="1493"/>
                  </a:lnTo>
                  <a:lnTo>
                    <a:pt x="346" y="1541"/>
                  </a:lnTo>
                  <a:lnTo>
                    <a:pt x="371" y="1551"/>
                  </a:lnTo>
                  <a:lnTo>
                    <a:pt x="375" y="1559"/>
                  </a:lnTo>
                  <a:lnTo>
                    <a:pt x="378" y="1590"/>
                  </a:lnTo>
                  <a:lnTo>
                    <a:pt x="395" y="1580"/>
                  </a:lnTo>
                  <a:lnTo>
                    <a:pt x="408" y="1534"/>
                  </a:lnTo>
                  <a:lnTo>
                    <a:pt x="409" y="1491"/>
                  </a:lnTo>
                  <a:lnTo>
                    <a:pt x="431" y="1457"/>
                  </a:lnTo>
                  <a:lnTo>
                    <a:pt x="450" y="1449"/>
                  </a:lnTo>
                  <a:lnTo>
                    <a:pt x="455" y="1410"/>
                  </a:lnTo>
                  <a:lnTo>
                    <a:pt x="463" y="1367"/>
                  </a:lnTo>
                  <a:lnTo>
                    <a:pt x="450" y="1317"/>
                  </a:lnTo>
                  <a:lnTo>
                    <a:pt x="478" y="1297"/>
                  </a:lnTo>
                  <a:lnTo>
                    <a:pt x="485" y="1256"/>
                  </a:lnTo>
                  <a:lnTo>
                    <a:pt x="452" y="1221"/>
                  </a:lnTo>
                  <a:lnTo>
                    <a:pt x="452" y="1173"/>
                  </a:lnTo>
                  <a:lnTo>
                    <a:pt x="448" y="1133"/>
                  </a:lnTo>
                  <a:lnTo>
                    <a:pt x="452" y="1089"/>
                  </a:lnTo>
                  <a:lnTo>
                    <a:pt x="461" y="1052"/>
                  </a:lnTo>
                  <a:lnTo>
                    <a:pt x="452" y="1016"/>
                  </a:lnTo>
                  <a:lnTo>
                    <a:pt x="465" y="982"/>
                  </a:lnTo>
                  <a:lnTo>
                    <a:pt x="491" y="951"/>
                  </a:lnTo>
                  <a:lnTo>
                    <a:pt x="509" y="942"/>
                  </a:lnTo>
                  <a:lnTo>
                    <a:pt x="529" y="935"/>
                  </a:lnTo>
                  <a:lnTo>
                    <a:pt x="549" y="941"/>
                  </a:lnTo>
                  <a:lnTo>
                    <a:pt x="572" y="929"/>
                  </a:lnTo>
                  <a:lnTo>
                    <a:pt x="571" y="885"/>
                  </a:lnTo>
                  <a:lnTo>
                    <a:pt x="555" y="861"/>
                  </a:lnTo>
                  <a:lnTo>
                    <a:pt x="575" y="828"/>
                  </a:lnTo>
                  <a:lnTo>
                    <a:pt x="592" y="794"/>
                  </a:lnTo>
                  <a:lnTo>
                    <a:pt x="606" y="679"/>
                  </a:lnTo>
                  <a:lnTo>
                    <a:pt x="630" y="670"/>
                  </a:lnTo>
                  <a:lnTo>
                    <a:pt x="642" y="636"/>
                  </a:lnTo>
                  <a:lnTo>
                    <a:pt x="659" y="607"/>
                  </a:lnTo>
                  <a:lnTo>
                    <a:pt x="676" y="579"/>
                  </a:lnTo>
                  <a:lnTo>
                    <a:pt x="693" y="536"/>
                  </a:lnTo>
                  <a:lnTo>
                    <a:pt x="684" y="505"/>
                  </a:lnTo>
                  <a:lnTo>
                    <a:pt x="703" y="470"/>
                  </a:lnTo>
                  <a:lnTo>
                    <a:pt x="713" y="444"/>
                  </a:lnTo>
                  <a:lnTo>
                    <a:pt x="728" y="426"/>
                  </a:lnTo>
                  <a:lnTo>
                    <a:pt x="750" y="429"/>
                  </a:lnTo>
                  <a:lnTo>
                    <a:pt x="773" y="426"/>
                  </a:lnTo>
                  <a:lnTo>
                    <a:pt x="774" y="380"/>
                  </a:lnTo>
                  <a:lnTo>
                    <a:pt x="789" y="368"/>
                  </a:lnTo>
                  <a:lnTo>
                    <a:pt x="809" y="368"/>
                  </a:lnTo>
                  <a:lnTo>
                    <a:pt x="825" y="372"/>
                  </a:lnTo>
                  <a:lnTo>
                    <a:pt x="850" y="375"/>
                  </a:lnTo>
                  <a:lnTo>
                    <a:pt x="868" y="371"/>
                  </a:lnTo>
                  <a:lnTo>
                    <a:pt x="864" y="330"/>
                  </a:lnTo>
                  <a:lnTo>
                    <a:pt x="870" y="294"/>
                  </a:lnTo>
                  <a:lnTo>
                    <a:pt x="885" y="294"/>
                  </a:lnTo>
                  <a:lnTo>
                    <a:pt x="901" y="288"/>
                  </a:lnTo>
                  <a:lnTo>
                    <a:pt x="914" y="258"/>
                  </a:lnTo>
                  <a:lnTo>
                    <a:pt x="937" y="271"/>
                  </a:lnTo>
                  <a:lnTo>
                    <a:pt x="956" y="292"/>
                  </a:lnTo>
                  <a:lnTo>
                    <a:pt x="971" y="318"/>
                  </a:lnTo>
                  <a:lnTo>
                    <a:pt x="987" y="324"/>
                  </a:lnTo>
                  <a:lnTo>
                    <a:pt x="1012" y="330"/>
                  </a:lnTo>
                  <a:lnTo>
                    <a:pt x="1029" y="324"/>
                  </a:lnTo>
                  <a:lnTo>
                    <a:pt x="1049" y="300"/>
                  </a:lnTo>
                  <a:lnTo>
                    <a:pt x="1065" y="315"/>
                  </a:lnTo>
                  <a:lnTo>
                    <a:pt x="1092" y="315"/>
                  </a:lnTo>
                  <a:lnTo>
                    <a:pt x="1107" y="294"/>
                  </a:lnTo>
                  <a:lnTo>
                    <a:pt x="1125" y="275"/>
                  </a:lnTo>
                  <a:lnTo>
                    <a:pt x="1120" y="236"/>
                  </a:lnTo>
                  <a:lnTo>
                    <a:pt x="1122" y="190"/>
                  </a:lnTo>
                  <a:lnTo>
                    <a:pt x="1132" y="164"/>
                  </a:lnTo>
                  <a:lnTo>
                    <a:pt x="1149" y="152"/>
                  </a:lnTo>
                  <a:lnTo>
                    <a:pt x="1165" y="148"/>
                  </a:lnTo>
                  <a:lnTo>
                    <a:pt x="1179" y="138"/>
                  </a:lnTo>
                  <a:lnTo>
                    <a:pt x="1196" y="127"/>
                  </a:lnTo>
                  <a:lnTo>
                    <a:pt x="1212" y="127"/>
                  </a:lnTo>
                  <a:lnTo>
                    <a:pt x="1233" y="147"/>
                  </a:lnTo>
                  <a:lnTo>
                    <a:pt x="1249" y="148"/>
                  </a:lnTo>
                  <a:lnTo>
                    <a:pt x="1268" y="159"/>
                  </a:lnTo>
                  <a:lnTo>
                    <a:pt x="1280" y="194"/>
                  </a:lnTo>
                  <a:lnTo>
                    <a:pt x="1268" y="215"/>
                  </a:lnTo>
                  <a:lnTo>
                    <a:pt x="1277" y="238"/>
                  </a:lnTo>
                  <a:lnTo>
                    <a:pt x="1286" y="213"/>
                  </a:lnTo>
                  <a:lnTo>
                    <a:pt x="1309" y="191"/>
                  </a:lnTo>
                  <a:lnTo>
                    <a:pt x="1315" y="165"/>
                  </a:lnTo>
                  <a:lnTo>
                    <a:pt x="1327" y="164"/>
                  </a:lnTo>
                  <a:lnTo>
                    <a:pt x="1340" y="164"/>
                  </a:lnTo>
                  <a:lnTo>
                    <a:pt x="1345" y="138"/>
                  </a:lnTo>
                  <a:lnTo>
                    <a:pt x="1343" y="135"/>
                  </a:lnTo>
                  <a:close/>
                </a:path>
              </a:pathLst>
            </a:custGeom>
            <a:solidFill>
              <a:srgbClr val="0045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 sz="1800" b="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5207376"/>
            <a:ext cx="1475656" cy="813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3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/>
          </p:cNvSpPr>
          <p:nvPr>
            <p:ph type="title"/>
          </p:nvPr>
        </p:nvSpPr>
        <p:spPr>
          <a:xfrm>
            <a:off x="-1" y="333375"/>
            <a:ext cx="8964489" cy="707886"/>
          </a:xfrm>
        </p:spPr>
        <p:txBody>
          <a:bodyPr>
            <a:noAutofit/>
          </a:bodyPr>
          <a:lstStyle/>
          <a:p>
            <a:r>
              <a:rPr lang="nb-NO" sz="2000" dirty="0"/>
              <a:t>Finanskrisen og etterdønningene har ført til rekordlave </a:t>
            </a:r>
            <a:r>
              <a:rPr lang="nb-NO" sz="2000" dirty="0" smtClean="0"/>
              <a:t>renter. Til tross for økonomisk stabilisering, holder lav inflasjon rentene nede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666C-8F9A-40F8-ACC9-F1761237C5A1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060126"/>
              </p:ext>
            </p:extLst>
          </p:nvPr>
        </p:nvGraphicFramePr>
        <p:xfrm>
          <a:off x="35496" y="1560769"/>
          <a:ext cx="5040560" cy="48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5" name="Macrobond document" r:id="rId4" imgW="11244072" imgH="7974977" progId="Mbnd.mbnd">
                  <p:embed/>
                </p:oleObj>
              </mc:Choice>
              <mc:Fallback>
                <p:oleObj name="Macrobond document" r:id="rId4" imgW="11244072" imgH="7974977" progId="Mbnd.mbnd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1560769"/>
                        <a:ext cx="5040560" cy="484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371297"/>
              </p:ext>
            </p:extLst>
          </p:nvPr>
        </p:nvGraphicFramePr>
        <p:xfrm>
          <a:off x="5076056" y="1712673"/>
          <a:ext cx="4017609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16" name="Macrobond document" r:id="rId6" imgW="5360437" imgH="5704807" progId="Mbnd.mbnd">
                  <p:embed/>
                </p:oleObj>
              </mc:Choice>
              <mc:Fallback>
                <p:oleObj name="Macrobond document" r:id="rId6" imgW="5360437" imgH="5704807" progId="Mbnd.mbnd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6056" y="1712673"/>
                        <a:ext cx="4017609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8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/>
          </p:cNvSpPr>
          <p:nvPr>
            <p:ph type="title"/>
          </p:nvPr>
        </p:nvSpPr>
        <p:spPr>
          <a:xfrm>
            <a:off x="0" y="333375"/>
            <a:ext cx="9036496" cy="707886"/>
          </a:xfrm>
        </p:spPr>
        <p:txBody>
          <a:bodyPr>
            <a:noAutofit/>
          </a:bodyPr>
          <a:lstStyle/>
          <a:p>
            <a:r>
              <a:rPr lang="nb-NO" sz="2000" dirty="0" smtClean="0"/>
              <a:t>Sentralbankene har eksperimentert, men nærmer seg grensene for hvor mye de kan tøye strikken. Politikken har gitt aktivainflasjon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666C-8F9A-40F8-ACC9-F1761237C5A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8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22" y="1450344"/>
            <a:ext cx="4696720" cy="485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766378"/>
              </p:ext>
            </p:extLst>
          </p:nvPr>
        </p:nvGraphicFramePr>
        <p:xfrm>
          <a:off x="107504" y="1770137"/>
          <a:ext cx="4289518" cy="4322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5" name="Macrobond document" r:id="rId5" imgW="7473738" imgH="6153289" progId="Mbnd.mbnd">
                  <p:embed/>
                </p:oleObj>
              </mc:Choice>
              <mc:Fallback>
                <p:oleObj name="Macrobond document" r:id="rId5" imgW="7473738" imgH="6153289" progId="Mbnd.mbnd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770137"/>
                        <a:ext cx="4289518" cy="4322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/>
          </p:cNvSpPr>
          <p:nvPr>
            <p:ph type="title"/>
          </p:nvPr>
        </p:nvSpPr>
        <p:spPr>
          <a:xfrm>
            <a:off x="0" y="333375"/>
            <a:ext cx="9036496" cy="707886"/>
          </a:xfrm>
        </p:spPr>
        <p:txBody>
          <a:bodyPr>
            <a:noAutofit/>
          </a:bodyPr>
          <a:lstStyle/>
          <a:p>
            <a:r>
              <a:rPr lang="nb-NO" sz="2000" dirty="0" smtClean="0"/>
              <a:t>Det ensidige fokuset på konsumprisinflasjon har bidratt til det lave rentenivået. Er bolig konsum eller investering?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666C-8F9A-40F8-ACC9-F1761237C5A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449" t="6579" r="11028" b="18421"/>
          <a:stretch/>
        </p:blipFill>
        <p:spPr>
          <a:xfrm>
            <a:off x="108584" y="1268760"/>
            <a:ext cx="8666515" cy="519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/>
          </p:cNvSpPr>
          <p:nvPr>
            <p:ph type="title"/>
          </p:nvPr>
        </p:nvSpPr>
        <p:spPr>
          <a:xfrm>
            <a:off x="0" y="333375"/>
            <a:ext cx="9036496" cy="707886"/>
          </a:xfrm>
        </p:spPr>
        <p:txBody>
          <a:bodyPr>
            <a:noAutofit/>
          </a:bodyPr>
          <a:lstStyle/>
          <a:p>
            <a:r>
              <a:rPr lang="nb-NO" sz="2000" dirty="0" smtClean="0"/>
              <a:t>Fokuset har vært for mye på tilbudssiden. Etterspørselssiden har også drevet boligmarkedet i Norge, ikke minst pga rentefallet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666C-8F9A-40F8-ACC9-F1761237C5A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1587"/>
          <a:stretch/>
        </p:blipFill>
        <p:spPr>
          <a:xfrm>
            <a:off x="35496" y="1484784"/>
            <a:ext cx="4536504" cy="4631105"/>
          </a:xfrm>
          <a:prstGeom prst="rect">
            <a:avLst/>
          </a:prstGeom>
        </p:spPr>
      </p:pic>
      <p:graphicFrame>
        <p:nvGraphicFramePr>
          <p:cNvPr id="7" name="Content Placeholder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05791867"/>
              </p:ext>
            </p:extLst>
          </p:nvPr>
        </p:nvGraphicFramePr>
        <p:xfrm>
          <a:off x="4572000" y="1902896"/>
          <a:ext cx="4536504" cy="379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9" name="Macrobond document" r:id="rId5" imgW="8083296" imgH="4769628" progId="Mbnd.mbnd">
                  <p:embed/>
                </p:oleObj>
              </mc:Choice>
              <mc:Fallback>
                <p:oleObj name="Macrobond document" r:id="rId5" imgW="8083296" imgH="4769628" progId="Mbnd.mbnd">
                  <p:embed/>
                  <p:pic>
                    <p:nvPicPr>
                      <p:cNvPr id="8" name="Content Placeholder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02896"/>
                        <a:ext cx="4536504" cy="37910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8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/>
          </p:cNvSpPr>
          <p:nvPr>
            <p:ph type="title"/>
          </p:nvPr>
        </p:nvSpPr>
        <p:spPr>
          <a:xfrm>
            <a:off x="0" y="333375"/>
            <a:ext cx="9036496" cy="707886"/>
          </a:xfrm>
        </p:spPr>
        <p:txBody>
          <a:bodyPr>
            <a:noAutofit/>
          </a:bodyPr>
          <a:lstStyle/>
          <a:p>
            <a:r>
              <a:rPr lang="nb-NO" sz="2000" dirty="0" smtClean="0"/>
              <a:t>Enkelte "strukturelle faktorer" som befolkningsvekst er også av mer syklisk art som kan endre seg og endre etterspørselsbildet </a:t>
            </a:r>
            <a:endParaRPr lang="nb-NO" sz="2000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666C-8F9A-40F8-ACC9-F1761237C5A1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33132999"/>
              </p:ext>
            </p:extLst>
          </p:nvPr>
        </p:nvGraphicFramePr>
        <p:xfrm>
          <a:off x="33523" y="1556792"/>
          <a:ext cx="4536504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8" name="Macrobond document" r:id="rId4" imgW="8087643" imgH="4762971" progId="Mbnd.mbnd">
                  <p:embed/>
                </p:oleObj>
              </mc:Choice>
              <mc:Fallback>
                <p:oleObj name="Macrobond document" r:id="rId4" imgW="8087643" imgH="4762971" progId="Mbnd.mbnd">
                  <p:embed/>
                  <p:pic>
                    <p:nvPicPr>
                      <p:cNvPr id="6861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3" y="1556792"/>
                        <a:ext cx="4536504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49845123"/>
              </p:ext>
            </p:extLst>
          </p:nvPr>
        </p:nvGraphicFramePr>
        <p:xfrm>
          <a:off x="4572000" y="1556793"/>
          <a:ext cx="4536504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9" name="Macrobond document" r:id="rId6" imgW="8087643" imgH="4762971" progId="Mbnd.mbnd">
                  <p:embed/>
                </p:oleObj>
              </mc:Choice>
              <mc:Fallback>
                <p:oleObj name="Macrobond document" r:id="rId6" imgW="8087643" imgH="4762971" progId="Mbnd.mbnd">
                  <p:embed/>
                  <p:pic>
                    <p:nvPicPr>
                      <p:cNvPr id="7885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56793"/>
                        <a:ext cx="4536504" cy="4680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6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/>
          </p:cNvSpPr>
          <p:nvPr>
            <p:ph type="title"/>
          </p:nvPr>
        </p:nvSpPr>
        <p:spPr>
          <a:xfrm>
            <a:off x="0" y="333375"/>
            <a:ext cx="9036496" cy="707886"/>
          </a:xfrm>
        </p:spPr>
        <p:txBody>
          <a:bodyPr>
            <a:noAutofit/>
          </a:bodyPr>
          <a:lstStyle/>
          <a:p>
            <a:r>
              <a:rPr lang="nb-NO" sz="2000" dirty="0" smtClean="0"/>
              <a:t>De unormale tidene vil trolig ikke vare evig. I Norge er realrentene for tiden enda mer negative. "Fundamentale forhold" kan endre seg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666C-8F9A-40F8-ACC9-F1761237C5A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" r="10800"/>
          <a:stretch/>
        </p:blipFill>
        <p:spPr>
          <a:xfrm>
            <a:off x="5585630" y="1719069"/>
            <a:ext cx="2872567" cy="4509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478591"/>
            <a:ext cx="4851024" cy="499007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148064" y="4437112"/>
            <a:ext cx="3672408" cy="1944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3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QcBvKEy02dQINdZ9Br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mMuYJxIU2geHsnc8x8A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EtUxZBZ0GwPy1zo9.S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iGxkTXOEy8NYFe3jzvm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zeGkme3kSv7H1FfM8wc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QcBvKEy02dQINdZ9Br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6Yigt12UaQcxZLZ1DDbw"/>
</p:tagLst>
</file>

<file path=ppt/theme/theme1.xml><?xml version="1.0" encoding="utf-8"?>
<a:theme xmlns:a="http://schemas.openxmlformats.org/drawingml/2006/main" name="1_Default Theme">
  <a:themeElements>
    <a:clrScheme name="Storebrand 2015 1">
      <a:dk1>
        <a:srgbClr val="404040"/>
      </a:dk1>
      <a:lt1>
        <a:sysClr val="window" lastClr="FFFFFF"/>
      </a:lt1>
      <a:dk2>
        <a:srgbClr val="000000"/>
      </a:dk2>
      <a:lt2>
        <a:srgbClr val="EFE8DF"/>
      </a:lt2>
      <a:accent1>
        <a:srgbClr val="B0DFDB"/>
      </a:accent1>
      <a:accent2>
        <a:srgbClr val="5F6E57"/>
      </a:accent2>
      <a:accent3>
        <a:srgbClr val="819F2B"/>
      </a:accent3>
      <a:accent4>
        <a:srgbClr val="A8C432"/>
      </a:accent4>
      <a:accent5>
        <a:srgbClr val="DA291C"/>
      </a:accent5>
      <a:accent6>
        <a:srgbClr val="E0E0E0"/>
      </a:accent6>
      <a:hlink>
        <a:srgbClr val="BB1B18"/>
      </a:hlink>
      <a:folHlink>
        <a:srgbClr val="776654"/>
      </a:folHlink>
    </a:clrScheme>
    <a:fontScheme name="Folio">
      <a:majorFont>
        <a:latin typeface="Verdan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Verdan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68888</TotalTime>
  <Words>253</Words>
  <Application>Microsoft Office PowerPoint</Application>
  <PresentationFormat>On-screen Show (4:3)</PresentationFormat>
  <Paragraphs>59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Grande</vt:lpstr>
      <vt:lpstr>Verdana</vt:lpstr>
      <vt:lpstr>1_Default Theme</vt:lpstr>
      <vt:lpstr>Macrobond document</vt:lpstr>
      <vt:lpstr>     Makroøkonomisk perspektiv på boligmarkedet  Olav Chen (twitter/olavchen) senior porteføljeforvalter Allokeringsgruppen – Storebrand Asset Management </vt:lpstr>
      <vt:lpstr>PowerPoint Presentation</vt:lpstr>
      <vt:lpstr>Storebrand Asset Management</vt:lpstr>
      <vt:lpstr>Finanskrisen og etterdønningene har ført til rekordlave renter. Til tross for økonomisk stabilisering, holder lav inflasjon rentene nede</vt:lpstr>
      <vt:lpstr>Sentralbankene har eksperimentert, men nærmer seg grensene for hvor mye de kan tøye strikken. Politikken har gitt aktivainflasjon </vt:lpstr>
      <vt:lpstr>Det ensidige fokuset på konsumprisinflasjon har bidratt til det lave rentenivået. Er bolig konsum eller investering?</vt:lpstr>
      <vt:lpstr>Fokuset har vært for mye på tilbudssiden. Etterspørselssiden har også drevet boligmarkedet i Norge, ikke minst pga rentefallet </vt:lpstr>
      <vt:lpstr>Enkelte "strukturelle faktorer" som befolkningsvekst er også av mer syklisk art som kan endre seg og endre etterspørselsbildet </vt:lpstr>
      <vt:lpstr>De unormale tidene vil trolig ikke vare evig. I Norge er realrentene for tiden enda mer negative. "Fundamentale forhold" kan endre seg</vt:lpstr>
      <vt:lpstr>Det siste tiåret har "alle" bommet og vært overrasket over hvor lavt rentenivået ville komme. Prognosearbeid er ekstremt vanskelig</vt:lpstr>
      <vt:lpstr>Risikovurderingen blir viktigere. Sårbarheten har blitt større med den høye gjeldsveksten. 90-95% velger flytende rente</vt:lpstr>
      <vt:lpstr>PowerPoint Presentation</vt:lpstr>
    </vt:vector>
  </TitlesOfParts>
  <Company>Storebrand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Kundenavn</dc:title>
  <dc:creator>Næs, Tone Indrebø</dc:creator>
  <cp:lastModifiedBy>Chen, Olav</cp:lastModifiedBy>
  <cp:revision>804</cp:revision>
  <cp:lastPrinted>2016-10-18T13:30:44Z</cp:lastPrinted>
  <dcterms:created xsi:type="dcterms:W3CDTF">2014-02-04T07:47:14Z</dcterms:created>
  <dcterms:modified xsi:type="dcterms:W3CDTF">2016-10-18T14:47:25Z</dcterms:modified>
</cp:coreProperties>
</file>