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294" r:id="rId4"/>
    <p:sldId id="296" r:id="rId5"/>
    <p:sldId id="295" r:id="rId6"/>
    <p:sldId id="299" r:id="rId7"/>
    <p:sldId id="298" r:id="rId8"/>
    <p:sldId id="300" r:id="rId9"/>
    <p:sldId id="293" r:id="rId10"/>
    <p:sldId id="284" r:id="rId11"/>
    <p:sldId id="302" r:id="rId12"/>
    <p:sldId id="303" r:id="rId13"/>
    <p:sldId id="304" r:id="rId14"/>
  </p:sldIdLst>
  <p:sldSz cx="12192000" cy="6858000"/>
  <p:notesSz cx="6858000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59543" autoAdjust="0"/>
  </p:normalViewPr>
  <p:slideViewPr>
    <p:cSldViewPr showGuides="1">
      <p:cViewPr>
        <p:scale>
          <a:sx n="60" d="100"/>
          <a:sy n="60" d="100"/>
        </p:scale>
        <p:origin x="-2772" y="-474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2\oea$\OKS-DOK\ReE\FMM\FMM15\Data%20for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2\oea$\OKS-DOK\ReE\FMM\FMM15\Data%20for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2\oea$\OKS-DOK\ReE\FMM\FMM15\Data%20for%20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2\oea$\OKS-DOK\ReE\Innlegg,%20flak,%20talepunkter%20etc\utl&#229;nsren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b-NO" sz="168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nb-NO" sz="1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Etterspørsel fra petroleumssektoren i prosent av BNP for Fastlands-Norge</a:t>
            </a:r>
          </a:p>
        </c:rich>
      </c:tx>
      <c:layout>
        <c:manualLayout>
          <c:xMode val="edge"/>
          <c:yMode val="edge"/>
          <c:x val="7.6838667537557137E-2"/>
          <c:y val="3.9284457252522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146257558683958E-2"/>
          <c:y val="0.15193208605549804"/>
          <c:w val="0.85294032309902079"/>
          <c:h val="0.76276982379219616"/>
        </c:manualLayout>
      </c:layout>
      <c:lineChart>
        <c:grouping val="standard"/>
        <c:varyColors val="0"/>
        <c:ser>
          <c:idx val="0"/>
          <c:order val="1"/>
          <c:tx>
            <c:strRef>
              <c:f>'Ark1'!$C$1</c:f>
              <c:strCache>
                <c:ptCount val="1"/>
                <c:pt idx="0">
                  <c:v>Faktisk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'Ark1'!$A$2:$A$62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'Ark1'!$C$2:$C$62</c:f>
              <c:numCache>
                <c:formatCode>0.0</c:formatCode>
                <c:ptCount val="61"/>
                <c:pt idx="0">
                  <c:v>0.36960937130981059</c:v>
                </c:pt>
                <c:pt idx="1">
                  <c:v>0.7859633008371083</c:v>
                </c:pt>
                <c:pt idx="2">
                  <c:v>1.2660478347119812</c:v>
                </c:pt>
                <c:pt idx="3">
                  <c:v>2.1438038436050366</c:v>
                </c:pt>
                <c:pt idx="4">
                  <c:v>4.0254722381224957</c:v>
                </c:pt>
                <c:pt idx="5">
                  <c:v>4.993862048767113</c:v>
                </c:pt>
                <c:pt idx="6">
                  <c:v>6.3818458278669183</c:v>
                </c:pt>
                <c:pt idx="7">
                  <c:v>6.8439532049009557</c:v>
                </c:pt>
                <c:pt idx="8">
                  <c:v>4.2275940214752064</c:v>
                </c:pt>
                <c:pt idx="9">
                  <c:v>6.0601728835222497</c:v>
                </c:pt>
                <c:pt idx="10">
                  <c:v>5.9557325815606594</c:v>
                </c:pt>
                <c:pt idx="11">
                  <c:v>6.2945344532462881</c:v>
                </c:pt>
                <c:pt idx="12">
                  <c:v>7.4325608466865436</c:v>
                </c:pt>
                <c:pt idx="13">
                  <c:v>10.738871041762277</c:v>
                </c:pt>
                <c:pt idx="14">
                  <c:v>11.26079337574512</c:v>
                </c:pt>
                <c:pt idx="15">
                  <c:v>10.443467002619911</c:v>
                </c:pt>
                <c:pt idx="16">
                  <c:v>9.5942813357775378</c:v>
                </c:pt>
                <c:pt idx="17">
                  <c:v>8.8768876572756152</c:v>
                </c:pt>
                <c:pt idx="18">
                  <c:v>8.0465567026620768</c:v>
                </c:pt>
                <c:pt idx="19">
                  <c:v>8.3750806972240159</c:v>
                </c:pt>
                <c:pt idx="20">
                  <c:v>8.3364596424752868</c:v>
                </c:pt>
                <c:pt idx="21">
                  <c:v>10.208860683923966</c:v>
                </c:pt>
                <c:pt idx="22">
                  <c:v>11.059938229297208</c:v>
                </c:pt>
                <c:pt idx="23">
                  <c:v>12.118302206573347</c:v>
                </c:pt>
                <c:pt idx="24">
                  <c:v>10.984584770771852</c:v>
                </c:pt>
                <c:pt idx="25">
                  <c:v>9.288638195781985</c:v>
                </c:pt>
                <c:pt idx="26">
                  <c:v>9.2701940071496143</c:v>
                </c:pt>
                <c:pt idx="27">
                  <c:v>10.010976693279074</c:v>
                </c:pt>
                <c:pt idx="28">
                  <c:v>11.110315951693085</c:v>
                </c:pt>
                <c:pt idx="29">
                  <c:v>9.929650280272762</c:v>
                </c:pt>
                <c:pt idx="30">
                  <c:v>8.2476225914735615</c:v>
                </c:pt>
                <c:pt idx="31">
                  <c:v>8.2265554146245652</c:v>
                </c:pt>
                <c:pt idx="32">
                  <c:v>7.6743158771168805</c:v>
                </c:pt>
                <c:pt idx="33">
                  <c:v>8.5910440139647264</c:v>
                </c:pt>
                <c:pt idx="34">
                  <c:v>8.4001471703795456</c:v>
                </c:pt>
                <c:pt idx="35">
                  <c:v>9.2906989336777688</c:v>
                </c:pt>
                <c:pt idx="36">
                  <c:v>9.4095862126654701</c:v>
                </c:pt>
                <c:pt idx="37">
                  <c:v>9.7587100892322347</c:v>
                </c:pt>
                <c:pt idx="38">
                  <c:v>10.634429645242847</c:v>
                </c:pt>
                <c:pt idx="39">
                  <c:v>11.485670016929465</c:v>
                </c:pt>
                <c:pt idx="40">
                  <c:v>10.499123895708392</c:v>
                </c:pt>
                <c:pt idx="41">
                  <c:v>11.040556854439751</c:v>
                </c:pt>
                <c:pt idx="42">
                  <c:v>12.040019255945056</c:v>
                </c:pt>
                <c:pt idx="43">
                  <c:v>13.094648411959342</c:v>
                </c:pt>
                <c:pt idx="44">
                  <c:v>12.854943540993959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5840"/>
        <c:axId val="5174016"/>
      </c:lineChart>
      <c:lineChart>
        <c:grouping val="standar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Anslag</c:v>
                </c:pt>
              </c:strCache>
            </c:strRef>
          </c:tx>
          <c:spPr>
            <a:ln w="25400"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'Ark1'!$A$2:$A$62</c:f>
              <c:numCache>
                <c:formatCode>General</c:formatCode>
                <c:ptCount val="6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</c:numCache>
            </c:numRef>
          </c:cat>
          <c:val>
            <c:numRef>
              <c:f>'Ark1'!$B$2:$B$62</c:f>
              <c:numCache>
                <c:formatCode>General</c:formatCode>
                <c:ptCount val="61"/>
                <c:pt idx="44" formatCode="0.0">
                  <c:v>12.854943540993959</c:v>
                </c:pt>
                <c:pt idx="45" formatCode="0.0">
                  <c:v>11.801354866972734</c:v>
                </c:pt>
                <c:pt idx="46" formatCode="0.00">
                  <c:v>10.884359335199118</c:v>
                </c:pt>
                <c:pt idx="47" formatCode="0.00">
                  <c:v>10.661698076045106</c:v>
                </c:pt>
                <c:pt idx="48" formatCode="0.00">
                  <c:v>10.48823314913616</c:v>
                </c:pt>
                <c:pt idx="49" formatCode="0.00">
                  <c:v>10.521986567573357</c:v>
                </c:pt>
                <c:pt idx="50" formatCode="0.00">
                  <c:v>10.540812460708739</c:v>
                </c:pt>
                <c:pt idx="51" formatCode="0.00">
                  <c:v>10.650211691371284</c:v>
                </c:pt>
                <c:pt idx="52" formatCode="0.00">
                  <c:v>10.650552630488216</c:v>
                </c:pt>
                <c:pt idx="53" formatCode="0.00">
                  <c:v>10.529196551374904</c:v>
                </c:pt>
                <c:pt idx="54" formatCode="0.00">
                  <c:v>10.434717500201351</c:v>
                </c:pt>
                <c:pt idx="55" formatCode="0.00">
                  <c:v>10.132436493962672</c:v>
                </c:pt>
                <c:pt idx="56" formatCode="0.00">
                  <c:v>9.7183190544903582</c:v>
                </c:pt>
                <c:pt idx="57" formatCode="0.00">
                  <c:v>9.3148734482237803</c:v>
                </c:pt>
                <c:pt idx="58" formatCode="0.00">
                  <c:v>9.0026164816933747</c:v>
                </c:pt>
                <c:pt idx="59" formatCode="0.00">
                  <c:v>8.5875471128222909</c:v>
                </c:pt>
                <c:pt idx="60" formatCode="0.00">
                  <c:v>8.2588180127160626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5536"/>
        <c:axId val="5175552"/>
      </c:lineChart>
      <c:catAx>
        <c:axId val="51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nb-NO"/>
          </a:p>
        </c:txPr>
        <c:crossAx val="5174016"/>
        <c:crossesAt val="0"/>
        <c:auto val="0"/>
        <c:lblAlgn val="ctr"/>
        <c:lblOffset val="100"/>
        <c:tickLblSkip val="10"/>
        <c:tickMarkSkip val="10"/>
        <c:noMultiLvlLbl val="0"/>
      </c:catAx>
      <c:valAx>
        <c:axId val="5174016"/>
        <c:scaling>
          <c:orientation val="minMax"/>
          <c:max val="14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5155840"/>
        <c:crosses val="autoZero"/>
        <c:crossBetween val="between"/>
        <c:majorUnit val="2"/>
      </c:valAx>
      <c:valAx>
        <c:axId val="5175552"/>
        <c:scaling>
          <c:orientation val="minMax"/>
          <c:max val="14"/>
        </c:scaling>
        <c:delete val="0"/>
        <c:axPos val="r"/>
        <c:numFmt formatCode="0" sourceLinked="0"/>
        <c:majorTickMark val="out"/>
        <c:minorTickMark val="none"/>
        <c:tickLblPos val="nextTo"/>
        <c:crossAx val="5185536"/>
        <c:crosses val="max"/>
        <c:crossBetween val="between"/>
      </c:valAx>
      <c:catAx>
        <c:axId val="518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5552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span"/>
    <c:showDLblsOverMax val="0"/>
  </c:chart>
  <c:txPr>
    <a:bodyPr/>
    <a:lstStyle/>
    <a:p>
      <a:pPr algn="ctr">
        <a:defRPr lang="nb-NO" sz="1400" b="0" i="0" u="none" strike="noStrike" kern="1200" baseline="0">
          <a:solidFill>
            <a:prstClr val="black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Mislighold, prosent av utlån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434733158355204"/>
          <c:y val="7.4548702245552628E-2"/>
          <c:w val="0.76552537182852143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'Fig 2.37 del mislighold'!$B$6</c:f>
              <c:strCache>
                <c:ptCount val="1"/>
                <c:pt idx="0">
                  <c:v>% av utlån</c:v>
                </c:pt>
              </c:strCache>
            </c:strRef>
          </c:tx>
          <c:marker>
            <c:symbol val="none"/>
          </c:marker>
          <c:cat>
            <c:numRef>
              <c:f>'Fig 2.37 del mislighold'!$A$7:$A$32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'Fig 2.37 del mislighold'!$B$7:$B$32</c:f>
              <c:numCache>
                <c:formatCode>0.0</c:formatCode>
                <c:ptCount val="26"/>
                <c:pt idx="0">
                  <c:v>3.5545510171947465</c:v>
                </c:pt>
                <c:pt idx="1">
                  <c:v>5.0885845127333758</c:v>
                </c:pt>
                <c:pt idx="2">
                  <c:v>6.9090024658059743</c:v>
                </c:pt>
                <c:pt idx="3">
                  <c:v>6.4072950618912143</c:v>
                </c:pt>
                <c:pt idx="4">
                  <c:v>4.0493156669704797</c:v>
                </c:pt>
                <c:pt idx="5">
                  <c:v>3.1408548191728678</c:v>
                </c:pt>
                <c:pt idx="6">
                  <c:v>2.4496535547290939</c:v>
                </c:pt>
                <c:pt idx="7">
                  <c:v>1.6247059385803273</c:v>
                </c:pt>
                <c:pt idx="8">
                  <c:v>1.9296901779339175</c:v>
                </c:pt>
                <c:pt idx="9">
                  <c:v>1.7851281946811712</c:v>
                </c:pt>
                <c:pt idx="10">
                  <c:v>1.3822807278226072</c:v>
                </c:pt>
                <c:pt idx="11">
                  <c:v>1.4189219862448834</c:v>
                </c:pt>
                <c:pt idx="12">
                  <c:v>1.9619188492842456</c:v>
                </c:pt>
                <c:pt idx="13">
                  <c:v>1.7689516216572783</c:v>
                </c:pt>
                <c:pt idx="14">
                  <c:v>1.0763941139185671</c:v>
                </c:pt>
                <c:pt idx="15">
                  <c:v>0.78032193107990022</c:v>
                </c:pt>
                <c:pt idx="16">
                  <c:v>0.5931192354323197</c:v>
                </c:pt>
                <c:pt idx="17">
                  <c:v>0.46944343563197577</c:v>
                </c:pt>
                <c:pt idx="18">
                  <c:v>0.77762046485585989</c:v>
                </c:pt>
                <c:pt idx="19">
                  <c:v>1.360060029394895</c:v>
                </c:pt>
                <c:pt idx="20">
                  <c:v>1.7129010136462959</c:v>
                </c:pt>
                <c:pt idx="21">
                  <c:v>1.5917856216933157</c:v>
                </c:pt>
                <c:pt idx="22">
                  <c:v>1.5315933853630188</c:v>
                </c:pt>
                <c:pt idx="23">
                  <c:v>1.5</c:v>
                </c:pt>
                <c:pt idx="24">
                  <c:v>1.29</c:v>
                </c:pt>
                <c:pt idx="25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1328"/>
        <c:axId val="4985600"/>
      </c:lineChart>
      <c:lineChart>
        <c:grouping val="standard"/>
        <c:varyColors val="0"/>
        <c:ser>
          <c:idx val="1"/>
          <c:order val="1"/>
          <c:tx>
            <c:strRef>
              <c:f>'Fig 2.37 del mislighold'!$C$6</c:f>
              <c:strCache>
                <c:ptCount val="1"/>
                <c:pt idx="0">
                  <c:v>hl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'Fig 2.37 del mislighold'!$C$7:$C$32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5312"/>
        <c:axId val="4987136"/>
      </c:lineChart>
      <c:catAx>
        <c:axId val="44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nb-NO"/>
          </a:p>
        </c:txPr>
        <c:crossAx val="4985600"/>
        <c:crosses val="autoZero"/>
        <c:auto val="1"/>
        <c:lblAlgn val="ctr"/>
        <c:lblOffset val="100"/>
        <c:noMultiLvlLbl val="0"/>
      </c:catAx>
      <c:valAx>
        <c:axId val="49856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4451328"/>
        <c:crosses val="autoZero"/>
        <c:crossBetween val="between"/>
      </c:valAx>
      <c:valAx>
        <c:axId val="4987136"/>
        <c:scaling>
          <c:orientation val="minMax"/>
          <c:max val="8"/>
        </c:scaling>
        <c:delete val="0"/>
        <c:axPos val="r"/>
        <c:numFmt formatCode="General" sourceLinked="1"/>
        <c:majorTickMark val="out"/>
        <c:minorTickMark val="none"/>
        <c:tickLblPos val="nextTo"/>
        <c:crossAx val="5005312"/>
        <c:crosses val="max"/>
        <c:crossBetween val="between"/>
        <c:majorUnit val="1"/>
      </c:valAx>
      <c:catAx>
        <c:axId val="5005312"/>
        <c:scaling>
          <c:orientation val="minMax"/>
        </c:scaling>
        <c:delete val="1"/>
        <c:axPos val="b"/>
        <c:majorTickMark val="out"/>
        <c:minorTickMark val="none"/>
        <c:tickLblPos val="nextTo"/>
        <c:crossAx val="49871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smtClean="0"/>
              <a:t>Kapitaldekning,</a:t>
            </a:r>
            <a:r>
              <a:rPr lang="nb-NO" baseline="0" dirty="0" smtClean="0"/>
              <a:t> prosent</a:t>
            </a:r>
            <a:endParaRPr lang="nb-NO" dirty="0"/>
          </a:p>
        </c:rich>
      </c:tx>
      <c:layout>
        <c:manualLayout>
          <c:xMode val="edge"/>
          <c:yMode val="edge"/>
          <c:x val="0.2345273889425938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40670475369193"/>
          <c:y val="4.7491141732283464E-2"/>
          <c:w val="0.84099474341464753"/>
          <c:h val="0.83077042231868314"/>
        </c:manualLayout>
      </c:layout>
      <c:lineChart>
        <c:grouping val="standard"/>
        <c:varyColors val="0"/>
        <c:ser>
          <c:idx val="0"/>
          <c:order val="0"/>
          <c:tx>
            <c:strRef>
              <c:f>'Fig 2.26 del kapitaldekn'!$B$3</c:f>
              <c:strCache>
                <c:ptCount val="1"/>
                <c:pt idx="0">
                  <c:v>Ren kjernekapitaldekning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'Fig 2.26 del kapitaldekn'!$A$4:$A$23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'Fig 2.26 del kapitaldekn'!$B$4:$B$23</c:f>
              <c:numCache>
                <c:formatCode>_ * #,##0.0_ ;_ * \-#,##0.0_ ;_ * "-"??_ ;_ @_ </c:formatCode>
                <c:ptCount val="20"/>
                <c:pt idx="0">
                  <c:v>8.9712898973200073</c:v>
                </c:pt>
                <c:pt idx="1">
                  <c:v>8.5429819826641502</c:v>
                </c:pt>
                <c:pt idx="2">
                  <c:v>8.6307649679129828</c:v>
                </c:pt>
                <c:pt idx="3">
                  <c:v>8.88168113566201</c:v>
                </c:pt>
                <c:pt idx="4">
                  <c:v>8.5682902164178891</c:v>
                </c:pt>
                <c:pt idx="5">
                  <c:v>8.5452088798866335</c:v>
                </c:pt>
                <c:pt idx="6">
                  <c:v>8.3533298700506755</c:v>
                </c:pt>
                <c:pt idx="7">
                  <c:v>8.2074962808341834</c:v>
                </c:pt>
                <c:pt idx="8">
                  <c:v>8.334984095085229</c:v>
                </c:pt>
                <c:pt idx="9">
                  <c:v>8.2407341667616567</c:v>
                </c:pt>
                <c:pt idx="10">
                  <c:v>7.6473107671396976</c:v>
                </c:pt>
                <c:pt idx="11">
                  <c:v>7.9675324262585088</c:v>
                </c:pt>
                <c:pt idx="12">
                  <c:v>7.2399427126666058</c:v>
                </c:pt>
                <c:pt idx="13">
                  <c:v>8.7954808209464144</c:v>
                </c:pt>
                <c:pt idx="14">
                  <c:v>9.4585889770973459</c:v>
                </c:pt>
                <c:pt idx="15">
                  <c:v>9.9429488448325554</c:v>
                </c:pt>
                <c:pt idx="16">
                  <c:v>11.141716922832034</c:v>
                </c:pt>
                <c:pt idx="17">
                  <c:v>12.164949858405219</c:v>
                </c:pt>
                <c:pt idx="18">
                  <c:v>13</c:v>
                </c:pt>
                <c:pt idx="19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9616"/>
        <c:axId val="5041152"/>
      </c:lineChart>
      <c:lineChart>
        <c:grouping val="standard"/>
        <c:varyColors val="0"/>
        <c:ser>
          <c:idx val="1"/>
          <c:order val="1"/>
          <c:tx>
            <c:strRef>
              <c:f>'Fig 2.26 del kapitaldekn'!$D$3</c:f>
              <c:strCache>
                <c:ptCount val="1"/>
                <c:pt idx="0">
                  <c:v>Ren kjernekapital/forvaltningskapital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 2.26 del kapitaldekn'!$A$4:$A$23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'Fig 2.26 del kapitaldekn'!$D$4:$D$23</c:f>
              <c:numCache>
                <c:formatCode>_ * #,##0.0_ ;_ * \-#,##0.0_ ;_ * "-"??_ ;_ @_ </c:formatCode>
                <c:ptCount val="20"/>
                <c:pt idx="0">
                  <c:v>6.8293773404613649</c:v>
                </c:pt>
                <c:pt idx="1">
                  <c:v>6.5594193658696813</c:v>
                </c:pt>
                <c:pt idx="2">
                  <c:v>6.7805987042370734</c:v>
                </c:pt>
                <c:pt idx="3">
                  <c:v>6.9351554440232972</c:v>
                </c:pt>
                <c:pt idx="4">
                  <c:v>6.8232872157527522</c:v>
                </c:pt>
                <c:pt idx="5">
                  <c:v>6.7570131371431659</c:v>
                </c:pt>
                <c:pt idx="6">
                  <c:v>6.1234331702769778</c:v>
                </c:pt>
                <c:pt idx="7">
                  <c:v>6.0206501164688033</c:v>
                </c:pt>
                <c:pt idx="8">
                  <c:v>6.0753708843617398</c:v>
                </c:pt>
                <c:pt idx="9">
                  <c:v>5.9696488093081612</c:v>
                </c:pt>
                <c:pt idx="10">
                  <c:v>5.4302307078025791</c:v>
                </c:pt>
                <c:pt idx="11">
                  <c:v>5.5611332088490402</c:v>
                </c:pt>
                <c:pt idx="12">
                  <c:v>4.934161637131429</c:v>
                </c:pt>
                <c:pt idx="13">
                  <c:v>5.1695747703772019</c:v>
                </c:pt>
                <c:pt idx="14">
                  <c:v>5.5603413391086942</c:v>
                </c:pt>
                <c:pt idx="15">
                  <c:v>5.6970091252186643</c:v>
                </c:pt>
                <c:pt idx="16">
                  <c:v>6.0303873159614465</c:v>
                </c:pt>
                <c:pt idx="17">
                  <c:v>6.4565164265447113</c:v>
                </c:pt>
                <c:pt idx="18">
                  <c:v>6.6000000000000005</c:v>
                </c:pt>
                <c:pt idx="19">
                  <c:v>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2304"/>
        <c:axId val="5120768"/>
      </c:lineChart>
      <c:catAx>
        <c:axId val="503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nb-NO"/>
          </a:p>
        </c:txPr>
        <c:crossAx val="5041152"/>
        <c:crosses val="autoZero"/>
        <c:auto val="1"/>
        <c:lblAlgn val="ctr"/>
        <c:lblOffset val="100"/>
        <c:noMultiLvlLbl val="0"/>
      </c:catAx>
      <c:valAx>
        <c:axId val="5041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5039616"/>
        <c:crosses val="autoZero"/>
        <c:crossBetween val="midCat"/>
      </c:valAx>
      <c:valAx>
        <c:axId val="5120768"/>
        <c:scaling>
          <c:orientation val="minMax"/>
          <c:max val="16"/>
        </c:scaling>
        <c:delete val="0"/>
        <c:axPos val="r"/>
        <c:numFmt formatCode="#,##0" sourceLinked="0"/>
        <c:majorTickMark val="out"/>
        <c:minorTickMark val="none"/>
        <c:tickLblPos val="nextTo"/>
        <c:crossAx val="5122304"/>
        <c:crosses val="max"/>
        <c:crossBetween val="between"/>
        <c:majorUnit val="2"/>
      </c:valAx>
      <c:catAx>
        <c:axId val="512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076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0458901965371212"/>
          <c:y val="0.68633627093939553"/>
          <c:w val="0.75080494580087298"/>
          <c:h val="0.1638148610582985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nb-NO" sz="1400" b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Råoljepris (Brent)</a:t>
            </a:r>
          </a:p>
          <a:p>
            <a:pPr algn="l">
              <a:defRPr/>
            </a:pPr>
            <a:r>
              <a:rPr lang="nb-NO" sz="1400" b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per fat. </a:t>
            </a:r>
            <a:r>
              <a:rPr lang="nb-NO" sz="1400" b="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Spotpriser</a:t>
            </a:r>
            <a:r>
              <a:rPr lang="nb-NO" sz="1400" b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terminpriser</a:t>
            </a:r>
            <a:endParaRPr lang="nb-NO" sz="1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8.6007853129764611E-2"/>
          <c:y val="3.9284457252522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65472221301834E-2"/>
          <c:y val="0.15204476925684102"/>
          <c:w val="0.83346701754699171"/>
          <c:h val="0.76225413243546192"/>
        </c:manualLayout>
      </c:layout>
      <c:lineChart>
        <c:grouping val="standard"/>
        <c:varyColors val="0"/>
        <c:ser>
          <c:idx val="0"/>
          <c:order val="0"/>
          <c:tx>
            <c:v>Spot</c:v>
          </c:tx>
          <c:spPr>
            <a:ln w="635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'Ark1'!$A$2:$A$157</c:f>
              <c:numCache>
                <c:formatCode>m/d/yyyy</c:formatCode>
                <c:ptCount val="156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</c:numCache>
            </c:numRef>
          </c:cat>
          <c:val>
            <c:numRef>
              <c:f>'Ark1'!$B$2:$B$157</c:f>
              <c:numCache>
                <c:formatCode>General</c:formatCode>
                <c:ptCount val="156"/>
                <c:pt idx="0">
                  <c:v>44.055714285714281</c:v>
                </c:pt>
                <c:pt idx="1">
                  <c:v>45.581499999999998</c:v>
                </c:pt>
                <c:pt idx="2">
                  <c:v>53.173043478260873</c:v>
                </c:pt>
                <c:pt idx="3">
                  <c:v>53.491904761904756</c:v>
                </c:pt>
                <c:pt idx="4">
                  <c:v>50.027727272727276</c:v>
                </c:pt>
                <c:pt idx="5">
                  <c:v>54.990000000000009</c:v>
                </c:pt>
                <c:pt idx="6">
                  <c:v>57.529523809523816</c:v>
                </c:pt>
                <c:pt idx="7">
                  <c:v>63.524782608695659</c:v>
                </c:pt>
                <c:pt idx="8">
                  <c:v>64.042272727272703</c:v>
                </c:pt>
                <c:pt idx="9">
                  <c:v>59.74190476190477</c:v>
                </c:pt>
                <c:pt idx="10">
                  <c:v>56.364545454545464</c:v>
                </c:pt>
                <c:pt idx="11">
                  <c:v>57.408636363636361</c:v>
                </c:pt>
                <c:pt idx="12">
                  <c:v>63.200909090909107</c:v>
                </c:pt>
                <c:pt idx="13">
                  <c:v>61.778499999999994</c:v>
                </c:pt>
                <c:pt idx="14">
                  <c:v>62.859130434782607</c:v>
                </c:pt>
                <c:pt idx="15">
                  <c:v>70.200000000000017</c:v>
                </c:pt>
                <c:pt idx="16">
                  <c:v>71.098695652173916</c:v>
                </c:pt>
                <c:pt idx="17">
                  <c:v>69.649090909090916</c:v>
                </c:pt>
                <c:pt idx="18">
                  <c:v>74.400476190476184</c:v>
                </c:pt>
                <c:pt idx="19">
                  <c:v>74.339130434782604</c:v>
                </c:pt>
                <c:pt idx="20">
                  <c:v>64.239999999999995</c:v>
                </c:pt>
                <c:pt idx="21">
                  <c:v>60.026363636363641</c:v>
                </c:pt>
                <c:pt idx="22">
                  <c:v>59.355909090909101</c:v>
                </c:pt>
                <c:pt idx="23">
                  <c:v>62.597142857142856</c:v>
                </c:pt>
                <c:pt idx="24">
                  <c:v>54.789565217391306</c:v>
                </c:pt>
                <c:pt idx="25">
                  <c:v>58.18399999999999</c:v>
                </c:pt>
                <c:pt idx="26">
                  <c:v>62.017727272727278</c:v>
                </c:pt>
                <c:pt idx="27">
                  <c:v>67.665238095238095</c:v>
                </c:pt>
                <c:pt idx="28">
                  <c:v>67.933913043478256</c:v>
                </c:pt>
                <c:pt idx="29">
                  <c:v>70.269523809523818</c:v>
                </c:pt>
                <c:pt idx="30">
                  <c:v>75.443181818181813</c:v>
                </c:pt>
                <c:pt idx="31">
                  <c:v>71.476956521739126</c:v>
                </c:pt>
                <c:pt idx="32">
                  <c:v>76.350999999999985</c:v>
                </c:pt>
                <c:pt idx="33">
                  <c:v>81.828260869565227</c:v>
                </c:pt>
                <c:pt idx="34">
                  <c:v>92.315000000000012</c:v>
                </c:pt>
                <c:pt idx="35">
                  <c:v>91.106666666666683</c:v>
                </c:pt>
                <c:pt idx="36">
                  <c:v>92.25</c:v>
                </c:pt>
                <c:pt idx="37">
                  <c:v>94.257142857142853</c:v>
                </c:pt>
                <c:pt idx="38">
                  <c:v>102.65666666666668</c:v>
                </c:pt>
                <c:pt idx="39">
                  <c:v>109.65363636363637</c:v>
                </c:pt>
                <c:pt idx="40">
                  <c:v>123.55818181818181</c:v>
                </c:pt>
                <c:pt idx="41">
                  <c:v>132.81714285714287</c:v>
                </c:pt>
                <c:pt idx="42">
                  <c:v>135.73130434782607</c:v>
                </c:pt>
                <c:pt idx="43">
                  <c:v>115.89238095238095</c:v>
                </c:pt>
                <c:pt idx="44">
                  <c:v>101.535</c:v>
                </c:pt>
                <c:pt idx="45">
                  <c:v>75.370434782608712</c:v>
                </c:pt>
                <c:pt idx="46">
                  <c:v>55.316999999999993</c:v>
                </c:pt>
                <c:pt idx="47">
                  <c:v>43.365217391304341</c:v>
                </c:pt>
                <c:pt idx="48">
                  <c:v>45.024545454545454</c:v>
                </c:pt>
                <c:pt idx="49">
                  <c:v>43.974499999999999</c:v>
                </c:pt>
                <c:pt idx="50">
                  <c:v>47.291363636363641</c:v>
                </c:pt>
                <c:pt idx="51">
                  <c:v>51.439090909090901</c:v>
                </c:pt>
                <c:pt idx="52">
                  <c:v>57.508571428571429</c:v>
                </c:pt>
                <c:pt idx="53">
                  <c:v>69.041818181818186</c:v>
                </c:pt>
                <c:pt idx="54">
                  <c:v>65.521304347826074</c:v>
                </c:pt>
                <c:pt idx="55">
                  <c:v>72.924285714285716</c:v>
                </c:pt>
                <c:pt idx="56">
                  <c:v>68.414999999999992</c:v>
                </c:pt>
                <c:pt idx="57">
                  <c:v>73.153181818181807</c:v>
                </c:pt>
                <c:pt idx="58">
                  <c:v>77.428095238095224</c:v>
                </c:pt>
                <c:pt idx="59">
                  <c:v>75.233913043478253</c:v>
                </c:pt>
                <c:pt idx="60">
                  <c:v>77.301428571428573</c:v>
                </c:pt>
                <c:pt idx="61">
                  <c:v>74.313500000000005</c:v>
                </c:pt>
                <c:pt idx="62">
                  <c:v>79.700869565217388</c:v>
                </c:pt>
                <c:pt idx="63">
                  <c:v>85.316818181818178</c:v>
                </c:pt>
                <c:pt idx="64">
                  <c:v>77.95904761904761</c:v>
                </c:pt>
                <c:pt idx="65">
                  <c:v>75.726363636363644</c:v>
                </c:pt>
                <c:pt idx="66">
                  <c:v>75.138636363636351</c:v>
                </c:pt>
                <c:pt idx="67">
                  <c:v>77.292727272727276</c:v>
                </c:pt>
                <c:pt idx="68">
                  <c:v>77.798181818181831</c:v>
                </c:pt>
                <c:pt idx="69">
                  <c:v>83.532857142857154</c:v>
                </c:pt>
                <c:pt idx="70">
                  <c:v>85.991818181818175</c:v>
                </c:pt>
                <c:pt idx="71">
                  <c:v>91.77739130434783</c:v>
                </c:pt>
                <c:pt idx="72">
                  <c:v>96.590000000000018</c:v>
                </c:pt>
                <c:pt idx="73">
                  <c:v>103.57000000000002</c:v>
                </c:pt>
                <c:pt idx="74">
                  <c:v>114.46391304347829</c:v>
                </c:pt>
                <c:pt idx="75">
                  <c:v>122.56666666666665</c:v>
                </c:pt>
                <c:pt idx="76">
                  <c:v>115.09227272727276</c:v>
                </c:pt>
                <c:pt idx="77">
                  <c:v>113.93318181818181</c:v>
                </c:pt>
                <c:pt idx="78">
                  <c:v>116.28571428571431</c:v>
                </c:pt>
                <c:pt idx="79">
                  <c:v>110.11782608695653</c:v>
                </c:pt>
                <c:pt idx="80">
                  <c:v>110.86090909090909</c:v>
                </c:pt>
                <c:pt idx="81">
                  <c:v>108.52999999999999</c:v>
                </c:pt>
                <c:pt idx="82">
                  <c:v>110.61272727272727</c:v>
                </c:pt>
                <c:pt idx="83">
                  <c:v>108.09409090909089</c:v>
                </c:pt>
                <c:pt idx="84">
                  <c:v>111.32227272727273</c:v>
                </c:pt>
                <c:pt idx="85">
                  <c:v>118.35904761904762</c:v>
                </c:pt>
                <c:pt idx="86">
                  <c:v>124.50409090909092</c:v>
                </c:pt>
                <c:pt idx="87">
                  <c:v>120.8047619047619</c:v>
                </c:pt>
                <c:pt idx="88">
                  <c:v>111.33826086956523</c:v>
                </c:pt>
                <c:pt idx="89">
                  <c:v>96.452857142857127</c:v>
                </c:pt>
                <c:pt idx="90">
                  <c:v>102.16136363636365</c:v>
                </c:pt>
                <c:pt idx="91">
                  <c:v>112.37347826086958</c:v>
                </c:pt>
                <c:pt idx="92">
                  <c:v>113.38699999999999</c:v>
                </c:pt>
                <c:pt idx="93">
                  <c:v>111.80000000000003</c:v>
                </c:pt>
                <c:pt idx="94">
                  <c:v>109.39090909090909</c:v>
                </c:pt>
                <c:pt idx="95">
                  <c:v>109.2885714285714</c:v>
                </c:pt>
                <c:pt idx="96">
                  <c:v>111.98130434782607</c:v>
                </c:pt>
                <c:pt idx="97">
                  <c:v>116.44000000000001</c:v>
                </c:pt>
                <c:pt idx="98">
                  <c:v>109.65571428571431</c:v>
                </c:pt>
                <c:pt idx="99">
                  <c:v>103.83045454545454</c:v>
                </c:pt>
                <c:pt idx="100">
                  <c:v>103.24391304347827</c:v>
                </c:pt>
                <c:pt idx="101">
                  <c:v>103.3365</c:v>
                </c:pt>
                <c:pt idx="102">
                  <c:v>107.14304347826086</c:v>
                </c:pt>
                <c:pt idx="103">
                  <c:v>110.03954545454543</c:v>
                </c:pt>
                <c:pt idx="104">
                  <c:v>111.72333333333333</c:v>
                </c:pt>
                <c:pt idx="105">
                  <c:v>109.38869565217392</c:v>
                </c:pt>
                <c:pt idx="106">
                  <c:v>107.87714285714284</c:v>
                </c:pt>
                <c:pt idx="107">
                  <c:v>110.73863636363639</c:v>
                </c:pt>
                <c:pt idx="108">
                  <c:v>107.71913043478263</c:v>
                </c:pt>
                <c:pt idx="109">
                  <c:v>108.66249999999998</c:v>
                </c:pt>
                <c:pt idx="110">
                  <c:v>107.86761904761906</c:v>
                </c:pt>
                <c:pt idx="111">
                  <c:v>108.07590909090908</c:v>
                </c:pt>
                <c:pt idx="112">
                  <c:v>109.28545454545456</c:v>
                </c:pt>
                <c:pt idx="113">
                  <c:v>111.92809523809525</c:v>
                </c:pt>
                <c:pt idx="114">
                  <c:v>108.63739130434784</c:v>
                </c:pt>
                <c:pt idx="115">
                  <c:v>103.4990476190476</c:v>
                </c:pt>
                <c:pt idx="116">
                  <c:v>99.085909090909084</c:v>
                </c:pt>
                <c:pt idx="117">
                  <c:v>88.626086956521732</c:v>
                </c:pt>
                <c:pt idx="118">
                  <c:v>79.542500000000004</c:v>
                </c:pt>
                <c:pt idx="119">
                  <c:v>62.634347826086973</c:v>
                </c:pt>
                <c:pt idx="120">
                  <c:v>50.070454545454552</c:v>
                </c:pt>
                <c:pt idx="121">
                  <c:v>58.919999999999995</c:v>
                </c:pt>
                <c:pt idx="122">
                  <c:v>56.817727272727275</c:v>
                </c:pt>
                <c:pt idx="123">
                  <c:v>60.374999999999993</c:v>
                </c:pt>
                <c:pt idx="124">
                  <c:v>65.27428571428571</c:v>
                </c:pt>
                <c:pt idx="125">
                  <c:v>62.445454545454552</c:v>
                </c:pt>
                <c:pt idx="126">
                  <c:v>57.085217391304347</c:v>
                </c:pt>
                <c:pt idx="127">
                  <c:v>48.38095238095238</c:v>
                </c:pt>
                <c:pt idx="128">
                  <c:v>48.536363636363632</c:v>
                </c:pt>
                <c:pt idx="129">
                  <c:v>49.397727272727273</c:v>
                </c:pt>
                <c:pt idx="130">
                  <c:v>46.040000000000013</c:v>
                </c:pt>
                <c:pt idx="131">
                  <c:v>38.875652173913046</c:v>
                </c:pt>
                <c:pt idx="132">
                  <c:v>32.220952380952383</c:v>
                </c:pt>
                <c:pt idx="133">
                  <c:v>33.4955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5952"/>
        <c:axId val="7331840"/>
      </c:line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26.feb.16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'Ark1'!$A$2:$A$157</c:f>
              <c:numCache>
                <c:formatCode>m/d/yyyy</c:formatCode>
                <c:ptCount val="156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</c:numCache>
            </c:numRef>
          </c:cat>
          <c:val>
            <c:numRef>
              <c:f>'Ark1'!$C$2:$C$157</c:f>
              <c:numCache>
                <c:formatCode>General</c:formatCode>
                <c:ptCount val="156"/>
                <c:pt idx="135">
                  <c:v>35.1</c:v>
                </c:pt>
                <c:pt idx="136">
                  <c:v>35.44</c:v>
                </c:pt>
                <c:pt idx="137">
                  <c:v>36.049999999999997</c:v>
                </c:pt>
                <c:pt idx="138">
                  <c:v>36.630000000000003</c:v>
                </c:pt>
                <c:pt idx="139">
                  <c:v>37.25</c:v>
                </c:pt>
                <c:pt idx="140">
                  <c:v>37.880000000000003</c:v>
                </c:pt>
                <c:pt idx="141">
                  <c:v>38.46</c:v>
                </c:pt>
                <c:pt idx="142">
                  <c:v>39.01</c:v>
                </c:pt>
                <c:pt idx="143">
                  <c:v>39.53</c:v>
                </c:pt>
                <c:pt idx="144">
                  <c:v>39.97</c:v>
                </c:pt>
                <c:pt idx="145">
                  <c:v>40.42</c:v>
                </c:pt>
                <c:pt idx="146">
                  <c:v>40.880000000000003</c:v>
                </c:pt>
                <c:pt idx="147">
                  <c:v>41.31</c:v>
                </c:pt>
                <c:pt idx="148">
                  <c:v>41.68</c:v>
                </c:pt>
                <c:pt idx="149">
                  <c:v>42.01</c:v>
                </c:pt>
                <c:pt idx="150">
                  <c:v>42.33</c:v>
                </c:pt>
                <c:pt idx="151">
                  <c:v>42.63</c:v>
                </c:pt>
                <c:pt idx="152">
                  <c:v>42.92</c:v>
                </c:pt>
                <c:pt idx="153">
                  <c:v>43.17</c:v>
                </c:pt>
                <c:pt idx="154">
                  <c:v>43.39</c:v>
                </c:pt>
                <c:pt idx="155">
                  <c:v>43.59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05.okt.15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'Ark1'!$A$2:$A$157</c:f>
              <c:numCache>
                <c:formatCode>m/d/yyyy</c:formatCode>
                <c:ptCount val="156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</c:numCache>
            </c:numRef>
          </c:cat>
          <c:val>
            <c:numRef>
              <c:f>'Ark1'!$D$2:$D$157</c:f>
              <c:numCache>
                <c:formatCode>General</c:formatCode>
                <c:ptCount val="156"/>
                <c:pt idx="130">
                  <c:v>49.25</c:v>
                </c:pt>
                <c:pt idx="131">
                  <c:v>49.87</c:v>
                </c:pt>
                <c:pt idx="132">
                  <c:v>50.52</c:v>
                </c:pt>
                <c:pt idx="133">
                  <c:v>51.19</c:v>
                </c:pt>
                <c:pt idx="134">
                  <c:v>51.77</c:v>
                </c:pt>
                <c:pt idx="135">
                  <c:v>52.45</c:v>
                </c:pt>
                <c:pt idx="136">
                  <c:v>53.06</c:v>
                </c:pt>
                <c:pt idx="137">
                  <c:v>53.62</c:v>
                </c:pt>
                <c:pt idx="138">
                  <c:v>54.1</c:v>
                </c:pt>
                <c:pt idx="139">
                  <c:v>54.53</c:v>
                </c:pt>
                <c:pt idx="140">
                  <c:v>54.94</c:v>
                </c:pt>
                <c:pt idx="141">
                  <c:v>55.33</c:v>
                </c:pt>
                <c:pt idx="142">
                  <c:v>55.73</c:v>
                </c:pt>
                <c:pt idx="143">
                  <c:v>56.1</c:v>
                </c:pt>
                <c:pt idx="144">
                  <c:v>56.44</c:v>
                </c:pt>
                <c:pt idx="145">
                  <c:v>56.78</c:v>
                </c:pt>
                <c:pt idx="146">
                  <c:v>57.13</c:v>
                </c:pt>
                <c:pt idx="147">
                  <c:v>57.49</c:v>
                </c:pt>
                <c:pt idx="148">
                  <c:v>57.8</c:v>
                </c:pt>
                <c:pt idx="149">
                  <c:v>58.06</c:v>
                </c:pt>
                <c:pt idx="150">
                  <c:v>58.29</c:v>
                </c:pt>
                <c:pt idx="151">
                  <c:v>58.51</c:v>
                </c:pt>
                <c:pt idx="152">
                  <c:v>58.71</c:v>
                </c:pt>
                <c:pt idx="153">
                  <c:v>58.91</c:v>
                </c:pt>
                <c:pt idx="154">
                  <c:v>59.08</c:v>
                </c:pt>
                <c:pt idx="155">
                  <c:v>59.25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4912"/>
        <c:axId val="7333376"/>
      </c:lineChart>
      <c:dateAx>
        <c:axId val="73259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7331840"/>
        <c:crosses val="autoZero"/>
        <c:auto val="1"/>
        <c:lblOffset val="100"/>
        <c:baseTimeUnit val="months"/>
        <c:majorUnit val="24"/>
        <c:majorTimeUnit val="months"/>
        <c:minorUnit val="24"/>
        <c:minorTimeUnit val="months"/>
      </c:dateAx>
      <c:valAx>
        <c:axId val="733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25952"/>
        <c:crosses val="autoZero"/>
        <c:crossBetween val="between"/>
      </c:valAx>
      <c:valAx>
        <c:axId val="7333376"/>
        <c:scaling>
          <c:orientation val="minMax"/>
          <c:max val="1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7334912"/>
        <c:crosses val="max"/>
        <c:crossBetween val="between"/>
      </c:valAx>
      <c:dateAx>
        <c:axId val="7334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333376"/>
        <c:crosses val="autoZero"/>
        <c:auto val="1"/>
        <c:lblOffset val="100"/>
        <c:baseTimeUnit val="months"/>
      </c:date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9971678606487188"/>
          <c:y val="0.61096279399544362"/>
          <c:w val="0.29815994486100378"/>
          <c:h val="0.26140144349422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nb-NO" sz="14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Norske kroner målt mot et veid gjennomsnitt av utenlandske valutaer. </a:t>
            </a:r>
            <a:endParaRPr lang="nb-NO" sz="14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0184053841518836"/>
          <c:y val="5.33146323367275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848516478129312E-2"/>
          <c:y val="0.14245965830026855"/>
          <c:w val="0.80030296704374138"/>
          <c:h val="0.7564517775447519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I44</c:v>
                </c:pt>
              </c:strCache>
            </c:strRef>
          </c:tx>
          <c:spPr>
            <a:ln w="63500">
              <a:solidFill>
                <a:srgbClr val="002E5E">
                  <a:lumMod val="90000"/>
                  <a:lumOff val="10000"/>
                </a:srgbClr>
              </a:solidFill>
            </a:ln>
          </c:spPr>
          <c:marker>
            <c:symbol val="none"/>
          </c:marker>
          <c:cat>
            <c:numRef>
              <c:f>'Ark1'!$A$2:$A$194</c:f>
              <c:numCache>
                <c:formatCode>m/d/yyyy</c:formatCode>
                <c:ptCount val="1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</c:numCache>
            </c:numRef>
          </c:cat>
          <c:val>
            <c:numRef>
              <c:f>'Ark1'!$B$2:$B$194</c:f>
              <c:numCache>
                <c:formatCode>0.00</c:formatCode>
                <c:ptCount val="193"/>
                <c:pt idx="0">
                  <c:v>100.80666666666667</c:v>
                </c:pt>
                <c:pt idx="1">
                  <c:v>101.27761904761903</c:v>
                </c:pt>
                <c:pt idx="2">
                  <c:v>102.41260869565218</c:v>
                </c:pt>
                <c:pt idx="3">
                  <c:v>103.93650000000002</c:v>
                </c:pt>
                <c:pt idx="4">
                  <c:v>105.37826086956521</c:v>
                </c:pt>
                <c:pt idx="5">
                  <c:v>104.22909090909093</c:v>
                </c:pt>
                <c:pt idx="6">
                  <c:v>103.53380952380952</c:v>
                </c:pt>
                <c:pt idx="7">
                  <c:v>103.84260869565217</c:v>
                </c:pt>
                <c:pt idx="8">
                  <c:v>103.85095238095238</c:v>
                </c:pt>
                <c:pt idx="9">
                  <c:v>103.97590909090908</c:v>
                </c:pt>
                <c:pt idx="10">
                  <c:v>103.29863636363638</c:v>
                </c:pt>
                <c:pt idx="11">
                  <c:v>103.25809523809522</c:v>
                </c:pt>
                <c:pt idx="12">
                  <c:v>102.37913043478262</c:v>
                </c:pt>
                <c:pt idx="13">
                  <c:v>102.41550000000002</c:v>
                </c:pt>
                <c:pt idx="14">
                  <c:v>101.46136363636364</c:v>
                </c:pt>
                <c:pt idx="15">
                  <c:v>101.22285714285715</c:v>
                </c:pt>
                <c:pt idx="16">
                  <c:v>100.62173913043478</c:v>
                </c:pt>
                <c:pt idx="17">
                  <c:v>100.27857142857144</c:v>
                </c:pt>
                <c:pt idx="18">
                  <c:v>100.34681818181819</c:v>
                </c:pt>
                <c:pt idx="19">
                  <c:v>99.783478260869543</c:v>
                </c:pt>
                <c:pt idx="20">
                  <c:v>98.165500000000023</c:v>
                </c:pt>
                <c:pt idx="21">
                  <c:v>98.250434782608679</c:v>
                </c:pt>
                <c:pt idx="22">
                  <c:v>98.312727272727258</c:v>
                </c:pt>
                <c:pt idx="23">
                  <c:v>98.850476190476172</c:v>
                </c:pt>
                <c:pt idx="24">
                  <c:v>98.312608695652173</c:v>
                </c:pt>
                <c:pt idx="25">
                  <c:v>97.062000000000026</c:v>
                </c:pt>
                <c:pt idx="26">
                  <c:v>96.297142857142831</c:v>
                </c:pt>
                <c:pt idx="27">
                  <c:v>94.829545454545439</c:v>
                </c:pt>
                <c:pt idx="28">
                  <c:v>92.529565217391294</c:v>
                </c:pt>
                <c:pt idx="29">
                  <c:v>89.993499999999997</c:v>
                </c:pt>
                <c:pt idx="30">
                  <c:v>89.035652173913036</c:v>
                </c:pt>
                <c:pt idx="31">
                  <c:v>89.581818181818193</c:v>
                </c:pt>
                <c:pt idx="32">
                  <c:v>88.77000000000001</c:v>
                </c:pt>
                <c:pt idx="33">
                  <c:v>88.308695652173924</c:v>
                </c:pt>
                <c:pt idx="34">
                  <c:v>87.742857142857147</c:v>
                </c:pt>
                <c:pt idx="35">
                  <c:v>86.998000000000005</c:v>
                </c:pt>
                <c:pt idx="36">
                  <c:v>86.325000000000003</c:v>
                </c:pt>
                <c:pt idx="37">
                  <c:v>88.345499999999987</c:v>
                </c:pt>
                <c:pt idx="38">
                  <c:v>91.568571428571431</c:v>
                </c:pt>
                <c:pt idx="39">
                  <c:v>91.467368421052655</c:v>
                </c:pt>
                <c:pt idx="40">
                  <c:v>90.4495</c:v>
                </c:pt>
                <c:pt idx="41">
                  <c:v>93.825500000000005</c:v>
                </c:pt>
                <c:pt idx="42">
                  <c:v>95.785217391304386</c:v>
                </c:pt>
                <c:pt idx="43">
                  <c:v>95.812380952380963</c:v>
                </c:pt>
                <c:pt idx="44">
                  <c:v>95.459090909090904</c:v>
                </c:pt>
                <c:pt idx="45">
                  <c:v>95.140000000000015</c:v>
                </c:pt>
                <c:pt idx="46">
                  <c:v>94.847999999999999</c:v>
                </c:pt>
                <c:pt idx="47">
                  <c:v>94.089047619047619</c:v>
                </c:pt>
                <c:pt idx="48">
                  <c:v>97.505714285714291</c:v>
                </c:pt>
                <c:pt idx="49">
                  <c:v>99.533000000000015</c:v>
                </c:pt>
                <c:pt idx="50">
                  <c:v>97.596956521739131</c:v>
                </c:pt>
                <c:pt idx="51">
                  <c:v>95.556315789473686</c:v>
                </c:pt>
                <c:pt idx="52">
                  <c:v>94.108888888888899</c:v>
                </c:pt>
                <c:pt idx="53">
                  <c:v>95.000454545454531</c:v>
                </c:pt>
                <c:pt idx="54">
                  <c:v>96.969090909090895</c:v>
                </c:pt>
                <c:pt idx="55">
                  <c:v>95.40590909090912</c:v>
                </c:pt>
                <c:pt idx="56">
                  <c:v>95.780454545454546</c:v>
                </c:pt>
                <c:pt idx="57">
                  <c:v>93.955238095238116</c:v>
                </c:pt>
                <c:pt idx="58">
                  <c:v>92.486363636363649</c:v>
                </c:pt>
                <c:pt idx="59">
                  <c:v>92.919090909090926</c:v>
                </c:pt>
                <c:pt idx="60">
                  <c:v>93.262380952380937</c:v>
                </c:pt>
                <c:pt idx="61">
                  <c:v>94.751000000000019</c:v>
                </c:pt>
                <c:pt idx="62">
                  <c:v>92.892499999999984</c:v>
                </c:pt>
                <c:pt idx="63">
                  <c:v>93.007142857142867</c:v>
                </c:pt>
                <c:pt idx="64">
                  <c:v>92.307368421052658</c:v>
                </c:pt>
                <c:pt idx="65">
                  <c:v>91.140454545454546</c:v>
                </c:pt>
                <c:pt idx="66">
                  <c:v>91.113809523809522</c:v>
                </c:pt>
                <c:pt idx="67">
                  <c:v>90.973478260869584</c:v>
                </c:pt>
                <c:pt idx="68">
                  <c:v>89.976818181818189</c:v>
                </c:pt>
                <c:pt idx="69">
                  <c:v>90.38190476190475</c:v>
                </c:pt>
                <c:pt idx="70">
                  <c:v>90.453181818181832</c:v>
                </c:pt>
                <c:pt idx="71">
                  <c:v>92.300952380952381</c:v>
                </c:pt>
                <c:pt idx="72">
                  <c:v>92.956363636363648</c:v>
                </c:pt>
                <c:pt idx="73">
                  <c:v>93.559499999999986</c:v>
                </c:pt>
                <c:pt idx="74">
                  <c:v>92.228260869565233</c:v>
                </c:pt>
                <c:pt idx="75">
                  <c:v>90.302941176470597</c:v>
                </c:pt>
                <c:pt idx="76">
                  <c:v>89.256000000000014</c:v>
                </c:pt>
                <c:pt idx="77">
                  <c:v>89.96380952380953</c:v>
                </c:pt>
                <c:pt idx="78">
                  <c:v>90.803333333333327</c:v>
                </c:pt>
                <c:pt idx="79">
                  <c:v>91.432608695652149</c:v>
                </c:pt>
                <c:pt idx="80">
                  <c:v>94.493809523809531</c:v>
                </c:pt>
                <c:pt idx="81">
                  <c:v>96.36181818181818</c:v>
                </c:pt>
                <c:pt idx="82">
                  <c:v>94.50772727272728</c:v>
                </c:pt>
                <c:pt idx="83">
                  <c:v>93.094210526315791</c:v>
                </c:pt>
                <c:pt idx="84">
                  <c:v>94.739090909090919</c:v>
                </c:pt>
                <c:pt idx="85">
                  <c:v>92.28449999999998</c:v>
                </c:pt>
                <c:pt idx="86">
                  <c:v>92.340909090909108</c:v>
                </c:pt>
                <c:pt idx="87">
                  <c:v>91.956111111111127</c:v>
                </c:pt>
                <c:pt idx="88">
                  <c:v>92.366000000000014</c:v>
                </c:pt>
                <c:pt idx="89">
                  <c:v>91.55952380952381</c:v>
                </c:pt>
                <c:pt idx="90">
                  <c:v>90.14636363636366</c:v>
                </c:pt>
                <c:pt idx="91">
                  <c:v>90.422173913043466</c:v>
                </c:pt>
                <c:pt idx="92">
                  <c:v>88.548000000000002</c:v>
                </c:pt>
                <c:pt idx="93">
                  <c:v>86.947826086956525</c:v>
                </c:pt>
                <c:pt idx="94">
                  <c:v>89.080909090909088</c:v>
                </c:pt>
                <c:pt idx="95">
                  <c:v>89.542777777777786</c:v>
                </c:pt>
                <c:pt idx="96">
                  <c:v>88.675909090909087</c:v>
                </c:pt>
                <c:pt idx="97">
                  <c:v>88.749047619047602</c:v>
                </c:pt>
                <c:pt idx="98">
                  <c:v>87.780952380952399</c:v>
                </c:pt>
                <c:pt idx="99">
                  <c:v>87.291363636363613</c:v>
                </c:pt>
                <c:pt idx="100">
                  <c:v>86.605000000000004</c:v>
                </c:pt>
                <c:pt idx="101">
                  <c:v>87.876666666666665</c:v>
                </c:pt>
                <c:pt idx="102">
                  <c:v>88.268260869565225</c:v>
                </c:pt>
                <c:pt idx="103">
                  <c:v>88.370952380952374</c:v>
                </c:pt>
                <c:pt idx="104">
                  <c:v>90.692727272727268</c:v>
                </c:pt>
                <c:pt idx="105">
                  <c:v>95.866521739130434</c:v>
                </c:pt>
                <c:pt idx="106">
                  <c:v>98.224500000000006</c:v>
                </c:pt>
                <c:pt idx="107">
                  <c:v>101.76521739130436</c:v>
                </c:pt>
                <c:pt idx="108">
                  <c:v>99.63545454545455</c:v>
                </c:pt>
                <c:pt idx="109">
                  <c:v>94.855000000000004</c:v>
                </c:pt>
                <c:pt idx="110">
                  <c:v>94.186818181818168</c:v>
                </c:pt>
                <c:pt idx="111">
                  <c:v>94.611818181818208</c:v>
                </c:pt>
                <c:pt idx="112">
                  <c:v>94.878571428571448</c:v>
                </c:pt>
                <c:pt idx="113">
                  <c:v>95.835909090909112</c:v>
                </c:pt>
                <c:pt idx="114">
                  <c:v>95.989130434782609</c:v>
                </c:pt>
                <c:pt idx="115">
                  <c:v>93.648571428571429</c:v>
                </c:pt>
                <c:pt idx="116">
                  <c:v>92.49636363636364</c:v>
                </c:pt>
                <c:pt idx="117">
                  <c:v>89.555454545454552</c:v>
                </c:pt>
                <c:pt idx="118">
                  <c:v>90.09476190476191</c:v>
                </c:pt>
                <c:pt idx="119">
                  <c:v>90.308260869565203</c:v>
                </c:pt>
                <c:pt idx="120">
                  <c:v>89.022857142857134</c:v>
                </c:pt>
                <c:pt idx="121">
                  <c:v>89.340499999999992</c:v>
                </c:pt>
                <c:pt idx="122">
                  <c:v>89.408260869565211</c:v>
                </c:pt>
                <c:pt idx="123">
                  <c:v>89.012727272727261</c:v>
                </c:pt>
                <c:pt idx="124">
                  <c:v>89.75</c:v>
                </c:pt>
                <c:pt idx="125">
                  <c:v>90.877727272727284</c:v>
                </c:pt>
                <c:pt idx="126">
                  <c:v>91.37772727272727</c:v>
                </c:pt>
                <c:pt idx="127">
                  <c:v>90.583181818181828</c:v>
                </c:pt>
                <c:pt idx="128">
                  <c:v>90.38818181818182</c:v>
                </c:pt>
                <c:pt idx="129">
                  <c:v>91.01333333333335</c:v>
                </c:pt>
                <c:pt idx="130">
                  <c:v>91.892727272727285</c:v>
                </c:pt>
                <c:pt idx="131">
                  <c:v>90.386956521739108</c:v>
                </c:pt>
                <c:pt idx="132">
                  <c:v>89.642380952380947</c:v>
                </c:pt>
                <c:pt idx="133">
                  <c:v>89.262500000000017</c:v>
                </c:pt>
                <c:pt idx="134">
                  <c:v>88.522173913043488</c:v>
                </c:pt>
                <c:pt idx="135">
                  <c:v>87.489523809523803</c:v>
                </c:pt>
                <c:pt idx="136">
                  <c:v>88.15272727272729</c:v>
                </c:pt>
                <c:pt idx="137">
                  <c:v>87.799545454545466</c:v>
                </c:pt>
                <c:pt idx="138">
                  <c:v>87.646190476190469</c:v>
                </c:pt>
                <c:pt idx="139">
                  <c:v>87.428260869565207</c:v>
                </c:pt>
                <c:pt idx="140">
                  <c:v>87.191363636363633</c:v>
                </c:pt>
                <c:pt idx="141">
                  <c:v>87.279999999999987</c:v>
                </c:pt>
                <c:pt idx="142">
                  <c:v>88.012727272727275</c:v>
                </c:pt>
                <c:pt idx="143">
                  <c:v>88.506363636363631</c:v>
                </c:pt>
                <c:pt idx="144">
                  <c:v>88.876363636363635</c:v>
                </c:pt>
                <c:pt idx="145">
                  <c:v>87.241428571428557</c:v>
                </c:pt>
                <c:pt idx="146">
                  <c:v>86.802727272727267</c:v>
                </c:pt>
                <c:pt idx="147">
                  <c:v>87.335714285714289</c:v>
                </c:pt>
                <c:pt idx="148">
                  <c:v>87.663913043478274</c:v>
                </c:pt>
                <c:pt idx="149">
                  <c:v>87.752857142857167</c:v>
                </c:pt>
                <c:pt idx="150">
                  <c:v>88.177727272727253</c:v>
                </c:pt>
                <c:pt idx="151">
                  <c:v>86.960869565217379</c:v>
                </c:pt>
                <c:pt idx="152">
                  <c:v>86.52000000000001</c:v>
                </c:pt>
                <c:pt idx="153">
                  <c:v>86.268695652173918</c:v>
                </c:pt>
                <c:pt idx="154">
                  <c:v>85.713181818181823</c:v>
                </c:pt>
                <c:pt idx="155">
                  <c:v>85.10809523809526</c:v>
                </c:pt>
                <c:pt idx="156">
                  <c:v>85.003043478260878</c:v>
                </c:pt>
                <c:pt idx="157">
                  <c:v>85.100500000000011</c:v>
                </c:pt>
                <c:pt idx="158">
                  <c:v>86.743809523809531</c:v>
                </c:pt>
                <c:pt idx="159">
                  <c:v>87.167272727272731</c:v>
                </c:pt>
                <c:pt idx="160">
                  <c:v>87.216956521739107</c:v>
                </c:pt>
                <c:pt idx="161">
                  <c:v>88.192499999999981</c:v>
                </c:pt>
                <c:pt idx="162">
                  <c:v>89.885652173913044</c:v>
                </c:pt>
                <c:pt idx="163">
                  <c:v>89.85499999999999</c:v>
                </c:pt>
                <c:pt idx="164">
                  <c:v>90.441904761904752</c:v>
                </c:pt>
                <c:pt idx="165">
                  <c:v>91.637826086956508</c:v>
                </c:pt>
                <c:pt idx="166">
                  <c:v>92.469047619047643</c:v>
                </c:pt>
                <c:pt idx="167">
                  <c:v>93.925454545454528</c:v>
                </c:pt>
                <c:pt idx="168">
                  <c:v>93.939130434782598</c:v>
                </c:pt>
                <c:pt idx="169">
                  <c:v>93.287999999999997</c:v>
                </c:pt>
                <c:pt idx="170">
                  <c:v>92.023333333333326</c:v>
                </c:pt>
                <c:pt idx="171">
                  <c:v>91.502272727272711</c:v>
                </c:pt>
                <c:pt idx="172">
                  <c:v>90.87318181818182</c:v>
                </c:pt>
                <c:pt idx="173">
                  <c:v>91.905238095238118</c:v>
                </c:pt>
                <c:pt idx="174">
                  <c:v>93.895652173913064</c:v>
                </c:pt>
                <c:pt idx="175">
                  <c:v>92.688095238095244</c:v>
                </c:pt>
                <c:pt idx="176">
                  <c:v>92.635000000000005</c:v>
                </c:pt>
                <c:pt idx="177">
                  <c:v>94.357391304347814</c:v>
                </c:pt>
                <c:pt idx="178">
                  <c:v>96.188999999999993</c:v>
                </c:pt>
                <c:pt idx="179">
                  <c:v>101.05130434782608</c:v>
                </c:pt>
                <c:pt idx="180">
                  <c:v>102.2059090909091</c:v>
                </c:pt>
                <c:pt idx="181">
                  <c:v>99.272499999999994</c:v>
                </c:pt>
                <c:pt idx="182">
                  <c:v>101.36954545454546</c:v>
                </c:pt>
                <c:pt idx="183">
                  <c:v>100.57999999999998</c:v>
                </c:pt>
                <c:pt idx="184">
                  <c:v>98.198095238095235</c:v>
                </c:pt>
                <c:pt idx="185">
                  <c:v>101.67636363636365</c:v>
                </c:pt>
                <c:pt idx="186">
                  <c:v>104.04086956521739</c:v>
                </c:pt>
                <c:pt idx="187">
                  <c:v>105.19619047619047</c:v>
                </c:pt>
                <c:pt idx="188">
                  <c:v>106.00863636363637</c:v>
                </c:pt>
                <c:pt idx="189">
                  <c:v>106.125</c:v>
                </c:pt>
                <c:pt idx="190">
                  <c:v>107.45476190476191</c:v>
                </c:pt>
                <c:pt idx="191">
                  <c:v>108.77869565217391</c:v>
                </c:pt>
                <c:pt idx="192">
                  <c:v>109.15095238095239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7136"/>
        <c:axId val="34268672"/>
      </c:line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Hjelpelinje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'Ark1'!$A$2:$A$194</c:f>
              <c:numCache>
                <c:formatCode>m/d/yyyy</c:formatCode>
                <c:ptCount val="19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</c:numCache>
            </c:numRef>
          </c:cat>
          <c:val>
            <c:numRef>
              <c:f>'Ark1'!$C$2:$C$194</c:f>
              <c:numCache>
                <c:formatCode>General</c:formatCode>
                <c:ptCount val="1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07872"/>
        <c:axId val="34270208"/>
      </c:lineChart>
      <c:dateAx>
        <c:axId val="34267136"/>
        <c:scaling>
          <c:orientation val="minMax"/>
          <c:max val="42370"/>
        </c:scaling>
        <c:delete val="0"/>
        <c:axPos val="b"/>
        <c:numFmt formatCode="yyyy" sourceLinked="0"/>
        <c:majorTickMark val="out"/>
        <c:minorTickMark val="none"/>
        <c:tickLblPos val="nextTo"/>
        <c:crossAx val="34268672"/>
        <c:crosses val="autoZero"/>
        <c:auto val="1"/>
        <c:lblOffset val="100"/>
        <c:baseTimeUnit val="months"/>
        <c:majorUnit val="36"/>
        <c:majorTimeUnit val="months"/>
      </c:dateAx>
      <c:valAx>
        <c:axId val="34268672"/>
        <c:scaling>
          <c:orientation val="minMax"/>
          <c:max val="115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crossAx val="34267136"/>
        <c:crosses val="autoZero"/>
        <c:crossBetween val="between"/>
        <c:majorUnit val="5"/>
      </c:valAx>
      <c:valAx>
        <c:axId val="34270208"/>
        <c:scaling>
          <c:orientation val="minMax"/>
          <c:max val="115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crossAx val="34607872"/>
        <c:crosses val="max"/>
        <c:crossBetween val="between"/>
        <c:majorUnit val="5"/>
      </c:valAx>
      <c:dateAx>
        <c:axId val="346078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4270208"/>
        <c:crosses val="autoZero"/>
        <c:auto val="1"/>
        <c:lblOffset val="100"/>
        <c:baseTimeUnit val="months"/>
      </c:date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txPr>
    <a:bodyPr/>
    <a:lstStyle/>
    <a:p>
      <a:pPr algn="ctr">
        <a:defRPr lang="nb-NO" sz="1800" b="0" i="0" u="none" strike="noStrike" kern="1200" baseline="0">
          <a:solidFill>
            <a:prstClr val="black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872080535409935E-2"/>
          <c:y val="2.9133511756934814E-2"/>
          <c:w val="0.88458065382916096"/>
          <c:h val="0.90750822768326289"/>
        </c:manualLayout>
      </c:layout>
      <c:lineChart>
        <c:grouping val="standard"/>
        <c:varyColors val="0"/>
        <c:ser>
          <c:idx val="1"/>
          <c:order val="0"/>
          <c:tx>
            <c:strRef>
              <c:f>'Ark1'!$A$1</c:f>
              <c:strCache>
                <c:ptCount val="1"/>
                <c:pt idx="0">
                  <c:v>Kolonne1</c:v>
                </c:pt>
              </c:strCache>
            </c:strRef>
          </c:tx>
          <c:spPr>
            <a:ln w="1905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'Ark1'!$A$2:$A$78</c:f>
              <c:numCache>
                <c:formatCode>General</c:formatCode>
                <c:ptCount val="77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</c:numCache>
            </c:numRef>
          </c:cat>
          <c:val>
            <c:numRef>
              <c:f>'Ark1'!$A$2:$A$84</c:f>
              <c:numCache>
                <c:formatCode>General</c:formatCode>
                <c:ptCount val="83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  <c:pt idx="80">
                  <c:v>2015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'Ark1'!$C$1</c:f>
              <c:strCache>
                <c:ptCount val="1"/>
                <c:pt idx="0">
                  <c:v>Spania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'Ark1'!$A$2:$A$78</c:f>
              <c:numCache>
                <c:formatCode>General</c:formatCode>
                <c:ptCount val="77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</c:numCache>
            </c:numRef>
          </c:cat>
          <c:val>
            <c:numRef>
              <c:f>'Ark1'!$C$2:$C$84</c:f>
              <c:numCache>
                <c:formatCode>General</c:formatCode>
                <c:ptCount val="83"/>
                <c:pt idx="0">
                  <c:v>100</c:v>
                </c:pt>
                <c:pt idx="1">
                  <c:v>99.85152116666012</c:v>
                </c:pt>
                <c:pt idx="2">
                  <c:v>99.706102098882866</c:v>
                </c:pt>
                <c:pt idx="3">
                  <c:v>101.16639626706996</c:v>
                </c:pt>
                <c:pt idx="4">
                  <c:v>100.29024663434809</c:v>
                </c:pt>
                <c:pt idx="5">
                  <c:v>100.23563803991979</c:v>
                </c:pt>
                <c:pt idx="6">
                  <c:v>98.51336096960641</c:v>
                </c:pt>
                <c:pt idx="7">
                  <c:v>100.55886437543026</c:v>
                </c:pt>
                <c:pt idx="8">
                  <c:v>100.4664037139699</c:v>
                </c:pt>
                <c:pt idx="9">
                  <c:v>102.80378188627607</c:v>
                </c:pt>
                <c:pt idx="10">
                  <c:v>102.11078107794458</c:v>
                </c:pt>
                <c:pt idx="11">
                  <c:v>100.05418351559524</c:v>
                </c:pt>
                <c:pt idx="12">
                  <c:v>101.27266998551643</c:v>
                </c:pt>
                <c:pt idx="13">
                  <c:v>104.96854196075471</c:v>
                </c:pt>
                <c:pt idx="14">
                  <c:v>105.9436106460753</c:v>
                </c:pt>
                <c:pt idx="15">
                  <c:v>106.19750702492898</c:v>
                </c:pt>
                <c:pt idx="16">
                  <c:v>107.41722662448386</c:v>
                </c:pt>
                <c:pt idx="17">
                  <c:v>108.30267986940133</c:v>
                </c:pt>
                <c:pt idx="18">
                  <c:v>109.87604500718642</c:v>
                </c:pt>
                <c:pt idx="19">
                  <c:v>112.68694295373886</c:v>
                </c:pt>
                <c:pt idx="20">
                  <c:v>112.92070824068652</c:v>
                </c:pt>
                <c:pt idx="21">
                  <c:v>113.07055253952321</c:v>
                </c:pt>
                <c:pt idx="22">
                  <c:v>112.58188431912656</c:v>
                </c:pt>
                <c:pt idx="23">
                  <c:v>114.39204242800055</c:v>
                </c:pt>
                <c:pt idx="24">
                  <c:v>116.98109935090862</c:v>
                </c:pt>
                <c:pt idx="25">
                  <c:v>118.16915258248824</c:v>
                </c:pt>
                <c:pt idx="26">
                  <c:v>119.72637475006066</c:v>
                </c:pt>
                <c:pt idx="27">
                  <c:v>124.18396192801481</c:v>
                </c:pt>
                <c:pt idx="28">
                  <c:v>129.93501186270706</c:v>
                </c:pt>
                <c:pt idx="29">
                  <c:v>134.6851475169922</c:v>
                </c:pt>
                <c:pt idx="30">
                  <c:v>137.91305581914676</c:v>
                </c:pt>
                <c:pt idx="31">
                  <c:v>142.52318815059868</c:v>
                </c:pt>
                <c:pt idx="32">
                  <c:v>148.96925601299074</c:v>
                </c:pt>
                <c:pt idx="33">
                  <c:v>155.92458235302868</c:v>
                </c:pt>
                <c:pt idx="34">
                  <c:v>161.30808546859586</c:v>
                </c:pt>
                <c:pt idx="35">
                  <c:v>167.61757871006296</c:v>
                </c:pt>
                <c:pt idx="36">
                  <c:v>173.82166844163811</c:v>
                </c:pt>
                <c:pt idx="37">
                  <c:v>178.23206184367677</c:v>
                </c:pt>
                <c:pt idx="38">
                  <c:v>183.01558222706899</c:v>
                </c:pt>
                <c:pt idx="39">
                  <c:v>188.65133754864493</c:v>
                </c:pt>
                <c:pt idx="40">
                  <c:v>194.99345559055058</c:v>
                </c:pt>
                <c:pt idx="41">
                  <c:v>198.15447011898317</c:v>
                </c:pt>
                <c:pt idx="42">
                  <c:v>201.80906533545877</c:v>
                </c:pt>
                <c:pt idx="43">
                  <c:v>207.07854105405355</c:v>
                </c:pt>
                <c:pt idx="44">
                  <c:v>209.71100012988964</c:v>
                </c:pt>
                <c:pt idx="45">
                  <c:v>210.79409899147637</c:v>
                </c:pt>
                <c:pt idx="46">
                  <c:v>213.38456950201331</c:v>
                </c:pt>
                <c:pt idx="47">
                  <c:v>217.98029126000623</c:v>
                </c:pt>
                <c:pt idx="48">
                  <c:v>218.06896631374559</c:v>
                </c:pt>
                <c:pt idx="49">
                  <c:v>216.83230170844394</c:v>
                </c:pt>
                <c:pt idx="50">
                  <c:v>217.34693783434602</c:v>
                </c:pt>
                <c:pt idx="51">
                  <c:v>217.5019171656898</c:v>
                </c:pt>
                <c:pt idx="52">
                  <c:v>217.28724232954264</c:v>
                </c:pt>
                <c:pt idx="53">
                  <c:v>212.3925598211236</c:v>
                </c:pt>
                <c:pt idx="54">
                  <c:v>207.78652990142859</c:v>
                </c:pt>
                <c:pt idx="55">
                  <c:v>204.18102326981784</c:v>
                </c:pt>
                <c:pt idx="56">
                  <c:v>202.44096707680222</c:v>
                </c:pt>
                <c:pt idx="57">
                  <c:v>197.01553755368974</c:v>
                </c:pt>
                <c:pt idx="58">
                  <c:v>193.90679368610358</c:v>
                </c:pt>
                <c:pt idx="59">
                  <c:v>191.42967686269043</c:v>
                </c:pt>
                <c:pt idx="60">
                  <c:v>190.46856961092973</c:v>
                </c:pt>
                <c:pt idx="61">
                  <c:v>186.97582316014751</c:v>
                </c:pt>
                <c:pt idx="62">
                  <c:v>183.59719032515761</c:v>
                </c:pt>
                <c:pt idx="63">
                  <c:v>180.64291449126222</c:v>
                </c:pt>
                <c:pt idx="64">
                  <c:v>175.65060420745434</c:v>
                </c:pt>
                <c:pt idx="65">
                  <c:v>170.87037216975193</c:v>
                </c:pt>
                <c:pt idx="66">
                  <c:v>168.69004458555636</c:v>
                </c:pt>
                <c:pt idx="67">
                  <c:v>164.93083786927869</c:v>
                </c:pt>
                <c:pt idx="68">
                  <c:v>159.45692128795196</c:v>
                </c:pt>
                <c:pt idx="69">
                  <c:v>153.43548712891368</c:v>
                </c:pt>
                <c:pt idx="70">
                  <c:v>148.8458287595586</c:v>
                </c:pt>
                <c:pt idx="71">
                  <c:v>143.68835128803497</c:v>
                </c:pt>
                <c:pt idx="72">
                  <c:v>143.14449099235895</c:v>
                </c:pt>
                <c:pt idx="73">
                  <c:v>140.77201373999154</c:v>
                </c:pt>
                <c:pt idx="74">
                  <c:v>139.97785018465461</c:v>
                </c:pt>
                <c:pt idx="75">
                  <c:v>137.03967922428404</c:v>
                </c:pt>
                <c:pt idx="76">
                  <c:v>136.81313225714331</c:v>
                </c:pt>
                <c:pt idx="77">
                  <c:v>135.5003504694775</c:v>
                </c:pt>
                <c:pt idx="78">
                  <c:v>136.39618004911745</c:v>
                </c:pt>
                <c:pt idx="79">
                  <c:v>136.70091545538915</c:v>
                </c:pt>
                <c:pt idx="80">
                  <c:v>138.28174152873024</c:v>
                </c:pt>
                <c:pt idx="81">
                  <c:v>136.21925101029407</c:v>
                </c:pt>
                <c:pt idx="82">
                  <c:v>137.56090206700998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40128"/>
        <c:axId val="35441664"/>
      </c:lineChart>
      <c:lineChart>
        <c:grouping val="standard"/>
        <c:varyColors val="0"/>
        <c:ser>
          <c:idx val="2"/>
          <c:order val="1"/>
          <c:tx>
            <c:strRef>
              <c:f>'Ark1'!$B$1</c:f>
              <c:strCache>
                <c:ptCount val="1"/>
                <c:pt idx="0">
                  <c:v>Norge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'Ark1'!$A$2:$A$84</c:f>
              <c:numCache>
                <c:formatCode>General</c:formatCode>
                <c:ptCount val="83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  <c:pt idx="80">
                  <c:v>2015</c:v>
                </c:pt>
              </c:numCache>
            </c:numRef>
          </c:cat>
          <c:val>
            <c:numRef>
              <c:f>'Ark1'!$B$2:$B$84</c:f>
              <c:numCache>
                <c:formatCode>General</c:formatCode>
                <c:ptCount val="83"/>
                <c:pt idx="0">
                  <c:v>100</c:v>
                </c:pt>
                <c:pt idx="1">
                  <c:v>101.58135434830196</c:v>
                </c:pt>
                <c:pt idx="2">
                  <c:v>103.41030219779294</c:v>
                </c:pt>
                <c:pt idx="3">
                  <c:v>102.94982824597996</c:v>
                </c:pt>
                <c:pt idx="4">
                  <c:v>104.77808594171616</c:v>
                </c:pt>
                <c:pt idx="5">
                  <c:v>106.59185377520501</c:v>
                </c:pt>
                <c:pt idx="6">
                  <c:v>109.8614184726756</c:v>
                </c:pt>
                <c:pt idx="7">
                  <c:v>111.61191940647046</c:v>
                </c:pt>
                <c:pt idx="8">
                  <c:v>110.13645821038214</c:v>
                </c:pt>
                <c:pt idx="9">
                  <c:v>114.52584955738924</c:v>
                </c:pt>
                <c:pt idx="10">
                  <c:v>117.739683497508</c:v>
                </c:pt>
                <c:pt idx="11">
                  <c:v>118.46062652629186</c:v>
                </c:pt>
                <c:pt idx="12">
                  <c:v>118.97394942270491</c:v>
                </c:pt>
                <c:pt idx="13">
                  <c:v>122.33208609644524</c:v>
                </c:pt>
                <c:pt idx="14">
                  <c:v>122.05982885668186</c:v>
                </c:pt>
                <c:pt idx="15">
                  <c:v>119.43413384660124</c:v>
                </c:pt>
                <c:pt idx="16">
                  <c:v>123.69271075763866</c:v>
                </c:pt>
                <c:pt idx="17">
                  <c:v>127.07162105939881</c:v>
                </c:pt>
                <c:pt idx="18">
                  <c:v>128.3488397976725</c:v>
                </c:pt>
                <c:pt idx="19">
                  <c:v>131.35934939171867</c:v>
                </c:pt>
                <c:pt idx="20">
                  <c:v>133.28094954114201</c:v>
                </c:pt>
                <c:pt idx="21">
                  <c:v>140.54580085879368</c:v>
                </c:pt>
                <c:pt idx="22">
                  <c:v>138.54565784546926</c:v>
                </c:pt>
                <c:pt idx="23">
                  <c:v>141.47368733260828</c:v>
                </c:pt>
                <c:pt idx="24">
                  <c:v>141.23918318653483</c:v>
                </c:pt>
                <c:pt idx="25">
                  <c:v>144.08295163341887</c:v>
                </c:pt>
                <c:pt idx="26">
                  <c:v>147.6060249547478</c:v>
                </c:pt>
                <c:pt idx="27">
                  <c:v>148.93310477685375</c:v>
                </c:pt>
                <c:pt idx="28">
                  <c:v>148.85016344524215</c:v>
                </c:pt>
                <c:pt idx="29">
                  <c:v>149.6753786065668</c:v>
                </c:pt>
                <c:pt idx="30">
                  <c:v>145.68124841475048</c:v>
                </c:pt>
                <c:pt idx="31">
                  <c:v>146.53249078914067</c:v>
                </c:pt>
                <c:pt idx="32">
                  <c:v>145.18565910323238</c:v>
                </c:pt>
                <c:pt idx="33">
                  <c:v>145.19929216484263</c:v>
                </c:pt>
                <c:pt idx="34">
                  <c:v>145.57442271331692</c:v>
                </c:pt>
                <c:pt idx="35">
                  <c:v>147.37462481726917</c:v>
                </c:pt>
                <c:pt idx="36">
                  <c:v>156.51503797899281</c:v>
                </c:pt>
                <c:pt idx="37">
                  <c:v>156.18260774831919</c:v>
                </c:pt>
                <c:pt idx="38">
                  <c:v>157.13952444568363</c:v>
                </c:pt>
                <c:pt idx="39">
                  <c:v>159.85196504953655</c:v>
                </c:pt>
                <c:pt idx="40">
                  <c:v>166.3648298858526</c:v>
                </c:pt>
                <c:pt idx="41">
                  <c:v>166.11964687289986</c:v>
                </c:pt>
                <c:pt idx="42">
                  <c:v>169.26735398349678</c:v>
                </c:pt>
                <c:pt idx="43">
                  <c:v>171.56890734116885</c:v>
                </c:pt>
                <c:pt idx="44">
                  <c:v>177.29524097576831</c:v>
                </c:pt>
                <c:pt idx="45">
                  <c:v>182.28217922680292</c:v>
                </c:pt>
                <c:pt idx="46">
                  <c:v>189.31742817334214</c:v>
                </c:pt>
                <c:pt idx="47">
                  <c:v>193.80771158279322</c:v>
                </c:pt>
                <c:pt idx="48">
                  <c:v>201.98311136529716</c:v>
                </c:pt>
                <c:pt idx="49">
                  <c:v>208.12253400488547</c:v>
                </c:pt>
                <c:pt idx="50">
                  <c:v>211.12812499095224</c:v>
                </c:pt>
                <c:pt idx="51">
                  <c:v>209.88486855062257</c:v>
                </c:pt>
                <c:pt idx="52">
                  <c:v>210.18977679619584</c:v>
                </c:pt>
                <c:pt idx="53">
                  <c:v>209.09454655316006</c:v>
                </c:pt>
                <c:pt idx="54">
                  <c:v>201.79010902611361</c:v>
                </c:pt>
                <c:pt idx="55">
                  <c:v>191.49643042378202</c:v>
                </c:pt>
                <c:pt idx="56">
                  <c:v>192.8601254275334</c:v>
                </c:pt>
                <c:pt idx="57">
                  <c:v>198.166954993828</c:v>
                </c:pt>
                <c:pt idx="58">
                  <c:v>203.3436383949838</c:v>
                </c:pt>
                <c:pt idx="59">
                  <c:v>206.78446222175779</c:v>
                </c:pt>
                <c:pt idx="60">
                  <c:v>206.61803921864362</c:v>
                </c:pt>
                <c:pt idx="61">
                  <c:v>213.53706963947647</c:v>
                </c:pt>
                <c:pt idx="62">
                  <c:v>212.67560120640223</c:v>
                </c:pt>
                <c:pt idx="63">
                  <c:v>214.50386395204393</c:v>
                </c:pt>
                <c:pt idx="64">
                  <c:v>221.67348078473918</c:v>
                </c:pt>
                <c:pt idx="65">
                  <c:v>221.32281534522198</c:v>
                </c:pt>
                <c:pt idx="66">
                  <c:v>225.54833220810215</c:v>
                </c:pt>
                <c:pt idx="67">
                  <c:v>228.88917968863359</c:v>
                </c:pt>
                <c:pt idx="68">
                  <c:v>230.53976992495774</c:v>
                </c:pt>
                <c:pt idx="69">
                  <c:v>233.65133822833022</c:v>
                </c:pt>
                <c:pt idx="70">
                  <c:v>236.85269216859979</c:v>
                </c:pt>
                <c:pt idx="71">
                  <c:v>237.36422066525031</c:v>
                </c:pt>
                <c:pt idx="72">
                  <c:v>239.16503549107267</c:v>
                </c:pt>
                <c:pt idx="73">
                  <c:v>240.77152658576628</c:v>
                </c:pt>
                <c:pt idx="74">
                  <c:v>239.32983242460844</c:v>
                </c:pt>
                <c:pt idx="75">
                  <c:v>236.75594607859014</c:v>
                </c:pt>
                <c:pt idx="76">
                  <c:v>235.41156864676606</c:v>
                </c:pt>
                <c:pt idx="77">
                  <c:v>239.17296889264932</c:v>
                </c:pt>
                <c:pt idx="78">
                  <c:v>244.93336245669957</c:v>
                </c:pt>
                <c:pt idx="79">
                  <c:v>245.12092941423853</c:v>
                </c:pt>
                <c:pt idx="80">
                  <c:v>243.82278218417571</c:v>
                </c:pt>
                <c:pt idx="81">
                  <c:v>249.15831373016118</c:v>
                </c:pt>
                <c:pt idx="82">
                  <c:v>252.57203134738955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'Ark1'!$D$1</c:f>
              <c:strCache>
                <c:ptCount val="1"/>
                <c:pt idx="0">
                  <c:v>USA</c:v>
                </c:pt>
              </c:strCache>
            </c:strRef>
          </c:tx>
          <c:spPr>
            <a:ln w="19050">
              <a:solidFill>
                <a:srgbClr val="CCB400"/>
              </a:solidFill>
            </a:ln>
          </c:spPr>
          <c:marker>
            <c:symbol val="none"/>
          </c:marker>
          <c:cat>
            <c:numRef>
              <c:f>'Ark1'!$A$2:$A$84</c:f>
              <c:numCache>
                <c:formatCode>General</c:formatCode>
                <c:ptCount val="83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  <c:pt idx="80">
                  <c:v>2015</c:v>
                </c:pt>
              </c:numCache>
            </c:numRef>
          </c:cat>
          <c:val>
            <c:numRef>
              <c:f>'Ark1'!$D$2:$D$84</c:f>
              <c:numCache>
                <c:formatCode>General</c:formatCode>
                <c:ptCount val="83"/>
                <c:pt idx="0">
                  <c:v>99.999999999999986</c:v>
                </c:pt>
                <c:pt idx="1">
                  <c:v>101.03023735250422</c:v>
                </c:pt>
                <c:pt idx="2">
                  <c:v>102.07224927314924</c:v>
                </c:pt>
                <c:pt idx="3">
                  <c:v>102.58653825019205</c:v>
                </c:pt>
                <c:pt idx="4">
                  <c:v>103.11253485904172</c:v>
                </c:pt>
                <c:pt idx="5">
                  <c:v>102.61928724074544</c:v>
                </c:pt>
                <c:pt idx="6">
                  <c:v>102.53919713883596</c:v>
                </c:pt>
                <c:pt idx="7">
                  <c:v>102.77132456170553</c:v>
                </c:pt>
                <c:pt idx="8">
                  <c:v>103.13300492396125</c:v>
                </c:pt>
                <c:pt idx="9">
                  <c:v>103.77439510257663</c:v>
                </c:pt>
                <c:pt idx="10">
                  <c:v>104.81046525608875</c:v>
                </c:pt>
                <c:pt idx="11">
                  <c:v>105.97376114388777</c:v>
                </c:pt>
                <c:pt idx="12">
                  <c:v>107.51181332894811</c:v>
                </c:pt>
                <c:pt idx="13">
                  <c:v>108.34737491576138</c:v>
                </c:pt>
                <c:pt idx="14">
                  <c:v>109.38082832561344</c:v>
                </c:pt>
                <c:pt idx="15">
                  <c:v>110.52246019109418</c:v>
                </c:pt>
                <c:pt idx="16">
                  <c:v>111.3550314361044</c:v>
                </c:pt>
                <c:pt idx="17">
                  <c:v>112.31671508602375</c:v>
                </c:pt>
                <c:pt idx="18">
                  <c:v>113.15243545204781</c:v>
                </c:pt>
                <c:pt idx="19">
                  <c:v>113.77034343071561</c:v>
                </c:pt>
                <c:pt idx="20">
                  <c:v>114.93786876082538</c:v>
                </c:pt>
                <c:pt idx="21">
                  <c:v>116.37163725089798</c:v>
                </c:pt>
                <c:pt idx="22">
                  <c:v>117.59065997170491</c:v>
                </c:pt>
                <c:pt idx="23">
                  <c:v>118.84686660435463</c:v>
                </c:pt>
                <c:pt idx="24">
                  <c:v>120.94198164051551</c:v>
                </c:pt>
                <c:pt idx="25">
                  <c:v>122.49311131724042</c:v>
                </c:pt>
                <c:pt idx="26">
                  <c:v>124.12531023434128</c:v>
                </c:pt>
                <c:pt idx="27">
                  <c:v>125.63436964684452</c:v>
                </c:pt>
                <c:pt idx="28">
                  <c:v>127.23231117088956</c:v>
                </c:pt>
                <c:pt idx="29">
                  <c:v>128.51151121258312</c:v>
                </c:pt>
                <c:pt idx="30">
                  <c:v>130.23001597069793</c:v>
                </c:pt>
                <c:pt idx="31">
                  <c:v>131.48090972642217</c:v>
                </c:pt>
                <c:pt idx="32">
                  <c:v>132.21599676264753</c:v>
                </c:pt>
                <c:pt idx="33">
                  <c:v>133.82257463043203</c:v>
                </c:pt>
                <c:pt idx="34">
                  <c:v>134.8828010172081</c:v>
                </c:pt>
                <c:pt idx="35">
                  <c:v>138.06871833483319</c:v>
                </c:pt>
                <c:pt idx="36">
                  <c:v>139.28280956015229</c:v>
                </c:pt>
                <c:pt idx="37">
                  <c:v>141.79553104391974</c:v>
                </c:pt>
                <c:pt idx="38">
                  <c:v>146.15763494193692</c:v>
                </c:pt>
                <c:pt idx="39">
                  <c:v>148.03979436660074</c:v>
                </c:pt>
                <c:pt idx="40">
                  <c:v>150.79514605103336</c:v>
                </c:pt>
                <c:pt idx="41">
                  <c:v>154.72579235029158</c:v>
                </c:pt>
                <c:pt idx="42">
                  <c:v>157.47273496318843</c:v>
                </c:pt>
                <c:pt idx="43">
                  <c:v>159.66989677545573</c:v>
                </c:pt>
                <c:pt idx="44">
                  <c:v>161.6103437370661</c:v>
                </c:pt>
                <c:pt idx="45">
                  <c:v>162.18972596389409</c:v>
                </c:pt>
                <c:pt idx="46">
                  <c:v>162.23836221547933</c:v>
                </c:pt>
                <c:pt idx="47">
                  <c:v>163.98940737185097</c:v>
                </c:pt>
                <c:pt idx="48">
                  <c:v>163.21910715398724</c:v>
                </c:pt>
                <c:pt idx="49">
                  <c:v>162.03191810828329</c:v>
                </c:pt>
                <c:pt idx="50">
                  <c:v>159.21775740616286</c:v>
                </c:pt>
                <c:pt idx="51">
                  <c:v>156.96463526204826</c:v>
                </c:pt>
                <c:pt idx="52">
                  <c:v>154.67153344665394</c:v>
                </c:pt>
                <c:pt idx="53">
                  <c:v>149.5232171631983</c:v>
                </c:pt>
                <c:pt idx="54">
                  <c:v>143.26500928982912</c:v>
                </c:pt>
                <c:pt idx="55">
                  <c:v>143.83257336206634</c:v>
                </c:pt>
                <c:pt idx="56">
                  <c:v>145.84138255721328</c:v>
                </c:pt>
                <c:pt idx="57">
                  <c:v>141.63146074943663</c:v>
                </c:pt>
                <c:pt idx="58">
                  <c:v>136.8168516672782</c:v>
                </c:pt>
                <c:pt idx="59">
                  <c:v>134.67993255557255</c:v>
                </c:pt>
                <c:pt idx="60">
                  <c:v>132.8262101762281</c:v>
                </c:pt>
                <c:pt idx="61">
                  <c:v>131.76255913980771</c:v>
                </c:pt>
                <c:pt idx="62">
                  <c:v>132.34480873238334</c:v>
                </c:pt>
                <c:pt idx="63">
                  <c:v>130.50400817881052</c:v>
                </c:pt>
                <c:pt idx="64">
                  <c:v>126.26141677008589</c:v>
                </c:pt>
                <c:pt idx="65">
                  <c:v>123.07685530238813</c:v>
                </c:pt>
                <c:pt idx="66">
                  <c:v>123.06708415428929</c:v>
                </c:pt>
                <c:pt idx="67">
                  <c:v>123.04681645503057</c:v>
                </c:pt>
                <c:pt idx="68">
                  <c:v>121.41544879379789</c:v>
                </c:pt>
                <c:pt idx="69">
                  <c:v>120.7442314734393</c:v>
                </c:pt>
                <c:pt idx="70">
                  <c:v>121.57651473654759</c:v>
                </c:pt>
                <c:pt idx="71">
                  <c:v>121.78296040040254</c:v>
                </c:pt>
                <c:pt idx="72">
                  <c:v>122.3873285597038</c:v>
                </c:pt>
                <c:pt idx="73">
                  <c:v>124.28184629960688</c:v>
                </c:pt>
                <c:pt idx="74">
                  <c:v>125.50796894179008</c:v>
                </c:pt>
                <c:pt idx="75">
                  <c:v>126.15669098396222</c:v>
                </c:pt>
                <c:pt idx="76">
                  <c:v>127.2329307211434</c:v>
                </c:pt>
                <c:pt idx="77">
                  <c:v>129.25402506855991</c:v>
                </c:pt>
                <c:pt idx="78">
                  <c:v>130.57659829799891</c:v>
                </c:pt>
                <c:pt idx="79">
                  <c:v>131.75644925351043</c:v>
                </c:pt>
                <c:pt idx="80">
                  <c:v>134.01375725348578</c:v>
                </c:pt>
                <c:pt idx="81">
                  <c:v>135.90153466022522</c:v>
                </c:pt>
                <c:pt idx="82">
                  <c:v>137.454691106876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'Ark1'!$E$1</c:f>
              <c:strCache>
                <c:ptCount val="1"/>
                <c:pt idx="0">
                  <c:v>Danmark</c:v>
                </c:pt>
              </c:strCache>
            </c:strRef>
          </c:tx>
          <c:spPr>
            <a:ln w="19050">
              <a:solidFill>
                <a:srgbClr val="9BBB59"/>
              </a:solidFill>
            </a:ln>
          </c:spPr>
          <c:marker>
            <c:symbol val="none"/>
          </c:marker>
          <c:cat>
            <c:numRef>
              <c:f>'Ark1'!$A$2:$A$84</c:f>
              <c:numCache>
                <c:formatCode>General</c:formatCode>
                <c:ptCount val="83"/>
                <c:pt idx="0">
                  <c:v>1995</c:v>
                </c:pt>
                <c:pt idx="4">
                  <c:v>1996</c:v>
                </c:pt>
                <c:pt idx="8">
                  <c:v>1997</c:v>
                </c:pt>
                <c:pt idx="12">
                  <c:v>1998</c:v>
                </c:pt>
                <c:pt idx="16">
                  <c:v>1999</c:v>
                </c:pt>
                <c:pt idx="20">
                  <c:v>2000</c:v>
                </c:pt>
                <c:pt idx="24">
                  <c:v>2001</c:v>
                </c:pt>
                <c:pt idx="28">
                  <c:v>2002</c:v>
                </c:pt>
                <c:pt idx="32">
                  <c:v>2003</c:v>
                </c:pt>
                <c:pt idx="36">
                  <c:v>2004</c:v>
                </c:pt>
                <c:pt idx="40">
                  <c:v>2005</c:v>
                </c:pt>
                <c:pt idx="44" formatCode="0">
                  <c:v>2006</c:v>
                </c:pt>
                <c:pt idx="48" formatCode="0">
                  <c:v>2007</c:v>
                </c:pt>
                <c:pt idx="52" formatCode="0">
                  <c:v>2008</c:v>
                </c:pt>
                <c:pt idx="56">
                  <c:v>2009</c:v>
                </c:pt>
                <c:pt idx="60">
                  <c:v>2010</c:v>
                </c:pt>
                <c:pt idx="64">
                  <c:v>2011</c:v>
                </c:pt>
                <c:pt idx="68">
                  <c:v>2012</c:v>
                </c:pt>
                <c:pt idx="72">
                  <c:v>2013</c:v>
                </c:pt>
                <c:pt idx="76">
                  <c:v>2014</c:v>
                </c:pt>
                <c:pt idx="80">
                  <c:v>2015</c:v>
                </c:pt>
              </c:numCache>
            </c:numRef>
          </c:cat>
          <c:val>
            <c:numRef>
              <c:f>'Ark1'!$E$2:$E$84</c:f>
              <c:numCache>
                <c:formatCode>General</c:formatCode>
                <c:ptCount val="83"/>
                <c:pt idx="0">
                  <c:v>100</c:v>
                </c:pt>
                <c:pt idx="1">
                  <c:v>102.64261300349139</c:v>
                </c:pt>
                <c:pt idx="2">
                  <c:v>105.46924559141209</c:v>
                </c:pt>
                <c:pt idx="3">
                  <c:v>108.90205829327272</c:v>
                </c:pt>
                <c:pt idx="4">
                  <c:v>109.93785002223149</c:v>
                </c:pt>
                <c:pt idx="5">
                  <c:v>111.18704045357647</c:v>
                </c:pt>
                <c:pt idx="6">
                  <c:v>114.22443148894067</c:v>
                </c:pt>
                <c:pt idx="7">
                  <c:v>118.60785967172546</c:v>
                </c:pt>
                <c:pt idx="8">
                  <c:v>121.46444349726856</c:v>
                </c:pt>
                <c:pt idx="9">
                  <c:v>123.07826357351973</c:v>
                </c:pt>
                <c:pt idx="10">
                  <c:v>125.47607121096163</c:v>
                </c:pt>
                <c:pt idx="11">
                  <c:v>126.94223802543875</c:v>
                </c:pt>
                <c:pt idx="12">
                  <c:v>128.80251797596125</c:v>
                </c:pt>
                <c:pt idx="13">
                  <c:v>132.70356037026039</c:v>
                </c:pt>
                <c:pt idx="14">
                  <c:v>134.66490062088127</c:v>
                </c:pt>
                <c:pt idx="15">
                  <c:v>137.44509873973635</c:v>
                </c:pt>
                <c:pt idx="16">
                  <c:v>138.82337367060458</c:v>
                </c:pt>
                <c:pt idx="17">
                  <c:v>139.16369982674826</c:v>
                </c:pt>
                <c:pt idx="18">
                  <c:v>140.80231819795912</c:v>
                </c:pt>
                <c:pt idx="19">
                  <c:v>140.26524666050273</c:v>
                </c:pt>
                <c:pt idx="20">
                  <c:v>141.58617432625371</c:v>
                </c:pt>
                <c:pt idx="21">
                  <c:v>143.66894117736197</c:v>
                </c:pt>
                <c:pt idx="22">
                  <c:v>146.54098769656659</c:v>
                </c:pt>
                <c:pt idx="23">
                  <c:v>147.41618582199334</c:v>
                </c:pt>
                <c:pt idx="24">
                  <c:v>149.53145525517814</c:v>
                </c:pt>
                <c:pt idx="25">
                  <c:v>149.20989887630284</c:v>
                </c:pt>
                <c:pt idx="26">
                  <c:v>150.6995380597582</c:v>
                </c:pt>
                <c:pt idx="27">
                  <c:v>149.60780230513197</c:v>
                </c:pt>
                <c:pt idx="28">
                  <c:v>151.32435651807043</c:v>
                </c:pt>
                <c:pt idx="29">
                  <c:v>152.07014929308042</c:v>
                </c:pt>
                <c:pt idx="30">
                  <c:v>153.07853339752415</c:v>
                </c:pt>
                <c:pt idx="31">
                  <c:v>152.89830410587862</c:v>
                </c:pt>
                <c:pt idx="32">
                  <c:v>152.57537734577761</c:v>
                </c:pt>
                <c:pt idx="33">
                  <c:v>154.65356723956205</c:v>
                </c:pt>
                <c:pt idx="34">
                  <c:v>156.87126928690773</c:v>
                </c:pt>
                <c:pt idx="35">
                  <c:v>157.09479412080555</c:v>
                </c:pt>
                <c:pt idx="36">
                  <c:v>160.63762195523134</c:v>
                </c:pt>
                <c:pt idx="37">
                  <c:v>164.80468646412032</c:v>
                </c:pt>
                <c:pt idx="38">
                  <c:v>170.19831175218064</c:v>
                </c:pt>
                <c:pt idx="39">
                  <c:v>173.13068210503238</c:v>
                </c:pt>
                <c:pt idx="40">
                  <c:v>179.16836917366672</c:v>
                </c:pt>
                <c:pt idx="41">
                  <c:v>187.60577158957341</c:v>
                </c:pt>
                <c:pt idx="42">
                  <c:v>198.72525360170593</c:v>
                </c:pt>
                <c:pt idx="43">
                  <c:v>207.63528871207126</c:v>
                </c:pt>
                <c:pt idx="44">
                  <c:v>219.86824895895481</c:v>
                </c:pt>
                <c:pt idx="45">
                  <c:v>230.16738288575149</c:v>
                </c:pt>
                <c:pt idx="46">
                  <c:v>234.81051280709201</c:v>
                </c:pt>
                <c:pt idx="47">
                  <c:v>234.88044477201302</c:v>
                </c:pt>
                <c:pt idx="48">
                  <c:v>237.7016190290712</c:v>
                </c:pt>
                <c:pt idx="49">
                  <c:v>237.01518753502785</c:v>
                </c:pt>
                <c:pt idx="50">
                  <c:v>238.2514820798591</c:v>
                </c:pt>
                <c:pt idx="51">
                  <c:v>232.3871047474567</c:v>
                </c:pt>
                <c:pt idx="52">
                  <c:v>228.48486399439881</c:v>
                </c:pt>
                <c:pt idx="53">
                  <c:v>227.38461409407518</c:v>
                </c:pt>
                <c:pt idx="54">
                  <c:v>219.65455453255234</c:v>
                </c:pt>
                <c:pt idx="55">
                  <c:v>202.24466511941802</c:v>
                </c:pt>
                <c:pt idx="56">
                  <c:v>191.20941419817004</c:v>
                </c:pt>
                <c:pt idx="57">
                  <c:v>189.91813431467835</c:v>
                </c:pt>
                <c:pt idx="58">
                  <c:v>190.83976304349724</c:v>
                </c:pt>
                <c:pt idx="59">
                  <c:v>189.98067511202916</c:v>
                </c:pt>
                <c:pt idx="60">
                  <c:v>189.89701614081011</c:v>
                </c:pt>
                <c:pt idx="61">
                  <c:v>191.81238387033852</c:v>
                </c:pt>
                <c:pt idx="62">
                  <c:v>191.69541439129907</c:v>
                </c:pt>
                <c:pt idx="63">
                  <c:v>190.74435049225872</c:v>
                </c:pt>
                <c:pt idx="64">
                  <c:v>185.67049950762919</c:v>
                </c:pt>
                <c:pt idx="65">
                  <c:v>185.14659638666228</c:v>
                </c:pt>
                <c:pt idx="66">
                  <c:v>180.33967788271192</c:v>
                </c:pt>
                <c:pt idx="67">
                  <c:v>174.60021012254415</c:v>
                </c:pt>
                <c:pt idx="68">
                  <c:v>171.84306301426503</c:v>
                </c:pt>
                <c:pt idx="69">
                  <c:v>171.28806634918149</c:v>
                </c:pt>
                <c:pt idx="70">
                  <c:v>171.22110128860677</c:v>
                </c:pt>
                <c:pt idx="71">
                  <c:v>171.65826063096915</c:v>
                </c:pt>
                <c:pt idx="72">
                  <c:v>173.09306137135383</c:v>
                </c:pt>
                <c:pt idx="73">
                  <c:v>175.3752873065124</c:v>
                </c:pt>
                <c:pt idx="74">
                  <c:v>174.70530425285153</c:v>
                </c:pt>
                <c:pt idx="75">
                  <c:v>175.42628327020819</c:v>
                </c:pt>
                <c:pt idx="76">
                  <c:v>176.48112310492127</c:v>
                </c:pt>
                <c:pt idx="77">
                  <c:v>180.07006262468246</c:v>
                </c:pt>
                <c:pt idx="78">
                  <c:v>180.02561897742578</c:v>
                </c:pt>
                <c:pt idx="79">
                  <c:v>180.16672958694431</c:v>
                </c:pt>
                <c:pt idx="80">
                  <c:v>185.88998857848134</c:v>
                </c:pt>
                <c:pt idx="81">
                  <c:v>189.18786994977796</c:v>
                </c:pt>
                <c:pt idx="82">
                  <c:v>189.12776066100542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44992"/>
        <c:axId val="35443456"/>
      </c:lineChart>
      <c:catAx>
        <c:axId val="3544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nb-NO" sz="11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54416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5441664"/>
        <c:scaling>
          <c:orientation val="minMax"/>
          <c:max val="26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1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35440128"/>
        <c:crosses val="autoZero"/>
        <c:crossBetween val="midCat"/>
        <c:majorUnit val="20"/>
      </c:valAx>
      <c:valAx>
        <c:axId val="35443456"/>
        <c:scaling>
          <c:orientation val="minMax"/>
          <c:max val="260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nb-NO"/>
          </a:p>
        </c:txPr>
        <c:crossAx val="35444992"/>
        <c:crosses val="max"/>
        <c:crossBetween val="between"/>
        <c:majorUnit val="20"/>
      </c:valAx>
      <c:catAx>
        <c:axId val="3544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443456"/>
        <c:crosses val="autoZero"/>
        <c:auto val="1"/>
        <c:lblAlgn val="ctr"/>
        <c:lblOffset val="100"/>
        <c:noMultiLvlLbl val="0"/>
      </c:catAx>
      <c:spPr>
        <a:noFill/>
        <a:ln w="19050">
          <a:solidFill>
            <a:sysClr val="window" lastClr="FFFFFF">
              <a:lumMod val="50000"/>
            </a:sysClr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1225572266302883"/>
          <c:y val="8.7613769531732055E-2"/>
          <c:w val="0.2534462004743504"/>
          <c:h val="0.35789132153544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60603522685511E-2"/>
          <c:y val="2.0689374088269909E-2"/>
          <c:w val="0.85516660544798639"/>
          <c:h val="0.88877367535294449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Rentebelastning (venstre akse)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'Ark1'!$A$2:$A$41</c:f>
              <c:numCache>
                <c:formatCode>General</c:formatCod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numCache>
            </c:numRef>
          </c:cat>
          <c:val>
            <c:numRef>
              <c:f>'Ark1'!$B$2:$B$41</c:f>
              <c:numCache>
                <c:formatCode>General</c:formatCode>
                <c:ptCount val="40"/>
                <c:pt idx="0">
                  <c:v>4.5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5.5</c:v>
                </c:pt>
                <c:pt idx="4">
                  <c:v>6.1</c:v>
                </c:pt>
                <c:pt idx="5">
                  <c:v>6.9</c:v>
                </c:pt>
                <c:pt idx="6">
                  <c:v>7.3</c:v>
                </c:pt>
                <c:pt idx="7">
                  <c:v>8.1</c:v>
                </c:pt>
                <c:pt idx="8">
                  <c:v>9.8000000000000007</c:v>
                </c:pt>
                <c:pt idx="9">
                  <c:v>12.6</c:v>
                </c:pt>
                <c:pt idx="10">
                  <c:v>13.5</c:v>
                </c:pt>
                <c:pt idx="11">
                  <c:v>12.3</c:v>
                </c:pt>
                <c:pt idx="12">
                  <c:v>12</c:v>
                </c:pt>
                <c:pt idx="13">
                  <c:v>11.1</c:v>
                </c:pt>
                <c:pt idx="14">
                  <c:v>10.8</c:v>
                </c:pt>
                <c:pt idx="15">
                  <c:v>8.8000000000000007</c:v>
                </c:pt>
                <c:pt idx="16">
                  <c:v>7</c:v>
                </c:pt>
                <c:pt idx="17">
                  <c:v>6.5</c:v>
                </c:pt>
                <c:pt idx="18">
                  <c:v>6</c:v>
                </c:pt>
                <c:pt idx="19">
                  <c:v>4.9000000000000004</c:v>
                </c:pt>
                <c:pt idx="20">
                  <c:v>5.4</c:v>
                </c:pt>
                <c:pt idx="21">
                  <c:v>6.2</c:v>
                </c:pt>
                <c:pt idx="22">
                  <c:v>6.2</c:v>
                </c:pt>
                <c:pt idx="23">
                  <c:v>7.3</c:v>
                </c:pt>
                <c:pt idx="24">
                  <c:v>7.1</c:v>
                </c:pt>
                <c:pt idx="25">
                  <c:v>6.1</c:v>
                </c:pt>
                <c:pt idx="26">
                  <c:v>4.5</c:v>
                </c:pt>
                <c:pt idx="27">
                  <c:v>4.2</c:v>
                </c:pt>
                <c:pt idx="28">
                  <c:v>5.2</c:v>
                </c:pt>
                <c:pt idx="29">
                  <c:v>6.9</c:v>
                </c:pt>
                <c:pt idx="30">
                  <c:v>8.6999999999999993</c:v>
                </c:pt>
                <c:pt idx="31">
                  <c:v>6.1</c:v>
                </c:pt>
                <c:pt idx="32">
                  <c:v>5.6</c:v>
                </c:pt>
                <c:pt idx="33">
                  <c:v>5.8</c:v>
                </c:pt>
                <c:pt idx="34">
                  <c:v>6.2</c:v>
                </c:pt>
                <c:pt idx="35">
                  <c:v>6.3</c:v>
                </c:pt>
                <c:pt idx="36">
                  <c:v>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Kolonne1</c:v>
                </c:pt>
              </c:strCache>
            </c:strRef>
          </c:tx>
          <c:spPr>
            <a:ln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'Ark1'!$A$2:$A$41</c:f>
              <c:numCache>
                <c:formatCode>General</c:formatCod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numCache>
            </c:numRef>
          </c:cat>
          <c:val>
            <c:numRef>
              <c:f>'Ark1'!$D$2:$D$41</c:f>
              <c:numCache>
                <c:formatCode>General</c:formatCode>
                <c:ptCount val="40"/>
                <c:pt idx="36">
                  <c:v>6.2</c:v>
                </c:pt>
                <c:pt idx="37">
                  <c:v>5.0999999999999996</c:v>
                </c:pt>
                <c:pt idx="38">
                  <c:v>4.2</c:v>
                </c:pt>
                <c:pt idx="39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73280"/>
        <c:axId val="35474816"/>
      </c:line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Gjeldsbelastning (høyre akse)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'Ark1'!$A$2:$A$41</c:f>
              <c:numCache>
                <c:formatCode>General</c:formatCod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numCache>
            </c:numRef>
          </c:cat>
          <c:val>
            <c:numRef>
              <c:f>'Ark1'!$C$2:$C$41</c:f>
              <c:numCache>
                <c:formatCode>General</c:formatCode>
                <c:ptCount val="40"/>
                <c:pt idx="0">
                  <c:v>105.2</c:v>
                </c:pt>
                <c:pt idx="1">
                  <c:v>113</c:v>
                </c:pt>
                <c:pt idx="2">
                  <c:v>113.9</c:v>
                </c:pt>
                <c:pt idx="3">
                  <c:v>111</c:v>
                </c:pt>
                <c:pt idx="4">
                  <c:v>113.2</c:v>
                </c:pt>
                <c:pt idx="5">
                  <c:v>116.9</c:v>
                </c:pt>
                <c:pt idx="6">
                  <c:v>124.7</c:v>
                </c:pt>
                <c:pt idx="7">
                  <c:v>141.9</c:v>
                </c:pt>
                <c:pt idx="8">
                  <c:v>157.30000000000001</c:v>
                </c:pt>
                <c:pt idx="9">
                  <c:v>176</c:v>
                </c:pt>
                <c:pt idx="10">
                  <c:v>180.7</c:v>
                </c:pt>
                <c:pt idx="11">
                  <c:v>177.9</c:v>
                </c:pt>
                <c:pt idx="12">
                  <c:v>172.4</c:v>
                </c:pt>
                <c:pt idx="13">
                  <c:v>160</c:v>
                </c:pt>
                <c:pt idx="14">
                  <c:v>148.4</c:v>
                </c:pt>
                <c:pt idx="15">
                  <c:v>138.80000000000001</c:v>
                </c:pt>
                <c:pt idx="16">
                  <c:v>136.1</c:v>
                </c:pt>
                <c:pt idx="17">
                  <c:v>123.4</c:v>
                </c:pt>
                <c:pt idx="18">
                  <c:v>124.8</c:v>
                </c:pt>
                <c:pt idx="19">
                  <c:v>127.1</c:v>
                </c:pt>
                <c:pt idx="20">
                  <c:v>125.5</c:v>
                </c:pt>
                <c:pt idx="21">
                  <c:v>129.30000000000001</c:v>
                </c:pt>
                <c:pt idx="22">
                  <c:v>135.30000000000001</c:v>
                </c:pt>
                <c:pt idx="23">
                  <c:v>148.19999999999999</c:v>
                </c:pt>
                <c:pt idx="24">
                  <c:v>147.80000000000001</c:v>
                </c:pt>
                <c:pt idx="25">
                  <c:v>151.4</c:v>
                </c:pt>
                <c:pt idx="26">
                  <c:v>161.6</c:v>
                </c:pt>
                <c:pt idx="27">
                  <c:v>167.3</c:v>
                </c:pt>
                <c:pt idx="28">
                  <c:v>198.9</c:v>
                </c:pt>
                <c:pt idx="29">
                  <c:v>207.4</c:v>
                </c:pt>
                <c:pt idx="30">
                  <c:v>207</c:v>
                </c:pt>
                <c:pt idx="31">
                  <c:v>206.2</c:v>
                </c:pt>
                <c:pt idx="32">
                  <c:v>211.3</c:v>
                </c:pt>
                <c:pt idx="33">
                  <c:v>215.8</c:v>
                </c:pt>
                <c:pt idx="34">
                  <c:v>219.1</c:v>
                </c:pt>
                <c:pt idx="35">
                  <c:v>221.3</c:v>
                </c:pt>
                <c:pt idx="36">
                  <c:v>224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Kolonne2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'Ark1'!$A$2:$A$41</c:f>
              <c:numCache>
                <c:formatCode>General</c:formatCod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numCache>
            </c:numRef>
          </c:cat>
          <c:val>
            <c:numRef>
              <c:f>'Ark1'!$E$2:$E$41</c:f>
              <c:numCache>
                <c:formatCode>General</c:formatCode>
                <c:ptCount val="40"/>
                <c:pt idx="36">
                  <c:v>224</c:v>
                </c:pt>
                <c:pt idx="37">
                  <c:v>227.7</c:v>
                </c:pt>
                <c:pt idx="38">
                  <c:v>234.3</c:v>
                </c:pt>
                <c:pt idx="39">
                  <c:v>239.6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94528"/>
        <c:axId val="35492992"/>
      </c:lineChart>
      <c:catAx>
        <c:axId val="354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47481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3547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473280"/>
        <c:crosses val="autoZero"/>
        <c:crossBetween val="between"/>
      </c:valAx>
      <c:valAx>
        <c:axId val="35492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nb-NO"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494528"/>
        <c:crosses val="max"/>
        <c:crossBetween val="between"/>
      </c:valAx>
      <c:catAx>
        <c:axId val="3549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92992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248681770401579"/>
          <c:y val="0.68354483813690103"/>
          <c:w val="0.6151632724569065"/>
          <c:h val="0.18088894851516424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17174812599205"/>
          <c:y val="2.7244269839906927E-2"/>
          <c:w val="0.79123509789315294"/>
          <c:h val="0.8761194565548277"/>
        </c:manualLayout>
      </c:layout>
      <c:lineChart>
        <c:grouping val="standard"/>
        <c:varyColors val="0"/>
        <c:ser>
          <c:idx val="2"/>
          <c:order val="1"/>
          <c:tx>
            <c:strRef>
              <c:f>'Ark1'!$C$1</c:f>
              <c:strCache>
                <c:ptCount val="1"/>
                <c:pt idx="0">
                  <c:v>Gjeld</c:v>
                </c:pt>
              </c:strCache>
            </c:strRef>
          </c:tx>
          <c:spPr>
            <a:ln w="19050">
              <a:solidFill>
                <a:srgbClr val="ED7D31"/>
              </a:solidFill>
              <a:prstDash val="solid"/>
            </a:ln>
          </c:spPr>
          <c:marker>
            <c:symbol val="none"/>
          </c:marker>
          <c:dPt>
            <c:idx val="37"/>
            <c:bubble3D val="0"/>
            <c:spPr>
              <a:ln w="19050">
                <a:solidFill>
                  <a:srgbClr val="ED7D31"/>
                </a:solidFill>
                <a:prstDash val="solid"/>
              </a:ln>
            </c:spPr>
          </c:dPt>
          <c:cat>
            <c:numRef>
              <c:f>'Ark1'!$A$2:$A$27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'Ark1'!$C$2:$C$27</c:f>
              <c:numCache>
                <c:formatCode>0.0</c:formatCode>
                <c:ptCount val="26"/>
                <c:pt idx="0">
                  <c:v>25.09</c:v>
                </c:pt>
                <c:pt idx="1">
                  <c:v>28.63</c:v>
                </c:pt>
                <c:pt idx="2">
                  <c:v>28.9</c:v>
                </c:pt>
                <c:pt idx="3">
                  <c:v>26.33</c:v>
                </c:pt>
                <c:pt idx="4">
                  <c:v>26.2</c:v>
                </c:pt>
                <c:pt idx="5">
                  <c:v>22.47</c:v>
                </c:pt>
                <c:pt idx="6">
                  <c:v>15.83</c:v>
                </c:pt>
                <c:pt idx="7">
                  <c:v>14.75</c:v>
                </c:pt>
                <c:pt idx="8">
                  <c:v>14.03</c:v>
                </c:pt>
                <c:pt idx="9">
                  <c:v>15.48</c:v>
                </c:pt>
                <c:pt idx="10">
                  <c:v>14.65</c:v>
                </c:pt>
                <c:pt idx="11">
                  <c:v>14.35</c:v>
                </c:pt>
                <c:pt idx="12">
                  <c:v>16.100000000000001</c:v>
                </c:pt>
                <c:pt idx="13">
                  <c:v>17.649999999999999</c:v>
                </c:pt>
                <c:pt idx="14">
                  <c:v>19.52</c:v>
                </c:pt>
                <c:pt idx="15">
                  <c:v>22.62</c:v>
                </c:pt>
                <c:pt idx="16">
                  <c:v>22</c:v>
                </c:pt>
                <c:pt idx="17">
                  <c:v>22.9</c:v>
                </c:pt>
                <c:pt idx="18">
                  <c:v>25.18</c:v>
                </c:pt>
                <c:pt idx="19">
                  <c:v>30.45</c:v>
                </c:pt>
                <c:pt idx="20">
                  <c:v>33.619999999999997</c:v>
                </c:pt>
                <c:pt idx="21">
                  <c:v>35.520000000000003</c:v>
                </c:pt>
                <c:pt idx="22">
                  <c:v>32.71</c:v>
                </c:pt>
                <c:pt idx="23">
                  <c:v>32.81</c:v>
                </c:pt>
                <c:pt idx="24">
                  <c:v>34.03</c:v>
                </c:pt>
                <c:pt idx="25">
                  <c:v>35.340000000000003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46080"/>
        <c:axId val="35644544"/>
      </c:lineChart>
      <c:lineChart>
        <c:grouping val="standar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Husholdninger</c:v>
                </c:pt>
              </c:strCache>
            </c:strRef>
          </c:tx>
          <c:spPr>
            <a:ln w="1905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'Ark1'!$A$2:$A$27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'Ark1'!$B$2:$B$27</c:f>
              <c:numCache>
                <c:formatCode>0.0</c:formatCode>
                <c:ptCount val="26"/>
                <c:pt idx="0">
                  <c:v>5.74</c:v>
                </c:pt>
                <c:pt idx="1">
                  <c:v>6.86</c:v>
                </c:pt>
                <c:pt idx="2">
                  <c:v>7.16</c:v>
                </c:pt>
                <c:pt idx="3">
                  <c:v>6.77</c:v>
                </c:pt>
                <c:pt idx="4">
                  <c:v>6.69</c:v>
                </c:pt>
                <c:pt idx="5">
                  <c:v>6.41</c:v>
                </c:pt>
                <c:pt idx="6">
                  <c:v>4.4400000000000004</c:v>
                </c:pt>
                <c:pt idx="7">
                  <c:v>3.9</c:v>
                </c:pt>
                <c:pt idx="8">
                  <c:v>3.76</c:v>
                </c:pt>
                <c:pt idx="9">
                  <c:v>4.07</c:v>
                </c:pt>
                <c:pt idx="10">
                  <c:v>3.64</c:v>
                </c:pt>
                <c:pt idx="11">
                  <c:v>3.72</c:v>
                </c:pt>
                <c:pt idx="12">
                  <c:v>4.16</c:v>
                </c:pt>
                <c:pt idx="13">
                  <c:v>4.59</c:v>
                </c:pt>
                <c:pt idx="14">
                  <c:v>5.42</c:v>
                </c:pt>
                <c:pt idx="15">
                  <c:v>6.71</c:v>
                </c:pt>
                <c:pt idx="16">
                  <c:v>6.56</c:v>
                </c:pt>
                <c:pt idx="17">
                  <c:v>6.88</c:v>
                </c:pt>
                <c:pt idx="18">
                  <c:v>7.94</c:v>
                </c:pt>
                <c:pt idx="19">
                  <c:v>9.67</c:v>
                </c:pt>
                <c:pt idx="20">
                  <c:v>11.09</c:v>
                </c:pt>
                <c:pt idx="21">
                  <c:v>12.08</c:v>
                </c:pt>
                <c:pt idx="22">
                  <c:v>11.02</c:v>
                </c:pt>
                <c:pt idx="23">
                  <c:v>11.15</c:v>
                </c:pt>
                <c:pt idx="24">
                  <c:v>11.65</c:v>
                </c:pt>
                <c:pt idx="25">
                  <c:v>12.3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12256"/>
        <c:axId val="36110720"/>
      </c:lineChart>
      <c:valAx>
        <c:axId val="356445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5646080"/>
        <c:crosses val="autoZero"/>
        <c:crossBetween val="between"/>
      </c:valAx>
      <c:catAx>
        <c:axId val="356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445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6110720"/>
        <c:scaling>
          <c:orientation val="minMax"/>
          <c:max val="40"/>
        </c:scaling>
        <c:delete val="0"/>
        <c:axPos val="r"/>
        <c:numFmt formatCode="0" sourceLinked="0"/>
        <c:majorTickMark val="out"/>
        <c:minorTickMark val="none"/>
        <c:tickLblPos val="nextTo"/>
        <c:crossAx val="36112256"/>
        <c:crosses val="max"/>
        <c:crossBetween val="between"/>
        <c:majorUnit val="5"/>
      </c:valAx>
      <c:catAx>
        <c:axId val="36112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110720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22932941115995403"/>
          <c:y val="8.5640813062410351E-2"/>
          <c:w val="0.34181483981050204"/>
          <c:h val="0.1977186121765639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 algn="ctr">
        <a:defRPr lang="nb-NO" sz="1100" b="0" i="0" u="none" strike="noStrike" kern="1200" baseline="0">
          <a:solidFill>
            <a:prstClr val="black"/>
          </a:solidFill>
          <a:latin typeface="+mn-lt"/>
          <a:ea typeface="+mn-ea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44253098358182E-2"/>
          <c:y val="3.3533164107272521E-2"/>
          <c:w val="0.86233832441556668"/>
          <c:h val="0.91589882039924264"/>
        </c:manualLayout>
      </c:layout>
      <c:barChart>
        <c:barDir val="col"/>
        <c:grouping val="clustered"/>
        <c:varyColors val="0"/>
        <c:ser>
          <c:idx val="1"/>
          <c:order val="0"/>
          <c:tx>
            <c:v>1987-1989</c:v>
          </c:tx>
          <c:spPr>
            <a:solidFill>
              <a:schemeClr val="accent3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'Ark1'!$B$2:$H$2</c:f>
              <c:numCache>
                <c:formatCode>General</c:formatCode>
                <c:ptCount val="7"/>
                <c:pt idx="0">
                  <c:v>149.63</c:v>
                </c:pt>
                <c:pt idx="1">
                  <c:v>259.02999999999997</c:v>
                </c:pt>
                <c:pt idx="2">
                  <c:v>204.84</c:v>
                </c:pt>
                <c:pt idx="3">
                  <c:v>130.25</c:v>
                </c:pt>
                <c:pt idx="4">
                  <c:v>81.2</c:v>
                </c:pt>
                <c:pt idx="5">
                  <c:v>26.37</c:v>
                </c:pt>
                <c:pt idx="6">
                  <c:v>8.9700000000000006</c:v>
                </c:pt>
              </c:numCache>
            </c:numRef>
          </c:val>
        </c:ser>
        <c:ser>
          <c:idx val="2"/>
          <c:order val="1"/>
          <c:tx>
            <c:strRef>
              <c:f>'Ark1'!$A$3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'Ark1'!$B$3:$H$3</c:f>
              <c:numCache>
                <c:formatCode>General</c:formatCode>
                <c:ptCount val="7"/>
                <c:pt idx="0">
                  <c:v>161.22</c:v>
                </c:pt>
                <c:pt idx="1">
                  <c:v>258.70999999999998</c:v>
                </c:pt>
                <c:pt idx="2">
                  <c:v>216.49</c:v>
                </c:pt>
                <c:pt idx="3">
                  <c:v>156.26</c:v>
                </c:pt>
                <c:pt idx="4">
                  <c:v>88.94</c:v>
                </c:pt>
                <c:pt idx="5">
                  <c:v>29</c:v>
                </c:pt>
                <c:pt idx="6">
                  <c:v>13.47</c:v>
                </c:pt>
              </c:numCache>
            </c:numRef>
          </c:val>
        </c:ser>
        <c:ser>
          <c:idx val="3"/>
          <c:order val="2"/>
          <c:tx>
            <c:strRef>
              <c:f>'Ark1'!$A$4</c:f>
              <c:strCache>
                <c:ptCount val="1"/>
                <c:pt idx="0">
                  <c:v>1989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'Ark1'!$B$4:$H$4</c:f>
              <c:numCache>
                <c:formatCode>General</c:formatCode>
                <c:ptCount val="7"/>
                <c:pt idx="0">
                  <c:v>130.82</c:v>
                </c:pt>
                <c:pt idx="1">
                  <c:v>261.35000000000002</c:v>
                </c:pt>
                <c:pt idx="2">
                  <c:v>258.77999999999997</c:v>
                </c:pt>
                <c:pt idx="3">
                  <c:v>146.96</c:v>
                </c:pt>
                <c:pt idx="4">
                  <c:v>97.23</c:v>
                </c:pt>
                <c:pt idx="5">
                  <c:v>25.87</c:v>
                </c:pt>
                <c:pt idx="6">
                  <c:v>9.49</c:v>
                </c:pt>
              </c:numCache>
            </c:numRef>
          </c:val>
        </c:ser>
        <c:ser>
          <c:idx val="4"/>
          <c:order val="3"/>
          <c:tx>
            <c:v>1990-1999</c:v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'Ark1'!$B$5:$H$5</c:f>
              <c:numCache>
                <c:formatCode>General</c:formatCode>
                <c:ptCount val="7"/>
                <c:pt idx="0">
                  <c:v>140.18</c:v>
                </c:pt>
                <c:pt idx="1">
                  <c:v>241.95</c:v>
                </c:pt>
                <c:pt idx="2">
                  <c:v>238.27</c:v>
                </c:pt>
                <c:pt idx="3">
                  <c:v>168.87</c:v>
                </c:pt>
                <c:pt idx="4">
                  <c:v>95.66</c:v>
                </c:pt>
                <c:pt idx="5">
                  <c:v>36.54</c:v>
                </c:pt>
                <c:pt idx="6">
                  <c:v>18.440000000000001</c:v>
                </c:pt>
              </c:numCache>
            </c:numRef>
          </c:val>
        </c:ser>
        <c:ser>
          <c:idx val="5"/>
          <c:order val="4"/>
          <c:tx>
            <c:strRef>
              <c:f>'Ark1'!$A$6</c:f>
              <c:strCache>
                <c:ptCount val="1"/>
                <c:pt idx="0">
                  <c:v>1991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'Ark1'!$B$6:$H$6</c:f>
              <c:numCache>
                <c:formatCode>General</c:formatCode>
                <c:ptCount val="7"/>
                <c:pt idx="0">
                  <c:v>102.63</c:v>
                </c:pt>
                <c:pt idx="1">
                  <c:v>237.22</c:v>
                </c:pt>
                <c:pt idx="2">
                  <c:v>222.77</c:v>
                </c:pt>
                <c:pt idx="3">
                  <c:v>152.05000000000001</c:v>
                </c:pt>
                <c:pt idx="4">
                  <c:v>83.29</c:v>
                </c:pt>
                <c:pt idx="5">
                  <c:v>27.28</c:v>
                </c:pt>
                <c:pt idx="6">
                  <c:v>11.4</c:v>
                </c:pt>
              </c:numCache>
            </c:numRef>
          </c:val>
        </c:ser>
        <c:ser>
          <c:idx val="6"/>
          <c:order val="5"/>
          <c:tx>
            <c:strRef>
              <c:f>'Ark1'!$A$7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'Ark1'!$B$7:$H$7</c:f>
              <c:numCache>
                <c:formatCode>General</c:formatCode>
                <c:ptCount val="7"/>
                <c:pt idx="0">
                  <c:v>133.61000000000001</c:v>
                </c:pt>
                <c:pt idx="1">
                  <c:v>224.18</c:v>
                </c:pt>
                <c:pt idx="2">
                  <c:v>211.46</c:v>
                </c:pt>
                <c:pt idx="3">
                  <c:v>149.93</c:v>
                </c:pt>
                <c:pt idx="4">
                  <c:v>86.16</c:v>
                </c:pt>
                <c:pt idx="5">
                  <c:v>32.04</c:v>
                </c:pt>
                <c:pt idx="6">
                  <c:v>25.03</c:v>
                </c:pt>
              </c:numCache>
            </c:numRef>
          </c:val>
        </c:ser>
        <c:ser>
          <c:idx val="7"/>
          <c:order val="6"/>
          <c:tx>
            <c:strRef>
              <c:f>'Ark1'!$A$8</c:f>
              <c:strCache>
                <c:ptCount val="1"/>
                <c:pt idx="0">
                  <c:v>1993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'Ark1'!$B$8:$H$8</c:f>
              <c:numCache>
                <c:formatCode>General</c:formatCode>
                <c:ptCount val="7"/>
                <c:pt idx="0">
                  <c:v>108.57</c:v>
                </c:pt>
                <c:pt idx="1">
                  <c:v>189.46</c:v>
                </c:pt>
                <c:pt idx="2">
                  <c:v>196.7</c:v>
                </c:pt>
                <c:pt idx="3">
                  <c:v>148.79</c:v>
                </c:pt>
                <c:pt idx="4">
                  <c:v>81.239999999999995</c:v>
                </c:pt>
                <c:pt idx="5">
                  <c:v>30.97</c:v>
                </c:pt>
                <c:pt idx="6">
                  <c:v>17.66</c:v>
                </c:pt>
              </c:numCache>
            </c:numRef>
          </c:val>
        </c:ser>
        <c:ser>
          <c:idx val="0"/>
          <c:order val="7"/>
          <c:tx>
            <c:strRef>
              <c:f>'Ark1'!$A$9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'Ark1'!$B$9:$H$9</c:f>
              <c:numCache>
                <c:formatCode>General</c:formatCode>
                <c:ptCount val="7"/>
                <c:pt idx="0">
                  <c:v>105.35</c:v>
                </c:pt>
                <c:pt idx="1">
                  <c:v>185.61</c:v>
                </c:pt>
                <c:pt idx="2">
                  <c:v>182.07</c:v>
                </c:pt>
                <c:pt idx="3">
                  <c:v>139.46</c:v>
                </c:pt>
                <c:pt idx="4">
                  <c:v>85.35</c:v>
                </c:pt>
                <c:pt idx="5">
                  <c:v>41.69</c:v>
                </c:pt>
                <c:pt idx="6">
                  <c:v>27.09</c:v>
                </c:pt>
              </c:numCache>
            </c:numRef>
          </c:val>
        </c:ser>
        <c:ser>
          <c:idx val="8"/>
          <c:order val="8"/>
          <c:tx>
            <c:strRef>
              <c:f>'Ark1'!$A$10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'Ark1'!$B$10:$H$10</c:f>
              <c:numCache>
                <c:formatCode>General</c:formatCode>
                <c:ptCount val="7"/>
                <c:pt idx="0">
                  <c:v>104.06</c:v>
                </c:pt>
                <c:pt idx="1">
                  <c:v>188.18</c:v>
                </c:pt>
                <c:pt idx="2">
                  <c:v>182.43</c:v>
                </c:pt>
                <c:pt idx="3">
                  <c:v>137.36000000000001</c:v>
                </c:pt>
                <c:pt idx="4">
                  <c:v>96.47</c:v>
                </c:pt>
                <c:pt idx="5">
                  <c:v>41.55</c:v>
                </c:pt>
                <c:pt idx="6">
                  <c:v>22.87</c:v>
                </c:pt>
              </c:numCache>
            </c:numRef>
          </c:val>
        </c:ser>
        <c:ser>
          <c:idx val="9"/>
          <c:order val="9"/>
          <c:tx>
            <c:strRef>
              <c:f>'Ark1'!$A$11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'Ark1'!$B$11:$H$11</c:f>
              <c:numCache>
                <c:formatCode>General</c:formatCode>
                <c:ptCount val="7"/>
                <c:pt idx="0">
                  <c:v>121.2</c:v>
                </c:pt>
                <c:pt idx="1">
                  <c:v>188.83</c:v>
                </c:pt>
                <c:pt idx="2">
                  <c:v>182.2</c:v>
                </c:pt>
                <c:pt idx="3">
                  <c:v>143.46</c:v>
                </c:pt>
                <c:pt idx="4">
                  <c:v>86.35</c:v>
                </c:pt>
                <c:pt idx="5">
                  <c:v>42.05</c:v>
                </c:pt>
                <c:pt idx="6">
                  <c:v>22.17</c:v>
                </c:pt>
              </c:numCache>
            </c:numRef>
          </c:val>
        </c:ser>
        <c:ser>
          <c:idx val="10"/>
          <c:order val="10"/>
          <c:tx>
            <c:strRef>
              <c:f>'Ark1'!$A$12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'Ark1'!$B$12:$H$12</c:f>
              <c:numCache>
                <c:formatCode>General</c:formatCode>
                <c:ptCount val="7"/>
                <c:pt idx="0">
                  <c:v>123.76</c:v>
                </c:pt>
                <c:pt idx="1">
                  <c:v>191.04</c:v>
                </c:pt>
                <c:pt idx="2">
                  <c:v>185.31</c:v>
                </c:pt>
                <c:pt idx="3">
                  <c:v>136.91</c:v>
                </c:pt>
                <c:pt idx="4">
                  <c:v>84.1</c:v>
                </c:pt>
                <c:pt idx="5">
                  <c:v>44.13</c:v>
                </c:pt>
                <c:pt idx="6">
                  <c:v>24.07</c:v>
                </c:pt>
              </c:numCache>
            </c:numRef>
          </c:val>
        </c:ser>
        <c:ser>
          <c:idx val="11"/>
          <c:order val="11"/>
          <c:tx>
            <c:strRef>
              <c:f>'Ark1'!$A$13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'Ark1'!$B$13:$H$13</c:f>
              <c:numCache>
                <c:formatCode>General</c:formatCode>
                <c:ptCount val="7"/>
                <c:pt idx="0">
                  <c:v>124.96</c:v>
                </c:pt>
                <c:pt idx="1">
                  <c:v>192.1</c:v>
                </c:pt>
                <c:pt idx="2">
                  <c:v>179.55</c:v>
                </c:pt>
                <c:pt idx="3">
                  <c:v>136.93</c:v>
                </c:pt>
                <c:pt idx="4">
                  <c:v>85.75</c:v>
                </c:pt>
                <c:pt idx="5">
                  <c:v>49.16</c:v>
                </c:pt>
                <c:pt idx="6">
                  <c:v>24.95</c:v>
                </c:pt>
              </c:numCache>
            </c:numRef>
          </c:val>
        </c:ser>
        <c:ser>
          <c:idx val="12"/>
          <c:order val="12"/>
          <c:tx>
            <c:strRef>
              <c:f>'Ark1'!$A$14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'Ark1'!$B$14:$H$14</c:f>
              <c:numCache>
                <c:formatCode>General</c:formatCode>
                <c:ptCount val="7"/>
                <c:pt idx="0">
                  <c:v>123.11</c:v>
                </c:pt>
                <c:pt idx="1">
                  <c:v>202.96</c:v>
                </c:pt>
                <c:pt idx="2">
                  <c:v>191.64</c:v>
                </c:pt>
                <c:pt idx="3">
                  <c:v>145.1</c:v>
                </c:pt>
                <c:pt idx="4">
                  <c:v>80.86</c:v>
                </c:pt>
                <c:pt idx="5">
                  <c:v>45.54</c:v>
                </c:pt>
                <c:pt idx="6">
                  <c:v>26.53</c:v>
                </c:pt>
              </c:numCache>
            </c:numRef>
          </c:val>
        </c:ser>
        <c:ser>
          <c:idx val="13"/>
          <c:order val="13"/>
          <c:tx>
            <c:v>2000-2009</c:v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'Ark1'!$B$15:$H$15</c:f>
              <c:numCache>
                <c:formatCode>General</c:formatCode>
                <c:ptCount val="7"/>
                <c:pt idx="0">
                  <c:v>140.25</c:v>
                </c:pt>
                <c:pt idx="1">
                  <c:v>207.48</c:v>
                </c:pt>
                <c:pt idx="2">
                  <c:v>187.02</c:v>
                </c:pt>
                <c:pt idx="3">
                  <c:v>143.37</c:v>
                </c:pt>
                <c:pt idx="4">
                  <c:v>87.25</c:v>
                </c:pt>
                <c:pt idx="5">
                  <c:v>46.04</c:v>
                </c:pt>
                <c:pt idx="6">
                  <c:v>32.840000000000003</c:v>
                </c:pt>
              </c:numCache>
            </c:numRef>
          </c:val>
        </c:ser>
        <c:ser>
          <c:idx val="14"/>
          <c:order val="14"/>
          <c:tx>
            <c:strRef>
              <c:f>'Ark1'!$A$16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'Ark1'!$B$16:$H$16</c:f>
              <c:numCache>
                <c:formatCode>General</c:formatCode>
                <c:ptCount val="7"/>
                <c:pt idx="0">
                  <c:v>133.28</c:v>
                </c:pt>
                <c:pt idx="1">
                  <c:v>238.08</c:v>
                </c:pt>
                <c:pt idx="2">
                  <c:v>209.95</c:v>
                </c:pt>
                <c:pt idx="3">
                  <c:v>155.22</c:v>
                </c:pt>
                <c:pt idx="4">
                  <c:v>101.45</c:v>
                </c:pt>
                <c:pt idx="5">
                  <c:v>46.93</c:v>
                </c:pt>
                <c:pt idx="6">
                  <c:v>36.04</c:v>
                </c:pt>
              </c:numCache>
            </c:numRef>
          </c:val>
        </c:ser>
        <c:ser>
          <c:idx val="15"/>
          <c:order val="15"/>
          <c:tx>
            <c:strRef>
              <c:f>'Ark1'!$A$17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'Ark1'!$B$17:$H$17</c:f>
              <c:numCache>
                <c:formatCode>General</c:formatCode>
                <c:ptCount val="7"/>
                <c:pt idx="0">
                  <c:v>129.30000000000001</c:v>
                </c:pt>
                <c:pt idx="1">
                  <c:v>255.83</c:v>
                </c:pt>
                <c:pt idx="2">
                  <c:v>212.21</c:v>
                </c:pt>
                <c:pt idx="3">
                  <c:v>151.13</c:v>
                </c:pt>
                <c:pt idx="4">
                  <c:v>98.27</c:v>
                </c:pt>
                <c:pt idx="5">
                  <c:v>45.68</c:v>
                </c:pt>
                <c:pt idx="6">
                  <c:v>28.6</c:v>
                </c:pt>
              </c:numCache>
            </c:numRef>
          </c:val>
        </c:ser>
        <c:ser>
          <c:idx val="16"/>
          <c:order val="16"/>
          <c:tx>
            <c:strRef>
              <c:f>'Ark1'!$A$18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'Ark1'!$B$18:$H$18</c:f>
              <c:numCache>
                <c:formatCode>General</c:formatCode>
                <c:ptCount val="7"/>
                <c:pt idx="0">
                  <c:v>143.28</c:v>
                </c:pt>
                <c:pt idx="1">
                  <c:v>258.08</c:v>
                </c:pt>
                <c:pt idx="2">
                  <c:v>213.58</c:v>
                </c:pt>
                <c:pt idx="3">
                  <c:v>163.1</c:v>
                </c:pt>
                <c:pt idx="4">
                  <c:v>103.08</c:v>
                </c:pt>
                <c:pt idx="5">
                  <c:v>50.49</c:v>
                </c:pt>
                <c:pt idx="6">
                  <c:v>31.51</c:v>
                </c:pt>
              </c:numCache>
            </c:numRef>
          </c:val>
        </c:ser>
        <c:ser>
          <c:idx val="17"/>
          <c:order val="17"/>
          <c:tx>
            <c:strRef>
              <c:f>'Ark1'!$A$19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'Ark1'!$B$19:$H$19</c:f>
              <c:numCache>
                <c:formatCode>General</c:formatCode>
                <c:ptCount val="7"/>
                <c:pt idx="0">
                  <c:v>152.63999999999999</c:v>
                </c:pt>
                <c:pt idx="1">
                  <c:v>253.04</c:v>
                </c:pt>
                <c:pt idx="2">
                  <c:v>222.02</c:v>
                </c:pt>
                <c:pt idx="3">
                  <c:v>178.31</c:v>
                </c:pt>
                <c:pt idx="4">
                  <c:v>120.35</c:v>
                </c:pt>
                <c:pt idx="5">
                  <c:v>60.97</c:v>
                </c:pt>
                <c:pt idx="6">
                  <c:v>31.96</c:v>
                </c:pt>
              </c:numCache>
            </c:numRef>
          </c:val>
        </c:ser>
        <c:ser>
          <c:idx val="18"/>
          <c:order val="18"/>
          <c:tx>
            <c:strRef>
              <c:f>'Ark1'!$A$20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'Ark1'!$B$20:$H$20</c:f>
              <c:numCache>
                <c:formatCode>General</c:formatCode>
                <c:ptCount val="7"/>
                <c:pt idx="0">
                  <c:v>173.79</c:v>
                </c:pt>
                <c:pt idx="1">
                  <c:v>270.47000000000003</c:v>
                </c:pt>
                <c:pt idx="2">
                  <c:v>224.72</c:v>
                </c:pt>
                <c:pt idx="3">
                  <c:v>165.84</c:v>
                </c:pt>
                <c:pt idx="4">
                  <c:v>123.01</c:v>
                </c:pt>
                <c:pt idx="5">
                  <c:v>66.92</c:v>
                </c:pt>
                <c:pt idx="6">
                  <c:v>41.14</c:v>
                </c:pt>
              </c:numCache>
            </c:numRef>
          </c:val>
        </c:ser>
        <c:ser>
          <c:idx val="19"/>
          <c:order val="19"/>
          <c:tx>
            <c:strRef>
              <c:f>'Ark1'!$A$21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'Ark1'!$B$21:$H$21</c:f>
              <c:numCache>
                <c:formatCode>General</c:formatCode>
                <c:ptCount val="7"/>
                <c:pt idx="0">
                  <c:v>210.52</c:v>
                </c:pt>
                <c:pt idx="1">
                  <c:v>306.44</c:v>
                </c:pt>
                <c:pt idx="2">
                  <c:v>262.01</c:v>
                </c:pt>
                <c:pt idx="3">
                  <c:v>208.58</c:v>
                </c:pt>
                <c:pt idx="4">
                  <c:v>153.94</c:v>
                </c:pt>
                <c:pt idx="5">
                  <c:v>87.28</c:v>
                </c:pt>
                <c:pt idx="6">
                  <c:v>48.75</c:v>
                </c:pt>
              </c:numCache>
            </c:numRef>
          </c:val>
        </c:ser>
        <c:ser>
          <c:idx val="20"/>
          <c:order val="20"/>
          <c:tx>
            <c:strRef>
              <c:f>'Ark1'!$A$22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'Ark1'!$B$22:$H$22</c:f>
              <c:numCache>
                <c:formatCode>General</c:formatCode>
                <c:ptCount val="7"/>
                <c:pt idx="0">
                  <c:v>213.64</c:v>
                </c:pt>
                <c:pt idx="1">
                  <c:v>322.70999999999998</c:v>
                </c:pt>
                <c:pt idx="2">
                  <c:v>274.89</c:v>
                </c:pt>
                <c:pt idx="3">
                  <c:v>213.78</c:v>
                </c:pt>
                <c:pt idx="4">
                  <c:v>156.27000000000001</c:v>
                </c:pt>
                <c:pt idx="5">
                  <c:v>88.92</c:v>
                </c:pt>
                <c:pt idx="6">
                  <c:v>49.11</c:v>
                </c:pt>
              </c:numCache>
            </c:numRef>
          </c:val>
        </c:ser>
        <c:ser>
          <c:idx val="21"/>
          <c:order val="21"/>
          <c:tx>
            <c:strRef>
              <c:f>'Ark1'!$A$23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'Ark1'!$B$23:$H$23</c:f>
              <c:numCache>
                <c:formatCode>General</c:formatCode>
                <c:ptCount val="7"/>
                <c:pt idx="0">
                  <c:v>208.75</c:v>
                </c:pt>
                <c:pt idx="1">
                  <c:v>330.66</c:v>
                </c:pt>
                <c:pt idx="2">
                  <c:v>287.51</c:v>
                </c:pt>
                <c:pt idx="3">
                  <c:v>220.77</c:v>
                </c:pt>
                <c:pt idx="4">
                  <c:v>161.9</c:v>
                </c:pt>
                <c:pt idx="5">
                  <c:v>90.22</c:v>
                </c:pt>
                <c:pt idx="6">
                  <c:v>50.46</c:v>
                </c:pt>
              </c:numCache>
            </c:numRef>
          </c:val>
        </c:ser>
        <c:ser>
          <c:idx val="22"/>
          <c:order val="22"/>
          <c:tx>
            <c:strRef>
              <c:f>'Ark1'!$A$24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'Ark1'!$B$24:$H$24</c:f>
              <c:numCache>
                <c:formatCode>General</c:formatCode>
                <c:ptCount val="7"/>
                <c:pt idx="0">
                  <c:v>199.85</c:v>
                </c:pt>
                <c:pt idx="1">
                  <c:v>317.27</c:v>
                </c:pt>
                <c:pt idx="2">
                  <c:v>285.01</c:v>
                </c:pt>
                <c:pt idx="3">
                  <c:v>224.15</c:v>
                </c:pt>
                <c:pt idx="4">
                  <c:v>165.15</c:v>
                </c:pt>
                <c:pt idx="5">
                  <c:v>96.05</c:v>
                </c:pt>
                <c:pt idx="6">
                  <c:v>52.65</c:v>
                </c:pt>
              </c:numCache>
            </c:numRef>
          </c:val>
        </c:ser>
        <c:ser>
          <c:idx val="23"/>
          <c:order val="23"/>
          <c:tx>
            <c:v>2010-2013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'Ark1'!$B$25:$H$25</c:f>
              <c:numCache>
                <c:formatCode>General</c:formatCode>
                <c:ptCount val="7"/>
                <c:pt idx="0">
                  <c:v>199.8</c:v>
                </c:pt>
                <c:pt idx="1">
                  <c:v>316.17</c:v>
                </c:pt>
                <c:pt idx="2">
                  <c:v>290.64</c:v>
                </c:pt>
                <c:pt idx="3">
                  <c:v>226.9</c:v>
                </c:pt>
                <c:pt idx="4">
                  <c:v>168.84</c:v>
                </c:pt>
                <c:pt idx="5">
                  <c:v>98.63</c:v>
                </c:pt>
                <c:pt idx="6">
                  <c:v>53.1</c:v>
                </c:pt>
              </c:numCache>
            </c:numRef>
          </c:val>
        </c:ser>
        <c:ser>
          <c:idx val="24"/>
          <c:order val="24"/>
          <c:tx>
            <c:strRef>
              <c:f>'Ark1'!$A$26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'Ark1'!$B$26:$H$26</c:f>
              <c:numCache>
                <c:formatCode>General</c:formatCode>
                <c:ptCount val="7"/>
                <c:pt idx="0">
                  <c:v>205.5</c:v>
                </c:pt>
                <c:pt idx="1">
                  <c:v>321.26</c:v>
                </c:pt>
                <c:pt idx="2">
                  <c:v>298.74</c:v>
                </c:pt>
                <c:pt idx="3">
                  <c:v>233.86</c:v>
                </c:pt>
                <c:pt idx="4">
                  <c:v>171.27</c:v>
                </c:pt>
                <c:pt idx="5">
                  <c:v>101.48</c:v>
                </c:pt>
                <c:pt idx="6">
                  <c:v>54.2</c:v>
                </c:pt>
              </c:numCache>
            </c:numRef>
          </c:val>
        </c:ser>
        <c:ser>
          <c:idx val="25"/>
          <c:order val="25"/>
          <c:tx>
            <c:strRef>
              <c:f>'Ark1'!$A$27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'Ark1'!$B$27:$H$27</c:f>
              <c:numCache>
                <c:formatCode>General</c:formatCode>
                <c:ptCount val="7"/>
                <c:pt idx="0">
                  <c:v>210.41</c:v>
                </c:pt>
                <c:pt idx="1">
                  <c:v>325.23</c:v>
                </c:pt>
                <c:pt idx="2">
                  <c:v>307.47000000000003</c:v>
                </c:pt>
                <c:pt idx="3">
                  <c:v>239.87</c:v>
                </c:pt>
                <c:pt idx="4">
                  <c:v>174.4</c:v>
                </c:pt>
                <c:pt idx="5">
                  <c:v>107.16</c:v>
                </c:pt>
                <c:pt idx="6">
                  <c:v>57.14</c:v>
                </c:pt>
              </c:numCache>
            </c:numRef>
          </c:val>
        </c:ser>
        <c:ser>
          <c:idx val="26"/>
          <c:order val="26"/>
          <c:tx>
            <c:strRef>
              <c:f>'Ark1'!$A$28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'Ark1'!$B$1:$H$1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55-66</c:v>
                </c:pt>
                <c:pt idx="5">
                  <c:v>67-76</c:v>
                </c:pt>
                <c:pt idx="6">
                  <c:v>76-</c:v>
                </c:pt>
              </c:strCache>
            </c:strRef>
          </c:cat>
          <c:val>
            <c:numRef>
              <c:f>'Ark1'!$B$28:$H$28</c:f>
              <c:numCache>
                <c:formatCode>General</c:formatCode>
                <c:ptCount val="7"/>
                <c:pt idx="0">
                  <c:v>225.71</c:v>
                </c:pt>
                <c:pt idx="1">
                  <c:v>329.24</c:v>
                </c:pt>
                <c:pt idx="2">
                  <c:v>313.38</c:v>
                </c:pt>
                <c:pt idx="3">
                  <c:v>245.44</c:v>
                </c:pt>
                <c:pt idx="4">
                  <c:v>178.23</c:v>
                </c:pt>
                <c:pt idx="5">
                  <c:v>110.69</c:v>
                </c:pt>
                <c:pt idx="6">
                  <c:v>59.13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07808"/>
        <c:axId val="44009344"/>
      </c:barChart>
      <c:lineChart>
        <c:grouping val="standard"/>
        <c:varyColors val="0"/>
        <c:ser>
          <c:idx val="27"/>
          <c:order val="27"/>
          <c:tx>
            <c:strRef>
              <c:f>'Ark1'!$I$1</c:f>
              <c:strCache>
                <c:ptCount val="1"/>
                <c:pt idx="0">
                  <c:v>Kolonne2</c:v>
                </c:pt>
              </c:strCache>
            </c:strRef>
          </c:tx>
          <c:marker>
            <c:symbol val="none"/>
          </c:marker>
          <c:val>
            <c:numRef>
              <c:f>'Ark1'!$I$2:$I$7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24960"/>
        <c:axId val="44010880"/>
      </c:lineChart>
      <c:catAx>
        <c:axId val="440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009344"/>
        <c:crosses val="autoZero"/>
        <c:auto val="1"/>
        <c:lblAlgn val="ctr"/>
        <c:lblOffset val="100"/>
        <c:noMultiLvlLbl val="0"/>
      </c:catAx>
      <c:valAx>
        <c:axId val="4400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4007808"/>
        <c:crosses val="autoZero"/>
        <c:crossBetween val="between"/>
      </c:valAx>
      <c:valAx>
        <c:axId val="44010880"/>
        <c:scaling>
          <c:orientation val="minMax"/>
          <c:max val="3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nb-NO"/>
          </a:p>
        </c:txPr>
        <c:crossAx val="44024960"/>
        <c:crosses val="max"/>
        <c:crossBetween val="between"/>
        <c:majorUnit val="50"/>
      </c:valAx>
      <c:catAx>
        <c:axId val="44024960"/>
        <c:scaling>
          <c:orientation val="minMax"/>
        </c:scaling>
        <c:delete val="1"/>
        <c:axPos val="b"/>
        <c:majorTickMark val="out"/>
        <c:minorTickMark val="none"/>
        <c:tickLblPos val="nextTo"/>
        <c:crossAx val="44010880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2"/>
        <c:delete val="1"/>
      </c:legendEntry>
      <c:legendEntry>
        <c:idx val="24"/>
        <c:delete val="1"/>
      </c:legendEntry>
      <c:legendEntry>
        <c:idx val="25"/>
        <c:delete val="1"/>
      </c:legendEntry>
      <c:legendEntry>
        <c:idx val="26"/>
        <c:delete val="1"/>
      </c:legendEntry>
      <c:legendEntry>
        <c:idx val="27"/>
        <c:delete val="1"/>
      </c:legendEntry>
      <c:layout>
        <c:manualLayout>
          <c:xMode val="edge"/>
          <c:yMode val="edge"/>
          <c:x val="0.55653139224628667"/>
          <c:y val="5.1592710512905184E-2"/>
          <c:w val="0.31540155706465217"/>
          <c:h val="0.29693095031351835"/>
        </c:manualLayout>
      </c:layout>
      <c:overlay val="0"/>
      <c:txPr>
        <a:bodyPr/>
        <a:lstStyle/>
        <a:p>
          <a:pPr algn="ctr"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 algn="ctr">
        <a:defRPr lang="nb-NO" sz="1100" b="0" i="0" u="none" strike="noStrike" kern="1200" baseline="0">
          <a:solidFill>
            <a:prstClr val="black"/>
          </a:solidFill>
          <a:latin typeface="+mn-lt"/>
          <a:ea typeface="+mn-ea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Belåningsgrad, andel av nye lån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2.35 Belåning'!$B$5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'Fig 2.35 Belåning'!$A$7:$A$10</c:f>
              <c:strCache>
                <c:ptCount val="4"/>
                <c:pt idx="0">
                  <c:v>Innenfor 60%</c:v>
                </c:pt>
                <c:pt idx="1">
                  <c:v>60-85%</c:v>
                </c:pt>
                <c:pt idx="2">
                  <c:v>85-100%</c:v>
                </c:pt>
                <c:pt idx="3">
                  <c:v>over 100%</c:v>
                </c:pt>
              </c:strCache>
            </c:strRef>
          </c:cat>
          <c:val>
            <c:numRef>
              <c:f>'Fig 2.35 Belåning'!$B$7:$B$10</c:f>
              <c:numCache>
                <c:formatCode>0.0</c:formatCode>
                <c:ptCount val="4"/>
                <c:pt idx="0">
                  <c:v>36.299999999999997</c:v>
                </c:pt>
                <c:pt idx="1">
                  <c:v>46.3</c:v>
                </c:pt>
                <c:pt idx="2">
                  <c:v>11</c:v>
                </c:pt>
                <c:pt idx="3">
                  <c:v>6.5</c:v>
                </c:pt>
              </c:numCache>
            </c:numRef>
          </c:val>
        </c:ser>
        <c:ser>
          <c:idx val="1"/>
          <c:order val="1"/>
          <c:tx>
            <c:strRef>
              <c:f>'Fig 2.35 Belåning'!$C$5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'Fig 2.35 Belåning'!$A$7:$A$10</c:f>
              <c:strCache>
                <c:ptCount val="4"/>
                <c:pt idx="0">
                  <c:v>Innenfor 60%</c:v>
                </c:pt>
                <c:pt idx="1">
                  <c:v>60-85%</c:v>
                </c:pt>
                <c:pt idx="2">
                  <c:v>85-100%</c:v>
                </c:pt>
                <c:pt idx="3">
                  <c:v>over 100%</c:v>
                </c:pt>
              </c:strCache>
            </c:strRef>
          </c:cat>
          <c:val>
            <c:numRef>
              <c:f>'Fig 2.35 Belåning'!$C$7:$C$10</c:f>
              <c:numCache>
                <c:formatCode>General</c:formatCode>
                <c:ptCount val="4"/>
                <c:pt idx="0">
                  <c:v>35.1</c:v>
                </c:pt>
                <c:pt idx="1">
                  <c:v>49.7</c:v>
                </c:pt>
                <c:pt idx="2">
                  <c:v>9.9</c:v>
                </c:pt>
                <c:pt idx="3">
                  <c:v>5.3</c:v>
                </c:pt>
              </c:numCache>
            </c:numRef>
          </c:val>
        </c:ser>
        <c:ser>
          <c:idx val="2"/>
          <c:order val="2"/>
          <c:tx>
            <c:strRef>
              <c:f>'Fig 2.35 Belåning'!$D$5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'Fig 2.35 Belåning'!$A$7:$A$10</c:f>
              <c:strCache>
                <c:ptCount val="4"/>
                <c:pt idx="0">
                  <c:v>Innenfor 60%</c:v>
                </c:pt>
                <c:pt idx="1">
                  <c:v>60-85%</c:v>
                </c:pt>
                <c:pt idx="2">
                  <c:v>85-100%</c:v>
                </c:pt>
                <c:pt idx="3">
                  <c:v>over 100%</c:v>
                </c:pt>
              </c:strCache>
            </c:strRef>
          </c:cat>
          <c:val>
            <c:numRef>
              <c:f>'Fig 2.35 Belåning'!$D$7:$D$10</c:f>
              <c:numCache>
                <c:formatCode>General</c:formatCode>
                <c:ptCount val="4"/>
                <c:pt idx="0">
                  <c:v>32.1</c:v>
                </c:pt>
                <c:pt idx="1">
                  <c:v>49.3</c:v>
                </c:pt>
                <c:pt idx="2">
                  <c:v>12.3</c:v>
                </c:pt>
                <c:pt idx="3">
                  <c:v>6.3</c:v>
                </c:pt>
              </c:numCache>
            </c:numRef>
          </c:val>
        </c:ser>
        <c:ser>
          <c:idx val="3"/>
          <c:order val="3"/>
          <c:tx>
            <c:strRef>
              <c:f>'Fig 2.35 Belåning'!$E$5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'Fig 2.35 Belåning'!$A$7:$A$10</c:f>
              <c:strCache>
                <c:ptCount val="4"/>
                <c:pt idx="0">
                  <c:v>Innenfor 60%</c:v>
                </c:pt>
                <c:pt idx="1">
                  <c:v>60-85%</c:v>
                </c:pt>
                <c:pt idx="2">
                  <c:v>85-100%</c:v>
                </c:pt>
                <c:pt idx="3">
                  <c:v>over 100%</c:v>
                </c:pt>
              </c:strCache>
            </c:strRef>
          </c:cat>
          <c:val>
            <c:numRef>
              <c:f>'Fig 2.35 Belåning'!$E$7:$E$10</c:f>
              <c:numCache>
                <c:formatCode>0.0</c:formatCode>
                <c:ptCount val="4"/>
                <c:pt idx="0">
                  <c:v>31.85</c:v>
                </c:pt>
                <c:pt idx="1">
                  <c:v>51.980000000000004</c:v>
                </c:pt>
                <c:pt idx="2">
                  <c:v>9.51</c:v>
                </c:pt>
                <c:pt idx="3">
                  <c:v>6.660000000000001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34464"/>
        <c:axId val="151130496"/>
      </c:barChart>
      <c:lineChart>
        <c:grouping val="standard"/>
        <c:varyColors val="0"/>
        <c:ser>
          <c:idx val="4"/>
          <c:order val="4"/>
          <c:tx>
            <c:strRef>
              <c:f>'Fig 2.35 Belåning'!$A$11</c:f>
              <c:strCache>
                <c:ptCount val="1"/>
                <c:pt idx="0">
                  <c:v>hl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'Fig 2.35 Belåning'!$B$11:$E$11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45856"/>
        <c:axId val="153300992"/>
      </c:lineChart>
      <c:catAx>
        <c:axId val="12473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51130496"/>
        <c:crosses val="autoZero"/>
        <c:auto val="1"/>
        <c:lblAlgn val="ctr"/>
        <c:lblOffset val="100"/>
        <c:noMultiLvlLbl val="0"/>
      </c:catAx>
      <c:valAx>
        <c:axId val="1511304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124734464"/>
        <c:crosses val="autoZero"/>
        <c:crossBetween val="between"/>
      </c:valAx>
      <c:valAx>
        <c:axId val="153300992"/>
        <c:scaling>
          <c:orientation val="minMax"/>
          <c:max val="6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54345856"/>
        <c:crosses val="max"/>
        <c:crossBetween val="between"/>
        <c:majorUnit val="10"/>
      </c:valAx>
      <c:catAx>
        <c:axId val="154345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53300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.62192359907266237"/>
          <c:y val="0.21325848222798111"/>
          <c:w val="0.16729317654921783"/>
          <c:h val="0.2555816298100536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Gjennomsnittlig utlånsrente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'0745-2'!$A$4</c:f>
              <c:strCache>
                <c:ptCount val="1"/>
                <c:pt idx="0">
                  <c:v>Ikke-finansielle foretak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'0745-2'!$B$3:$AA$3</c:f>
              <c:strCache>
                <c:ptCount val="26"/>
                <c:pt idx="0">
                  <c:v>2013M12</c:v>
                </c:pt>
                <c:pt idx="1">
                  <c:v>2014M01</c:v>
                </c:pt>
                <c:pt idx="2">
                  <c:v>2014M02</c:v>
                </c:pt>
                <c:pt idx="3">
                  <c:v>2014M03</c:v>
                </c:pt>
                <c:pt idx="4">
                  <c:v>2014M04</c:v>
                </c:pt>
                <c:pt idx="5">
                  <c:v>2014M05</c:v>
                </c:pt>
                <c:pt idx="6">
                  <c:v>2014M06</c:v>
                </c:pt>
                <c:pt idx="7">
                  <c:v>2014M07</c:v>
                </c:pt>
                <c:pt idx="8">
                  <c:v>2014M08</c:v>
                </c:pt>
                <c:pt idx="9">
                  <c:v>2014M09</c:v>
                </c:pt>
                <c:pt idx="10">
                  <c:v>2014M10</c:v>
                </c:pt>
                <c:pt idx="11">
                  <c:v>2014M11</c:v>
                </c:pt>
                <c:pt idx="12">
                  <c:v>2014M12</c:v>
                </c:pt>
                <c:pt idx="13">
                  <c:v>2015M01</c:v>
                </c:pt>
                <c:pt idx="14">
                  <c:v>2015M02</c:v>
                </c:pt>
                <c:pt idx="15">
                  <c:v>2015M03</c:v>
                </c:pt>
                <c:pt idx="16">
                  <c:v>2015M04</c:v>
                </c:pt>
                <c:pt idx="17">
                  <c:v>2015M05</c:v>
                </c:pt>
                <c:pt idx="18">
                  <c:v>2015M06</c:v>
                </c:pt>
                <c:pt idx="19">
                  <c:v>2015M07</c:v>
                </c:pt>
                <c:pt idx="20">
                  <c:v>2015M08</c:v>
                </c:pt>
                <c:pt idx="21">
                  <c:v>2015M09</c:v>
                </c:pt>
                <c:pt idx="22">
                  <c:v>2015M10</c:v>
                </c:pt>
                <c:pt idx="23">
                  <c:v>2015M11</c:v>
                </c:pt>
                <c:pt idx="24">
                  <c:v>2015M12</c:v>
                </c:pt>
                <c:pt idx="25">
                  <c:v>2016M01</c:v>
                </c:pt>
              </c:strCache>
            </c:strRef>
          </c:cat>
          <c:val>
            <c:numRef>
              <c:f>'0745-2'!$B$4:$AA$4</c:f>
              <c:numCache>
                <c:formatCode>General</c:formatCode>
                <c:ptCount val="26"/>
                <c:pt idx="0">
                  <c:v>4.24</c:v>
                </c:pt>
                <c:pt idx="1">
                  <c:v>4.22</c:v>
                </c:pt>
                <c:pt idx="2">
                  <c:v>4.2300000000000004</c:v>
                </c:pt>
                <c:pt idx="3">
                  <c:v>4.25</c:v>
                </c:pt>
                <c:pt idx="4">
                  <c:v>4.25</c:v>
                </c:pt>
                <c:pt idx="5">
                  <c:v>4.24</c:v>
                </c:pt>
                <c:pt idx="6">
                  <c:v>4.24</c:v>
                </c:pt>
                <c:pt idx="7">
                  <c:v>4.18</c:v>
                </c:pt>
                <c:pt idx="8">
                  <c:v>4.16</c:v>
                </c:pt>
                <c:pt idx="9">
                  <c:v>4.0999999999999996</c:v>
                </c:pt>
                <c:pt idx="10">
                  <c:v>4.04</c:v>
                </c:pt>
                <c:pt idx="11">
                  <c:v>4</c:v>
                </c:pt>
                <c:pt idx="12">
                  <c:v>3.9</c:v>
                </c:pt>
                <c:pt idx="13">
                  <c:v>3.77</c:v>
                </c:pt>
                <c:pt idx="14">
                  <c:v>3.69</c:v>
                </c:pt>
                <c:pt idx="15">
                  <c:v>3.69</c:v>
                </c:pt>
                <c:pt idx="16">
                  <c:v>3.67</c:v>
                </c:pt>
                <c:pt idx="17">
                  <c:v>3.65</c:v>
                </c:pt>
                <c:pt idx="18">
                  <c:v>3.59</c:v>
                </c:pt>
                <c:pt idx="19">
                  <c:v>3.47</c:v>
                </c:pt>
                <c:pt idx="20">
                  <c:v>3.4</c:v>
                </c:pt>
                <c:pt idx="21">
                  <c:v>3.36</c:v>
                </c:pt>
                <c:pt idx="22">
                  <c:v>3.32</c:v>
                </c:pt>
                <c:pt idx="23">
                  <c:v>3.29</c:v>
                </c:pt>
                <c:pt idx="24">
                  <c:v>3.29</c:v>
                </c:pt>
                <c:pt idx="25">
                  <c:v>3.32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778496"/>
        <c:axId val="160801920"/>
      </c:lineChart>
      <c:lineChart>
        <c:grouping val="standard"/>
        <c:varyColors val="0"/>
        <c:ser>
          <c:idx val="1"/>
          <c:order val="1"/>
          <c:tx>
            <c:strRef>
              <c:f>'0745-2'!$A$5</c:f>
              <c:strCache>
                <c:ptCount val="1"/>
                <c:pt idx="0">
                  <c:v>Husholdninger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'0745-2'!$B$3:$AA$3</c:f>
              <c:strCache>
                <c:ptCount val="26"/>
                <c:pt idx="0">
                  <c:v>2013M12</c:v>
                </c:pt>
                <c:pt idx="1">
                  <c:v>2014M01</c:v>
                </c:pt>
                <c:pt idx="2">
                  <c:v>2014M02</c:v>
                </c:pt>
                <c:pt idx="3">
                  <c:v>2014M03</c:v>
                </c:pt>
                <c:pt idx="4">
                  <c:v>2014M04</c:v>
                </c:pt>
                <c:pt idx="5">
                  <c:v>2014M05</c:v>
                </c:pt>
                <c:pt idx="6">
                  <c:v>2014M06</c:v>
                </c:pt>
                <c:pt idx="7">
                  <c:v>2014M07</c:v>
                </c:pt>
                <c:pt idx="8">
                  <c:v>2014M08</c:v>
                </c:pt>
                <c:pt idx="9">
                  <c:v>2014M09</c:v>
                </c:pt>
                <c:pt idx="10">
                  <c:v>2014M10</c:v>
                </c:pt>
                <c:pt idx="11">
                  <c:v>2014M11</c:v>
                </c:pt>
                <c:pt idx="12">
                  <c:v>2014M12</c:v>
                </c:pt>
                <c:pt idx="13">
                  <c:v>2015M01</c:v>
                </c:pt>
                <c:pt idx="14">
                  <c:v>2015M02</c:v>
                </c:pt>
                <c:pt idx="15">
                  <c:v>2015M03</c:v>
                </c:pt>
                <c:pt idx="16">
                  <c:v>2015M04</c:v>
                </c:pt>
                <c:pt idx="17">
                  <c:v>2015M05</c:v>
                </c:pt>
                <c:pt idx="18">
                  <c:v>2015M06</c:v>
                </c:pt>
                <c:pt idx="19">
                  <c:v>2015M07</c:v>
                </c:pt>
                <c:pt idx="20">
                  <c:v>2015M08</c:v>
                </c:pt>
                <c:pt idx="21">
                  <c:v>2015M09</c:v>
                </c:pt>
                <c:pt idx="22">
                  <c:v>2015M10</c:v>
                </c:pt>
                <c:pt idx="23">
                  <c:v>2015M11</c:v>
                </c:pt>
                <c:pt idx="24">
                  <c:v>2015M12</c:v>
                </c:pt>
                <c:pt idx="25">
                  <c:v>2016M01</c:v>
                </c:pt>
              </c:strCache>
            </c:strRef>
          </c:cat>
          <c:val>
            <c:numRef>
              <c:f>'0745-2'!$B$5:$AA$5</c:f>
              <c:numCache>
                <c:formatCode>General</c:formatCode>
                <c:ptCount val="26"/>
                <c:pt idx="0">
                  <c:v>4.4000000000000004</c:v>
                </c:pt>
                <c:pt idx="1">
                  <c:v>4.38</c:v>
                </c:pt>
                <c:pt idx="2">
                  <c:v>4.37</c:v>
                </c:pt>
                <c:pt idx="3">
                  <c:v>4.37</c:v>
                </c:pt>
                <c:pt idx="4">
                  <c:v>4.3600000000000003</c:v>
                </c:pt>
                <c:pt idx="5">
                  <c:v>4.33</c:v>
                </c:pt>
                <c:pt idx="6">
                  <c:v>4.22</c:v>
                </c:pt>
                <c:pt idx="7">
                  <c:v>4.2</c:v>
                </c:pt>
                <c:pt idx="8">
                  <c:v>4.1900000000000004</c:v>
                </c:pt>
                <c:pt idx="9">
                  <c:v>4.18</c:v>
                </c:pt>
                <c:pt idx="10">
                  <c:v>4.1500000000000004</c:v>
                </c:pt>
                <c:pt idx="11">
                  <c:v>4.0999999999999996</c:v>
                </c:pt>
                <c:pt idx="12">
                  <c:v>3.99</c:v>
                </c:pt>
                <c:pt idx="13">
                  <c:v>3.92</c:v>
                </c:pt>
                <c:pt idx="14">
                  <c:v>3.87</c:v>
                </c:pt>
                <c:pt idx="15">
                  <c:v>3.64</c:v>
                </c:pt>
                <c:pt idx="16">
                  <c:v>3.61</c:v>
                </c:pt>
                <c:pt idx="17">
                  <c:v>3.59</c:v>
                </c:pt>
                <c:pt idx="18">
                  <c:v>3.55</c:v>
                </c:pt>
                <c:pt idx="19">
                  <c:v>3.51</c:v>
                </c:pt>
                <c:pt idx="20">
                  <c:v>3.33</c:v>
                </c:pt>
                <c:pt idx="21">
                  <c:v>3.32</c:v>
                </c:pt>
                <c:pt idx="22">
                  <c:v>3.28</c:v>
                </c:pt>
                <c:pt idx="23">
                  <c:v>3.18</c:v>
                </c:pt>
                <c:pt idx="24">
                  <c:v>3.08</c:v>
                </c:pt>
                <c:pt idx="2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1888"/>
        <c:axId val="4420352"/>
      </c:lineChart>
      <c:catAx>
        <c:axId val="16077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nb-NO"/>
          </a:p>
        </c:txPr>
        <c:crossAx val="160801920"/>
        <c:crosses val="autoZero"/>
        <c:auto val="1"/>
        <c:lblAlgn val="ctr"/>
        <c:lblOffset val="100"/>
        <c:tickLblSkip val="2"/>
        <c:noMultiLvlLbl val="0"/>
      </c:catAx>
      <c:valAx>
        <c:axId val="16080192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160778496"/>
        <c:crosses val="autoZero"/>
        <c:crossBetween val="midCat"/>
        <c:majorUnit val="1"/>
      </c:valAx>
      <c:valAx>
        <c:axId val="4420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421888"/>
        <c:crosses val="max"/>
        <c:crossBetween val="between"/>
        <c:majorUnit val="1"/>
      </c:valAx>
      <c:catAx>
        <c:axId val="4421888"/>
        <c:scaling>
          <c:orientation val="minMax"/>
        </c:scaling>
        <c:delete val="1"/>
        <c:axPos val="b"/>
        <c:majorTickMark val="out"/>
        <c:minorTickMark val="none"/>
        <c:tickLblPos val="nextTo"/>
        <c:crossAx val="4420352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15912979525501833"/>
          <c:y val="0.51505259764607003"/>
          <c:w val="0.47687446319373372"/>
          <c:h val="0.1674343832020997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16.03.2016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18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nb-NO" dirty="0" smtClean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1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28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96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18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21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0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764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0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93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43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96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01104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Finansdepartementet</a:t>
            </a:r>
            <a:endParaRPr lang="nb-NO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9E898A-E3CB-4E1F-9688-8AD9E9CBBACB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 smtClean="0"/>
              <a:t>mal:Utfallende</a:t>
            </a:r>
            <a:r>
              <a:rPr lang="nb-NO" sz="1200" dirty="0" smtClean="0"/>
              <a:t> </a:t>
            </a:r>
            <a:r>
              <a:rPr lang="nb-NO" sz="1200" dirty="0"/>
              <a:t>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8FC17-6B4E-4BE8-80AC-6FC8B956748A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481EE4-2388-4A1B-A2CD-921DEA14061E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54D939-3E8F-4D6F-BD0D-CC415585DA33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90FC6C-6771-49B8-AEAC-CB5A32BD46E7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01104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Kontaktinformasjon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Finansdepartementet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-2880784" y="5113338"/>
            <a:ext cx="268816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FINs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958851" y="1592264"/>
            <a:ext cx="10176933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EC71-BB0E-417F-97FB-B9D497D15830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1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-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</a:t>
            </a:r>
            <a:r>
              <a:rPr lang="nb-NO" sz="1200" baseline="0" dirty="0" smtClean="0"/>
              <a:t>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Finansdepartementet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00" noProof="0" dirty="0" smtClean="0"/>
              <a:t>Finansdepartementet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2BE81E-060F-4BC9-B0C0-0B55FD1991AF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331E2C-8E52-4DE7-98A6-5AAF18585A24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618C4-6861-4EC7-AB07-C824EE8CD413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306896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618C4-6861-4EC7-AB07-C824EE8CD413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68961"/>
            <a:ext cx="3420000" cy="3049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2853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vertikal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4F239A-24B0-4D17-8B73-55E3F7D6616D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vertikal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5B1877-589F-46AA-B90A-0B8FEA2FDEB2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E8AF6F-29C3-473F-901B-B4E9EF31C909}" type="datetime4">
              <a:rPr lang="nb-NO" smtClean="0"/>
              <a:t>16. mars 2016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noProof="0" dirty="0" smtClean="0"/>
              <a:t>Finansdepartementet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5" r:id="rId2"/>
    <p:sldLayoutId id="2147483989" r:id="rId3"/>
    <p:sldLayoutId id="2147483962" r:id="rId4"/>
    <p:sldLayoutId id="2147483963" r:id="rId5"/>
    <p:sldLayoutId id="2147483964" r:id="rId6"/>
    <p:sldLayoutId id="2147483996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Statssekretær Tore </a:t>
            </a:r>
            <a:r>
              <a:rPr lang="nb-NO" dirty="0" err="1" smtClean="0"/>
              <a:t>Vamraak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Oslo</a:t>
            </a:r>
            <a:r>
              <a:rPr lang="nb-NO" smtClean="0"/>
              <a:t>, 17.03.2016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Boligmarkedet og bankenes rolle i usikre tider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58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Strategi </a:t>
            </a:r>
            <a:r>
              <a:rPr lang="nb-NO" smtClean="0"/>
              <a:t>for boligmarkedet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198951" y="1592797"/>
            <a:ext cx="5401106" cy="452596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nb-NO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nb-NO" dirty="0" smtClean="0">
                <a:solidFill>
                  <a:prstClr val="black"/>
                </a:solidFill>
              </a:rPr>
              <a:t>Boliglånsforskrift med «fartsgrense» </a:t>
            </a:r>
            <a:endParaRPr lang="nb-NO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b-NO" dirty="0" smtClean="0">
                <a:solidFill>
                  <a:prstClr val="black"/>
                </a:solidFill>
              </a:rPr>
              <a:t>«Solnedgangsforskrift» som avvikles 31. desember 2016, hvis annet ikke besluttes.</a:t>
            </a:r>
            <a:endParaRPr lang="nb-NO" sz="26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lang="nb-NO" sz="2600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99" y="1484784"/>
            <a:ext cx="4577103" cy="36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Kredittpraksis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833740"/>
              </p:ext>
            </p:extLst>
          </p:nvPr>
        </p:nvGraphicFramePr>
        <p:xfrm>
          <a:off x="6197600" y="1590675"/>
          <a:ext cx="4787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0776520" y="5981612"/>
            <a:ext cx="3456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Kilder:: SSB, Finanstilsynet</a:t>
            </a:r>
            <a:endParaRPr lang="nb-NO" sz="700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3392514"/>
              </p:ext>
            </p:extLst>
          </p:nvPr>
        </p:nvGraphicFramePr>
        <p:xfrm>
          <a:off x="1198563" y="1590675"/>
          <a:ext cx="48609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6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Kredittinstitusjonene må tåle tap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3631735"/>
              </p:ext>
            </p:extLst>
          </p:nvPr>
        </p:nvGraphicFramePr>
        <p:xfrm>
          <a:off x="1198563" y="1590675"/>
          <a:ext cx="48609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Plassholder for innhol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1231925"/>
              </p:ext>
            </p:extLst>
          </p:nvPr>
        </p:nvGraphicFramePr>
        <p:xfrm>
          <a:off x="6456040" y="1700808"/>
          <a:ext cx="4650928" cy="428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0776520" y="5981612"/>
            <a:ext cx="3456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Kilder:: Finanstilsynet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1727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Statssekretær Tore </a:t>
            </a:r>
            <a:r>
              <a:rPr lang="nb-NO" dirty="0" err="1" smtClean="0"/>
              <a:t>Vamraak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Oslo, 17.03.2016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Boligmarkedet og bankenes rolle i usikre tider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72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dirty="0" smtClean="0"/>
              <a:t>Moderat vekst i internasjonal økonomi</a:t>
            </a:r>
            <a:endParaRPr lang="nb-N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40768"/>
            <a:ext cx="7717408" cy="483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graphicFrame>
        <p:nvGraphicFramePr>
          <p:cNvPr id="6" name="Diagra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1679665"/>
              </p:ext>
            </p:extLst>
          </p:nvPr>
        </p:nvGraphicFramePr>
        <p:xfrm>
          <a:off x="6568118" y="1590675"/>
          <a:ext cx="48609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0151316"/>
              </p:ext>
            </p:extLst>
          </p:nvPr>
        </p:nvGraphicFramePr>
        <p:xfrm>
          <a:off x="983432" y="1590675"/>
          <a:ext cx="4787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tel 1"/>
          <p:cNvSpPr txBox="1">
            <a:spLocks/>
          </p:cNvSpPr>
          <p:nvPr/>
        </p:nvSpPr>
        <p:spPr bwMode="auto">
          <a:xfrm>
            <a:off x="1271464" y="531303"/>
            <a:ext cx="106588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nb-NO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Lavere oljepris </a:t>
            </a:r>
            <a:br>
              <a:rPr lang="nb-NO" sz="30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– ikke lenger drahjelp fra petroleumssektoren</a:t>
            </a:r>
            <a:endParaRPr lang="nb-NO" sz="3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Sylinder 7"/>
          <p:cNvSpPr txBox="1"/>
          <p:nvPr/>
        </p:nvSpPr>
        <p:spPr>
          <a:xfrm>
            <a:off x="8400256" y="6095864"/>
            <a:ext cx="295232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sz="800"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Kilde:  ICE, </a:t>
            </a:r>
            <a:r>
              <a:rPr lang="nb-NO" dirty="0" err="1" smtClean="0">
                <a:solidFill>
                  <a:prstClr val="black"/>
                </a:solidFill>
              </a:rPr>
              <a:t>Macrobond</a:t>
            </a:r>
            <a:r>
              <a:rPr lang="nb-NO" dirty="0" smtClean="0">
                <a:solidFill>
                  <a:prstClr val="black"/>
                </a:solidFill>
              </a:rPr>
              <a:t> og Finansdepartementet.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nb-NO" dirty="0"/>
              <a:t>Støtdemperne i norsk økonomi </a:t>
            </a:r>
            <a:r>
              <a:rPr lang="nb-NO" dirty="0" smtClean="0"/>
              <a:t>virker</a:t>
            </a:r>
            <a:endParaRPr lang="nb-NO" dirty="0"/>
          </a:p>
        </p:txBody>
      </p:sp>
      <p:graphicFrame>
        <p:nvGraphicFramePr>
          <p:cNvPr id="20" name="Diagram 2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04403353"/>
              </p:ext>
            </p:extLst>
          </p:nvPr>
        </p:nvGraphicFramePr>
        <p:xfrm>
          <a:off x="1198563" y="1592263"/>
          <a:ext cx="97917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</p:spPr>
        <p:txBody>
          <a:bodyPr/>
          <a:lstStyle/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1D63D1-B755-45F0-85AB-ABB0896C71E9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400256" y="6095864"/>
            <a:ext cx="18002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sz="800"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dirty="0" smtClean="0">
                <a:solidFill>
                  <a:prstClr val="black"/>
                </a:solidFill>
              </a:rPr>
              <a:t>Kilde: </a:t>
            </a:r>
            <a:r>
              <a:rPr lang="nb-NO" dirty="0" err="1" smtClean="0">
                <a:solidFill>
                  <a:prstClr val="black"/>
                </a:solidFill>
              </a:rPr>
              <a:t>Macrobond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TekstSylinder 11"/>
          <p:cNvSpPr txBox="1"/>
          <p:nvPr/>
        </p:nvSpPr>
        <p:spPr>
          <a:xfrm>
            <a:off x="7788187" y="3387199"/>
            <a:ext cx="175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Svakere</a:t>
            </a:r>
            <a:r>
              <a:rPr lang="nb-NO" sz="1200" dirty="0" smtClean="0">
                <a:solidFill>
                  <a:prstClr val="black"/>
                </a:solidFill>
              </a:rPr>
              <a:t> </a:t>
            </a:r>
            <a:r>
              <a:rPr 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krone</a:t>
            </a:r>
          </a:p>
        </p:txBody>
      </p:sp>
      <p:cxnSp>
        <p:nvCxnSpPr>
          <p:cNvPr id="19" name="Rett pil 18"/>
          <p:cNvCxnSpPr/>
          <p:nvPr/>
        </p:nvCxnSpPr>
        <p:spPr>
          <a:xfrm flipV="1">
            <a:off x="9060329" y="2633034"/>
            <a:ext cx="480053" cy="6402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7896200" y="6007414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ea typeface="Verdana" panose="020B0604030504040204" pitchFamily="34" charset="0"/>
                <a:cs typeface="Verdana" panose="020B0604030504040204" pitchFamily="34" charset="0"/>
              </a:rPr>
              <a:t> Kilder</a:t>
            </a:r>
            <a:r>
              <a:rPr lang="nb-NO" sz="8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b-NO" sz="800" dirty="0" smtClean="0">
                <a:ea typeface="Verdana" panose="020B0604030504040204" pitchFamily="34" charset="0"/>
                <a:cs typeface="Verdana" panose="020B0604030504040204" pitchFamily="34" charset="0"/>
              </a:rPr>
              <a:t>IRIS, Arbeids- og velferdsdirektoratet og Finansdepartementet. </a:t>
            </a:r>
            <a:endParaRPr lang="nb-NO" sz="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92144" y="1484784"/>
            <a:ext cx="4182253" cy="936104"/>
          </a:xfrm>
        </p:spPr>
        <p:txBody>
          <a:bodyPr/>
          <a:lstStyle/>
          <a:p>
            <a:r>
              <a:rPr lang="nb-NO" sz="2000" dirty="0" smtClean="0">
                <a:solidFill>
                  <a:srgbClr val="002060"/>
                </a:solidFill>
              </a:rPr>
              <a:t>Sysselsatte i oljerettet virksomhet</a:t>
            </a:r>
            <a:br>
              <a:rPr lang="nb-NO" sz="2000" dirty="0" smtClean="0">
                <a:solidFill>
                  <a:srgbClr val="002060"/>
                </a:solidFill>
              </a:rPr>
            </a:br>
            <a:r>
              <a:rPr lang="nb-NO" sz="1200" b="0" dirty="0" smtClean="0">
                <a:solidFill>
                  <a:srgbClr val="002060"/>
                </a:solidFill>
              </a:rPr>
              <a:t>2014</a:t>
            </a:r>
            <a:endParaRPr lang="nb-NO" sz="1200" b="0" dirty="0">
              <a:solidFill>
                <a:srgbClr val="002060"/>
              </a:solidFill>
            </a:endParaRPr>
          </a:p>
        </p:txBody>
      </p:sp>
      <p:sp>
        <p:nvSpPr>
          <p:cNvPr id="10" name="Tittel 1"/>
          <p:cNvSpPr txBox="1">
            <a:spLocks/>
          </p:cNvSpPr>
          <p:nvPr/>
        </p:nvSpPr>
        <p:spPr bwMode="auto">
          <a:xfrm>
            <a:off x="1726567" y="1518318"/>
            <a:ext cx="2940450" cy="9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b-N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Endring i registrert ledighet det siste året</a:t>
            </a:r>
          </a:p>
          <a:p>
            <a:r>
              <a:rPr lang="nb-NO" sz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</a:t>
            </a:r>
            <a:endParaRPr lang="nb-NO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9826349" y="4158586"/>
            <a:ext cx="690216" cy="902023"/>
            <a:chOff x="2608370" y="4257624"/>
            <a:chExt cx="517662" cy="902023"/>
          </a:xfrm>
        </p:grpSpPr>
        <p:grpSp>
          <p:nvGrpSpPr>
            <p:cNvPr id="12" name="Gruppe 11"/>
            <p:cNvGrpSpPr/>
            <p:nvPr/>
          </p:nvGrpSpPr>
          <p:grpSpPr>
            <a:xfrm flipV="1">
              <a:off x="2608370" y="4282055"/>
              <a:ext cx="163430" cy="794128"/>
              <a:chOff x="4211960" y="3166622"/>
              <a:chExt cx="163430" cy="672474"/>
            </a:xfrm>
          </p:grpSpPr>
          <p:sp>
            <p:nvSpPr>
              <p:cNvPr id="15" name="Rektangel 14"/>
              <p:cNvSpPr/>
              <p:nvPr/>
            </p:nvSpPr>
            <p:spPr>
              <a:xfrm>
                <a:off x="4211960" y="3166622"/>
                <a:ext cx="163430" cy="122572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sp>
            <p:nvSpPr>
              <p:cNvPr id="16" name="Rektangel 15"/>
              <p:cNvSpPr/>
              <p:nvPr/>
            </p:nvSpPr>
            <p:spPr>
              <a:xfrm>
                <a:off x="4211960" y="3303781"/>
                <a:ext cx="163430" cy="122572"/>
              </a:xfrm>
              <a:prstGeom prst="rect">
                <a:avLst/>
              </a:prstGeom>
              <a:solidFill>
                <a:srgbClr val="C6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4211960" y="3441214"/>
                <a:ext cx="163430" cy="122572"/>
              </a:xfrm>
              <a:prstGeom prst="rect">
                <a:avLst/>
              </a:prstGeom>
              <a:solidFill>
                <a:srgbClr val="84A7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4211960" y="3580129"/>
                <a:ext cx="163430" cy="122572"/>
              </a:xfrm>
              <a:prstGeom prst="rect">
                <a:avLst/>
              </a:prstGeom>
              <a:solidFill>
                <a:srgbClr val="355E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4211960" y="3716524"/>
                <a:ext cx="163430" cy="122572"/>
              </a:xfrm>
              <a:prstGeom prst="rect">
                <a:avLst/>
              </a:prstGeom>
              <a:solidFill>
                <a:srgbClr val="1737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</p:grpSp>
        <p:sp>
          <p:nvSpPr>
            <p:cNvPr id="13" name="TekstSylinder 12"/>
            <p:cNvSpPr txBox="1"/>
            <p:nvPr/>
          </p:nvSpPr>
          <p:spPr>
            <a:xfrm>
              <a:off x="2743475" y="4257624"/>
              <a:ext cx="382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Høyt</a:t>
              </a:r>
              <a:endParaRPr lang="nb-NO" sz="1200" dirty="0"/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2743682" y="4882648"/>
              <a:ext cx="356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Lavt</a:t>
              </a:r>
              <a:endParaRPr lang="nb-NO" sz="1200" dirty="0"/>
            </a:p>
          </p:txBody>
        </p:sp>
      </p:grpSp>
      <p:grpSp>
        <p:nvGrpSpPr>
          <p:cNvPr id="20" name="Gruppe 19"/>
          <p:cNvGrpSpPr/>
          <p:nvPr/>
        </p:nvGrpSpPr>
        <p:grpSpPr>
          <a:xfrm>
            <a:off x="4651105" y="4147227"/>
            <a:ext cx="1045535" cy="829918"/>
            <a:chOff x="7162005" y="4526441"/>
            <a:chExt cx="784152" cy="829918"/>
          </a:xfrm>
        </p:grpSpPr>
        <p:grpSp>
          <p:nvGrpSpPr>
            <p:cNvPr id="21" name="Gruppe 20"/>
            <p:cNvGrpSpPr/>
            <p:nvPr/>
          </p:nvGrpSpPr>
          <p:grpSpPr>
            <a:xfrm flipV="1">
              <a:off x="7162005" y="4788999"/>
              <a:ext cx="180376" cy="497874"/>
              <a:chOff x="4691913" y="3318592"/>
              <a:chExt cx="168258" cy="386359"/>
            </a:xfrm>
          </p:grpSpPr>
          <p:sp>
            <p:nvSpPr>
              <p:cNvPr id="24" name="Rektangel 23"/>
              <p:cNvSpPr/>
              <p:nvPr/>
            </p:nvSpPr>
            <p:spPr>
              <a:xfrm>
                <a:off x="4694077" y="3318592"/>
                <a:ext cx="163430" cy="117301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691913" y="3582380"/>
                <a:ext cx="168258" cy="122571"/>
              </a:xfrm>
              <a:prstGeom prst="rect">
                <a:avLst/>
              </a:prstGeom>
              <a:solidFill>
                <a:srgbClr val="4072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200"/>
              </a:p>
            </p:txBody>
          </p:sp>
        </p:grpSp>
        <p:sp>
          <p:nvSpPr>
            <p:cNvPr id="22" name="TekstSylinder 21"/>
            <p:cNvSpPr txBox="1"/>
            <p:nvPr/>
          </p:nvSpPr>
          <p:spPr>
            <a:xfrm>
              <a:off x="7328626" y="4526441"/>
              <a:ext cx="610985" cy="25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Oppgang</a:t>
              </a:r>
              <a:endParaRPr lang="nb-NO" sz="1200" dirty="0"/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7342385" y="5079360"/>
              <a:ext cx="603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Nedgang</a:t>
              </a:r>
              <a:endParaRPr lang="nb-NO" sz="1200" dirty="0"/>
            </a:p>
          </p:txBody>
        </p:sp>
      </p:grpSp>
      <p:sp>
        <p:nvSpPr>
          <p:cNvPr id="28" name="Rektangel 27"/>
          <p:cNvSpPr/>
          <p:nvPr/>
        </p:nvSpPr>
        <p:spPr>
          <a:xfrm flipV="1">
            <a:off x="4650746" y="4233334"/>
            <a:ext cx="240504" cy="175143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29" name="Rektangel 28"/>
          <p:cNvSpPr/>
          <p:nvPr/>
        </p:nvSpPr>
        <p:spPr>
          <a:xfrm flipV="1">
            <a:off x="4654915" y="4598054"/>
            <a:ext cx="236696" cy="144746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666" y="1678796"/>
            <a:ext cx="3399467" cy="4090567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55161" y="531303"/>
            <a:ext cx="103409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200" b="1" dirty="0" smtClean="0"/>
              <a:t>Ledigheten øker – særlig i sør og vest</a:t>
            </a:r>
            <a:endParaRPr lang="nb-NO" sz="3200" b="1" dirty="0"/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717126"/>
            <a:ext cx="3384376" cy="40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911424" y="116632"/>
            <a:ext cx="9792000" cy="603151"/>
          </a:xfrm>
        </p:spPr>
        <p:txBody>
          <a:bodyPr/>
          <a:lstStyle/>
          <a:p>
            <a:pPr algn="ctr"/>
            <a:r>
              <a:rPr lang="nb-NO" dirty="0" smtClean="0"/>
              <a:t>Regionale forskjeller i boligprisutviklingen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11750"/>
              </p:ext>
            </p:extLst>
          </p:nvPr>
        </p:nvGraphicFramePr>
        <p:xfrm>
          <a:off x="1559496" y="1351249"/>
          <a:ext cx="8640960" cy="470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Macrobond document" r:id="rId4" imgW="9520830" imgH="6200156" progId="Mbnd.mbnd">
                  <p:embed/>
                </p:oleObj>
              </mc:Choice>
              <mc:Fallback>
                <p:oleObj name="Macrobond document" r:id="rId4" imgW="9520830" imgH="6200156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1351249"/>
                        <a:ext cx="8640960" cy="470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911424" y="7647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Boligpriser</a:t>
            </a:r>
          </a:p>
          <a:p>
            <a:r>
              <a:rPr lang="nb-NO" sz="1400" dirty="0" smtClean="0"/>
              <a:t>Tolvmånedersvekst. Prosent</a:t>
            </a:r>
            <a:endParaRPr lang="nb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0992544" y="6057486"/>
            <a:ext cx="19442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Kilde: </a:t>
            </a:r>
            <a:r>
              <a:rPr lang="nb-NO" sz="700" dirty="0" err="1" smtClean="0"/>
              <a:t>Macrobond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199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81674" y="476672"/>
            <a:ext cx="9942977" cy="531143"/>
          </a:xfrm>
        </p:spPr>
        <p:txBody>
          <a:bodyPr/>
          <a:lstStyle/>
          <a:p>
            <a:pPr algn="ctr"/>
            <a:r>
              <a:rPr lang="nb-NO" dirty="0" smtClean="0"/>
              <a:t>Boligpriser og gjeld på et høyt nivå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graphicFrame>
        <p:nvGraphicFramePr>
          <p:cNvPr id="7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080758"/>
              </p:ext>
            </p:extLst>
          </p:nvPr>
        </p:nvGraphicFramePr>
        <p:xfrm>
          <a:off x="905685" y="1935996"/>
          <a:ext cx="490228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910771" y="1287401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Reelle boligpriser</a:t>
            </a:r>
            <a:endParaRPr lang="nb-NO" sz="1400" dirty="0"/>
          </a:p>
          <a:p>
            <a:r>
              <a:rPr lang="nb-NO" sz="1400" dirty="0" smtClean="0"/>
              <a:t>Indeks. 1995=100. Sesongjusterte tall  </a:t>
            </a:r>
            <a:endParaRPr lang="nb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9120336" y="6033412"/>
            <a:ext cx="3456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Kilder:: </a:t>
            </a:r>
            <a:r>
              <a:rPr lang="nb-NO" sz="700" dirty="0" err="1" smtClean="0"/>
              <a:t>Macrobond</a:t>
            </a:r>
            <a:r>
              <a:rPr lang="nb-NO" sz="700" dirty="0" smtClean="0"/>
              <a:t> og Nasjonalbudsjettet 2016</a:t>
            </a:r>
            <a:endParaRPr lang="nb-NO" sz="700" dirty="0"/>
          </a:p>
        </p:txBody>
      </p:sp>
      <p:graphicFrame>
        <p:nvGraphicFramePr>
          <p:cNvPr id="8" name="Plassholder for inn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54812"/>
              </p:ext>
            </p:extLst>
          </p:nvPr>
        </p:nvGraphicFramePr>
        <p:xfrm>
          <a:off x="6816080" y="1916832"/>
          <a:ext cx="4680520" cy="412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6703255" y="1287401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Husholdningenes gjeld og renteutgifter</a:t>
            </a:r>
            <a:endParaRPr lang="nb-NO" sz="1400" dirty="0"/>
          </a:p>
          <a:p>
            <a:r>
              <a:rPr lang="nb-NO" sz="1400" dirty="0" smtClean="0"/>
              <a:t>Prosent av disponibel inntekt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2838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983432" y="332656"/>
            <a:ext cx="9792000" cy="675159"/>
          </a:xfrm>
        </p:spPr>
        <p:txBody>
          <a:bodyPr/>
          <a:lstStyle/>
          <a:p>
            <a:pPr algn="ctr"/>
            <a:r>
              <a:rPr lang="nb-NO" dirty="0" smtClean="0"/>
              <a:t>Gjelden fordeler seg ulikt mellom husholdninger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graphicFrame>
        <p:nvGraphicFramePr>
          <p:cNvPr id="8" name="Diagram 3"/>
          <p:cNvGraphicFramePr/>
          <p:nvPr>
            <p:extLst>
              <p:ext uri="{D42A27DB-BD31-4B8C-83A1-F6EECF244321}">
                <p14:modId xmlns:p14="http://schemas.microsoft.com/office/powerpoint/2010/main" val="1774335410"/>
              </p:ext>
            </p:extLst>
          </p:nvPr>
        </p:nvGraphicFramePr>
        <p:xfrm>
          <a:off x="6063915" y="1844824"/>
          <a:ext cx="4824536" cy="408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1055440" y="1161133"/>
            <a:ext cx="4130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nb-NO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Husholdningenes gjeldsbelastning </a:t>
            </a:r>
          </a:p>
          <a:p>
            <a:pPr>
              <a:tabLst>
                <a:tab pos="180975" algn="l"/>
              </a:tabLst>
            </a:pP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b-NO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tter alder på hovedinntektstaker.</a:t>
            </a:r>
            <a:endParaRPr lang="nb-NO" sz="1400" baseline="30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0975" algn="l"/>
              </a:tabLst>
            </a:pPr>
            <a:r>
              <a:rPr lang="nb-NO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Prosent. 1987-2013</a:t>
            </a:r>
            <a:endParaRPr lang="nb-N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528048" y="9559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nb-NO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Husholdninger med gjeld over 5 ganger disponibel inntekt. </a:t>
            </a:r>
            <a:br>
              <a:rPr lang="nb-NO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Andel av husholdningene og andel av samlet gjeld i husholdningene. Prosent. 1987-2012</a:t>
            </a:r>
            <a:endParaRPr lang="nb-N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52429117"/>
              </p:ext>
            </p:extLst>
          </p:nvPr>
        </p:nvGraphicFramePr>
        <p:xfrm>
          <a:off x="1058106" y="1900348"/>
          <a:ext cx="4605846" cy="39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10776520" y="5981612"/>
            <a:ext cx="34563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Kilder:: Norges Bank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22844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Strategi for boligmarkedet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B1D63D1-B755-45F0-85AB-ABB0896C71E9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87488" y="1628800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Regjeringen vil bidra til:</a:t>
            </a:r>
          </a:p>
          <a:p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Raskere, enklere og billigere boligbygging</a:t>
            </a:r>
          </a:p>
          <a:p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Enklere og bedre </a:t>
            </a:r>
            <a:r>
              <a:rPr lang="nb-NO" sz="2400" dirty="0"/>
              <a:t>regelverk og plan- og </a:t>
            </a:r>
            <a:r>
              <a:rPr lang="nb-NO" sz="2400" dirty="0" smtClean="0"/>
              <a:t>byggeprosesser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En mer bærekraftig utvikling i husholdningens gjeld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77900"/>
            <a:ext cx="341947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-pptmal_16-9_Norsk">
  <a:themeElements>
    <a:clrScheme name="DSS - FIN">
      <a:dk1>
        <a:sysClr val="windowText" lastClr="000000"/>
      </a:dk1>
      <a:lt1>
        <a:sysClr val="window" lastClr="FFFFFF"/>
      </a:lt1>
      <a:dk2>
        <a:srgbClr val="009ADE"/>
      </a:dk2>
      <a:lt2>
        <a:srgbClr val="EAE8E5"/>
      </a:lt2>
      <a:accent1>
        <a:srgbClr val="009ADE"/>
      </a:accent1>
      <a:accent2>
        <a:srgbClr val="F4F1F0"/>
      </a:accent2>
      <a:accent3>
        <a:srgbClr val="545454"/>
      </a:accent3>
      <a:accent4>
        <a:srgbClr val="002E5E"/>
      </a:accent4>
      <a:accent5>
        <a:srgbClr val="F2E4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-pptmal_16-9_Norsk.potx" id="{EC1E10A2-A611-40B3-AB6C-AFC3B1A65C30}" vid="{2A9BF266-DA1C-4948-B221-9A3C9A5B01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Ns fargepalet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Ns fargepalet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INs fargepalett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FIN-pptmal_16-9_Norsk</Template>
  <TotalTime>8629</TotalTime>
  <Words>293</Words>
  <Application>Microsoft Office PowerPoint</Application>
  <PresentationFormat>Egendefinert</PresentationFormat>
  <Paragraphs>85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FIN-pptmal_16-9_Norsk</vt:lpstr>
      <vt:lpstr>Macrobond document</vt:lpstr>
      <vt:lpstr>PowerPoint-presentasjon</vt:lpstr>
      <vt:lpstr>Moderat vekst i internasjonal økonomi</vt:lpstr>
      <vt:lpstr>PowerPoint-presentasjon</vt:lpstr>
      <vt:lpstr>Støtdemperne i norsk økonomi virker</vt:lpstr>
      <vt:lpstr>Sysselsatte i oljerettet virksomhet 2014</vt:lpstr>
      <vt:lpstr>Regionale forskjeller i boligprisutviklingen</vt:lpstr>
      <vt:lpstr>Boligpriser og gjeld på et høyt nivå</vt:lpstr>
      <vt:lpstr>Gjelden fordeler seg ulikt mellom husholdninger</vt:lpstr>
      <vt:lpstr>Strategi for boligmarkedet</vt:lpstr>
      <vt:lpstr>Strategi for boligmarkedet</vt:lpstr>
      <vt:lpstr>Kredittpraksis</vt:lpstr>
      <vt:lpstr>Kredittinstitusjonene må tåle tap</vt:lpstr>
      <vt:lpstr>PowerPoint-presentasjon</vt:lpstr>
    </vt:vector>
  </TitlesOfParts>
  <Company>Finansdepartementet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tva</cp:lastModifiedBy>
  <cp:revision>135</cp:revision>
  <cp:lastPrinted>2016-03-16T12:24:08Z</cp:lastPrinted>
  <dcterms:created xsi:type="dcterms:W3CDTF">2015-10-23T12:16:04Z</dcterms:created>
  <dcterms:modified xsi:type="dcterms:W3CDTF">2016-03-16T17:13:54Z</dcterms:modified>
</cp:coreProperties>
</file>