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78" r:id="rId2"/>
    <p:sldId id="357" r:id="rId3"/>
    <p:sldId id="363" r:id="rId4"/>
    <p:sldId id="365" r:id="rId5"/>
    <p:sldId id="367" r:id="rId6"/>
    <p:sldId id="371" r:id="rId7"/>
    <p:sldId id="356" r:id="rId8"/>
    <p:sldId id="368" r:id="rId9"/>
    <p:sldId id="369" r:id="rId10"/>
    <p:sldId id="370" r:id="rId11"/>
    <p:sldId id="364" r:id="rId12"/>
    <p:sldId id="360" r:id="rId13"/>
    <p:sldId id="332" r:id="rId14"/>
    <p:sldId id="337" r:id="rId15"/>
    <p:sldId id="338" r:id="rId16"/>
    <p:sldId id="359" r:id="rId17"/>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6DB2"/>
    <a:srgbClr val="D68C8A"/>
    <a:srgbClr val="264D1F"/>
    <a:srgbClr val="3B6E8F"/>
  </p:clrMru>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09" autoAdjust="0"/>
  </p:normalViewPr>
  <p:slideViewPr>
    <p:cSldViewPr>
      <p:cViewPr varScale="1">
        <p:scale>
          <a:sx n="53" d="100"/>
          <a:sy n="53" d="100"/>
        </p:scale>
        <p:origin x="-1602" y="-84"/>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82" y="-7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regneark1.xlsx"/></Relationships>
</file>

<file path=ppt/charts/_rels/chart2.xml.rels><?xml version="1.0" encoding="UTF-8" standalone="yes"?>
<Relationships xmlns="http://schemas.openxmlformats.org/package/2006/relationships"><Relationship Id="rId1" Type="http://schemas.openxmlformats.org/officeDocument/2006/relationships/oleObject" Target="file:///\\svfile01\fno\bka\Seksjon%20Bank%20og%20samfunns&#248;konomi%20-%20Felles\MHC\Boligmarked\Deflaterte%20boligpriser%202004-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olfm.FINANS\AppData\Local\Microsoft\Windows\Temporary%20Internet%20Files\Content.IE5\2E2Z2ZAB\20163814205866648939BankUtlaanSek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vfile01\fno\bka\Seksjon%20Bank%20og%20samfunns&#248;konomi%20-%20Felles\MHC\Husholdningene%20-%20Gjeld,%20formue%20etc\Desiler.%20Fordeling%20av%20gjeld%20etter%20inntekt%20etter%20skatt.%20Prosent%20av%20samlet%20gjeld.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vfile01\home$\michaelhc\Figurer%20(viktige)\Utvikling%20i%20finansieringskilder%20-%20Bakgrunnstall%20fra%20tilsyn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vfile01\fno\bka\Seksjon%20Bank%20og%20samfunns&#248;konomi%20-%20Felles\OMF\Medlemsm&#248;te%20Januar%202015\data%20til%20Idars%20presentasj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vfile01\home$\michaelhc\Figurer%20(viktige)\Beregning%20av%20sektorers%20nettfordringer%20p&#229;%20utlande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vfile01\fno\bka\Seksjon%20Bank%20og%20samfunns&#248;konomi%20-%20Felles\OMF\OMF-forum%202016\Styringsrente,%20OMF-rente%20osv..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vfile01\home$\michaelhc\Rentemargin%20og%20utl&#229;nsrenter\Beregning%20av%20risikop&#229;slag%20(oppdatert%20september%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b-NO"/>
  <c:chart>
    <c:title>
      <c:layout>
        <c:manualLayout>
          <c:xMode val="edge"/>
          <c:yMode val="edge"/>
          <c:x val="0.16137566378477675"/>
          <c:y val="3.1804298611629693E-2"/>
        </c:manualLayout>
      </c:layout>
      <c:txPr>
        <a:bodyPr/>
        <a:lstStyle/>
        <a:p>
          <a:pPr>
            <a:defRPr sz="2400"/>
          </a:pPr>
          <a:endParaRPr lang="nb-NO"/>
        </a:p>
      </c:txPr>
    </c:title>
    <c:plotArea>
      <c:layout>
        <c:manualLayout>
          <c:layoutTarget val="inner"/>
          <c:xMode val="edge"/>
          <c:yMode val="edge"/>
          <c:x val="0.10643049375813136"/>
          <c:y val="0.19810640347793781"/>
          <c:w val="0.47633975702760423"/>
          <c:h val="0.71450963554140634"/>
        </c:manualLayout>
      </c:layout>
      <c:pieChart>
        <c:varyColors val="1"/>
        <c:ser>
          <c:idx val="0"/>
          <c:order val="0"/>
          <c:tx>
            <c:strRef>
              <c:f>'Ark1'!$B$1</c:f>
              <c:strCache>
                <c:ptCount val="1"/>
                <c:pt idx="0">
                  <c:v>Utlån fra alle banker og kredittforetak</c:v>
                </c:pt>
              </c:strCache>
            </c:strRef>
          </c:tx>
          <c:explosion val="9"/>
          <c:dLbls>
            <c:dLbl>
              <c:idx val="0"/>
              <c:layout>
                <c:manualLayout>
                  <c:x val="-4.1517851993372913E-2"/>
                  <c:y val="-0.14985265753714075"/>
                </c:manualLayout>
              </c:layout>
              <c:showVal val="1"/>
            </c:dLbl>
            <c:dLbl>
              <c:idx val="2"/>
              <c:layout>
                <c:manualLayout>
                  <c:x val="4.288306156632264E-3"/>
                  <c:y val="-3.6724289286618424E-2"/>
                </c:manualLayout>
              </c:layout>
              <c:showVal val="1"/>
            </c:dLbl>
            <c:dLbl>
              <c:idx val="4"/>
              <c:layout>
                <c:manualLayout>
                  <c:x val="-4.2519562185865181E-3"/>
                  <c:y val="2.7915614112093201E-2"/>
                </c:manualLayout>
              </c:layout>
              <c:showVal val="1"/>
            </c:dLbl>
            <c:showVal val="1"/>
          </c:dLbls>
          <c:cat>
            <c:strRef>
              <c:f>'Ark1'!$A$2:$A$6</c:f>
              <c:strCache>
                <c:ptCount val="5"/>
                <c:pt idx="0">
                  <c:v>Norsk personmarked - boliglån</c:v>
                </c:pt>
                <c:pt idx="1">
                  <c:v>Norsk personmarked - øvrige utlån</c:v>
                </c:pt>
                <c:pt idx="2">
                  <c:v>Næringslån</c:v>
                </c:pt>
                <c:pt idx="3">
                  <c:v>Utenlandske kunder</c:v>
                </c:pt>
                <c:pt idx="4">
                  <c:v>Øvrige utlån</c:v>
                </c:pt>
              </c:strCache>
            </c:strRef>
          </c:cat>
          <c:val>
            <c:numRef>
              <c:f>'Ark1'!$B$2:$B$6</c:f>
              <c:numCache>
                <c:formatCode>0\ %</c:formatCode>
                <c:ptCount val="5"/>
                <c:pt idx="0">
                  <c:v>0.46</c:v>
                </c:pt>
                <c:pt idx="1">
                  <c:v>3.0000000000000002E-2</c:v>
                </c:pt>
                <c:pt idx="2">
                  <c:v>0.28000000000000008</c:v>
                </c:pt>
                <c:pt idx="3">
                  <c:v>4.0000000000000015E-2</c:v>
                </c:pt>
                <c:pt idx="4">
                  <c:v>0.19</c:v>
                </c:pt>
              </c:numCache>
            </c:numRef>
          </c:val>
        </c:ser>
        <c:firstSliceAng val="0"/>
      </c:pieChart>
    </c:plotArea>
    <c:legend>
      <c:legendPos val="r"/>
      <c:layout/>
      <c:txPr>
        <a:bodyPr/>
        <a:lstStyle/>
        <a:p>
          <a:pPr>
            <a:defRPr sz="1600"/>
          </a:pPr>
          <a:endParaRPr lang="nb-NO"/>
        </a:p>
      </c:txPr>
    </c:legend>
    <c:plotVisOnly val="1"/>
  </c:chart>
  <c:txPr>
    <a:bodyPr/>
    <a:lstStyle/>
    <a:p>
      <a:pPr>
        <a:defRPr sz="1800"/>
      </a:pPr>
      <a:endParaRPr lang="nb-N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b-NO"/>
  <c:chart>
    <c:title>
      <c:tx>
        <c:rich>
          <a:bodyPr/>
          <a:lstStyle/>
          <a:p>
            <a:pPr>
              <a:defRPr lang="nb-NO" sz="1800" noProof="0"/>
            </a:pPr>
            <a:r>
              <a:rPr lang="nb-NO" sz="1800" noProof="0"/>
              <a:t>Nominell og deflatert </a:t>
            </a:r>
            <a:r>
              <a:rPr lang="nb-NO" sz="1800" noProof="0" smtClean="0"/>
              <a:t>boligpris Indeks</a:t>
            </a:r>
            <a:r>
              <a:rPr lang="nb-NO" sz="1800" noProof="0"/>
              <a:t>. 2003=100</a:t>
            </a:r>
          </a:p>
        </c:rich>
      </c:tx>
      <c:layout>
        <c:manualLayout>
          <c:xMode val="edge"/>
          <c:yMode val="edge"/>
          <c:x val="0.19610905122691458"/>
          <c:y val="4.5428454077493095E-2"/>
        </c:manualLayout>
      </c:layout>
    </c:title>
    <c:plotArea>
      <c:layout>
        <c:manualLayout>
          <c:layoutTarget val="inner"/>
          <c:xMode val="edge"/>
          <c:yMode val="edge"/>
          <c:x val="5.5105767064303354E-2"/>
          <c:y val="0.11407886497459876"/>
          <c:w val="0.92676281036271169"/>
          <c:h val="0.73405038329074568"/>
        </c:manualLayout>
      </c:layout>
      <c:lineChart>
        <c:grouping val="standard"/>
        <c:ser>
          <c:idx val="2"/>
          <c:order val="0"/>
          <c:tx>
            <c:strRef>
              <c:f>'Ark1'!$L$20:$M$20</c:f>
              <c:strCache>
                <c:ptCount val="1"/>
                <c:pt idx="0">
                  <c:v>Nominell boligpris</c:v>
                </c:pt>
              </c:strCache>
            </c:strRef>
          </c:tx>
          <c:spPr>
            <a:ln w="44450"/>
          </c:spPr>
          <c:marker>
            <c:symbol val="none"/>
          </c:marker>
          <c:cat>
            <c:numRef>
              <c:f>'Ark1'!$A$21:$A$33</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'Ark1'!$L$21:$L$33</c:f>
              <c:numCache>
                <c:formatCode>0.0</c:formatCode>
                <c:ptCount val="13"/>
                <c:pt idx="0" formatCode="General">
                  <c:v>100</c:v>
                </c:pt>
                <c:pt idx="1">
                  <c:v>110.89180038852764</c:v>
                </c:pt>
                <c:pt idx="2">
                  <c:v>120.81687053726952</c:v>
                </c:pt>
                <c:pt idx="3">
                  <c:v>137.70645532442143</c:v>
                </c:pt>
                <c:pt idx="4">
                  <c:v>153.67064445427482</c:v>
                </c:pt>
                <c:pt idx="5">
                  <c:v>150.41180919864794</c:v>
                </c:pt>
                <c:pt idx="6">
                  <c:v>152.73567496454399</c:v>
                </c:pt>
                <c:pt idx="7">
                  <c:v>165.42635127114653</c:v>
                </c:pt>
                <c:pt idx="8">
                  <c:v>179.7332364916692</c:v>
                </c:pt>
                <c:pt idx="9">
                  <c:v>192.54227726507938</c:v>
                </c:pt>
                <c:pt idx="10">
                  <c:v>201.37722304274914</c:v>
                </c:pt>
                <c:pt idx="11">
                  <c:v>206.10134579140862</c:v>
                </c:pt>
                <c:pt idx="12">
                  <c:v>220.94662881722959</c:v>
                </c:pt>
              </c:numCache>
            </c:numRef>
          </c:val>
        </c:ser>
        <c:ser>
          <c:idx val="0"/>
          <c:order val="1"/>
          <c:tx>
            <c:strRef>
              <c:f>'Ark1'!$F$20:$G$20</c:f>
              <c:strCache>
                <c:ptCount val="1"/>
                <c:pt idx="0">
                  <c:v>Deflatert med KPI</c:v>
                </c:pt>
              </c:strCache>
            </c:strRef>
          </c:tx>
          <c:spPr>
            <a:ln w="44450"/>
          </c:spPr>
          <c:marker>
            <c:symbol val="none"/>
          </c:marker>
          <c:cat>
            <c:numRef>
              <c:f>'Ark1'!$A$21:$A$33</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'Ark1'!$G$21:$G$33</c:f>
              <c:numCache>
                <c:formatCode>0.0</c:formatCode>
                <c:ptCount val="13"/>
                <c:pt idx="0" formatCode="General">
                  <c:v>100</c:v>
                </c:pt>
                <c:pt idx="1">
                  <c:v>110.40242792432409</c:v>
                </c:pt>
                <c:pt idx="2">
                  <c:v>118.40263246397922</c:v>
                </c:pt>
                <c:pt idx="3">
                  <c:v>131.97356126248712</c:v>
                </c:pt>
                <c:pt idx="4">
                  <c:v>146.15555391603874</c:v>
                </c:pt>
                <c:pt idx="5">
                  <c:v>137.82658064668971</c:v>
                </c:pt>
                <c:pt idx="6">
                  <c:v>137.06113075577235</c:v>
                </c:pt>
                <c:pt idx="7">
                  <c:v>144.87649397038311</c:v>
                </c:pt>
                <c:pt idx="8">
                  <c:v>155.47476285475673</c:v>
                </c:pt>
                <c:pt idx="9">
                  <c:v>165.28743436454295</c:v>
                </c:pt>
                <c:pt idx="10">
                  <c:v>169.2649087870499</c:v>
                </c:pt>
                <c:pt idx="11">
                  <c:v>169.81907819774202</c:v>
                </c:pt>
                <c:pt idx="12">
                  <c:v>178.22353926332576</c:v>
                </c:pt>
              </c:numCache>
            </c:numRef>
          </c:val>
        </c:ser>
        <c:ser>
          <c:idx val="1"/>
          <c:order val="2"/>
          <c:tx>
            <c:strRef>
              <c:f>'Ark1'!$I$20:$J$20</c:f>
              <c:strCache>
                <c:ptCount val="1"/>
                <c:pt idx="0">
                  <c:v>Deflatert med disponibel inntekt</c:v>
                </c:pt>
              </c:strCache>
            </c:strRef>
          </c:tx>
          <c:spPr>
            <a:ln w="44450"/>
          </c:spPr>
          <c:marker>
            <c:symbol val="none"/>
          </c:marker>
          <c:cat>
            <c:numRef>
              <c:f>'Ark1'!$A$21:$A$33</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'Ark1'!$J$21:$J$33</c:f>
              <c:numCache>
                <c:formatCode>0.0</c:formatCode>
                <c:ptCount val="13"/>
                <c:pt idx="0" formatCode="General">
                  <c:v>100</c:v>
                </c:pt>
                <c:pt idx="1">
                  <c:v>106.07085472890863</c:v>
                </c:pt>
                <c:pt idx="2">
                  <c:v>105.41709333733381</c:v>
                </c:pt>
                <c:pt idx="3">
                  <c:v>126.75990867423145</c:v>
                </c:pt>
                <c:pt idx="4">
                  <c:v>131.40105224549694</c:v>
                </c:pt>
                <c:pt idx="5">
                  <c:v>120.81540004722098</c:v>
                </c:pt>
                <c:pt idx="6">
                  <c:v>116.05975255758105</c:v>
                </c:pt>
                <c:pt idx="7">
                  <c:v>120.17470670390649</c:v>
                </c:pt>
                <c:pt idx="8">
                  <c:v>124.23445914211484</c:v>
                </c:pt>
                <c:pt idx="9">
                  <c:v>126.19984088480605</c:v>
                </c:pt>
                <c:pt idx="10">
                  <c:v>124.55662941850319</c:v>
                </c:pt>
                <c:pt idx="11">
                  <c:v>121.2617876128693</c:v>
                </c:pt>
                <c:pt idx="12">
                  <c:v>124.37749343365303</c:v>
                </c:pt>
              </c:numCache>
            </c:numRef>
          </c:val>
        </c:ser>
        <c:marker val="1"/>
        <c:axId val="142365440"/>
        <c:axId val="142366976"/>
      </c:lineChart>
      <c:catAx>
        <c:axId val="142365440"/>
        <c:scaling>
          <c:orientation val="minMax"/>
        </c:scaling>
        <c:axPos val="b"/>
        <c:numFmt formatCode="General" sourceLinked="1"/>
        <c:tickLblPos val="nextTo"/>
        <c:txPr>
          <a:bodyPr/>
          <a:lstStyle/>
          <a:p>
            <a:pPr>
              <a:defRPr sz="1100"/>
            </a:pPr>
            <a:endParaRPr lang="nb-NO"/>
          </a:p>
        </c:txPr>
        <c:crossAx val="142366976"/>
        <c:crosses val="autoZero"/>
        <c:auto val="1"/>
        <c:lblAlgn val="ctr"/>
        <c:lblOffset val="100"/>
      </c:catAx>
      <c:valAx>
        <c:axId val="142366976"/>
        <c:scaling>
          <c:orientation val="minMax"/>
          <c:max val="250"/>
          <c:min val="50"/>
        </c:scaling>
        <c:axPos val="l"/>
        <c:majorGridlines/>
        <c:numFmt formatCode="General" sourceLinked="1"/>
        <c:tickLblPos val="nextTo"/>
        <c:txPr>
          <a:bodyPr/>
          <a:lstStyle/>
          <a:p>
            <a:pPr>
              <a:defRPr sz="1100"/>
            </a:pPr>
            <a:endParaRPr lang="nb-NO"/>
          </a:p>
        </c:txPr>
        <c:crossAx val="142365440"/>
        <c:crosses val="autoZero"/>
        <c:crossBetween val="between"/>
        <c:majorUnit val="50"/>
      </c:valAx>
    </c:plotArea>
    <c:legend>
      <c:legendPos val="b"/>
      <c:layout/>
      <c:txPr>
        <a:bodyPr/>
        <a:lstStyle/>
        <a:p>
          <a:pPr>
            <a:defRPr sz="1400"/>
          </a:pPr>
          <a:endParaRPr lang="nb-NO"/>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nb-NO"/>
  <c:chart>
    <c:autoTitleDeleted val="1"/>
    <c:plotArea>
      <c:layout/>
      <c:barChart>
        <c:barDir val="col"/>
        <c:grouping val="clustered"/>
        <c:ser>
          <c:idx val="0"/>
          <c:order val="0"/>
          <c:tx>
            <c:strRef>
              <c:f>'0769-1'!$M$15</c:f>
              <c:strCache>
                <c:ptCount val="1"/>
                <c:pt idx="0">
                  <c:v>12 mnd vekst boliglån</c:v>
                </c:pt>
              </c:strCache>
            </c:strRef>
          </c:tx>
          <c:cat>
            <c:strRef>
              <c:f>'0769-1'!$N$14:$CD$14</c:f>
              <c:strCache>
                <c:ptCount val="69"/>
                <c:pt idx="0">
                  <c:v>2010M05</c:v>
                </c:pt>
                <c:pt idx="1">
                  <c:v>2010M06</c:v>
                </c:pt>
                <c:pt idx="2">
                  <c:v>2010M07</c:v>
                </c:pt>
                <c:pt idx="3">
                  <c:v>2010M08</c:v>
                </c:pt>
                <c:pt idx="4">
                  <c:v>2010M09</c:v>
                </c:pt>
                <c:pt idx="5">
                  <c:v>2010M10</c:v>
                </c:pt>
                <c:pt idx="6">
                  <c:v>2010M11</c:v>
                </c:pt>
                <c:pt idx="7">
                  <c:v>2010M12</c:v>
                </c:pt>
                <c:pt idx="8">
                  <c:v>2011M01</c:v>
                </c:pt>
                <c:pt idx="9">
                  <c:v>2011M02</c:v>
                </c:pt>
                <c:pt idx="10">
                  <c:v>2011M03</c:v>
                </c:pt>
                <c:pt idx="11">
                  <c:v>2011M04</c:v>
                </c:pt>
                <c:pt idx="12">
                  <c:v>2011M05</c:v>
                </c:pt>
                <c:pt idx="13">
                  <c:v>2011M06</c:v>
                </c:pt>
                <c:pt idx="14">
                  <c:v>2011M07</c:v>
                </c:pt>
                <c:pt idx="15">
                  <c:v>2011M08</c:v>
                </c:pt>
                <c:pt idx="16">
                  <c:v>2011M09</c:v>
                </c:pt>
                <c:pt idx="17">
                  <c:v>2011M10</c:v>
                </c:pt>
                <c:pt idx="18">
                  <c:v>2011M11</c:v>
                </c:pt>
                <c:pt idx="19">
                  <c:v>2011M12</c:v>
                </c:pt>
                <c:pt idx="20">
                  <c:v>2012M01</c:v>
                </c:pt>
                <c:pt idx="21">
                  <c:v>2012M02</c:v>
                </c:pt>
                <c:pt idx="22">
                  <c:v>2012M03</c:v>
                </c:pt>
                <c:pt idx="23">
                  <c:v>2012M04</c:v>
                </c:pt>
                <c:pt idx="24">
                  <c:v>2012M05</c:v>
                </c:pt>
                <c:pt idx="25">
                  <c:v>2012M06</c:v>
                </c:pt>
                <c:pt idx="26">
                  <c:v>2012M07</c:v>
                </c:pt>
                <c:pt idx="27">
                  <c:v>2012M08</c:v>
                </c:pt>
                <c:pt idx="28">
                  <c:v>2012M09</c:v>
                </c:pt>
                <c:pt idx="29">
                  <c:v>2012M10</c:v>
                </c:pt>
                <c:pt idx="30">
                  <c:v>2012M11</c:v>
                </c:pt>
                <c:pt idx="31">
                  <c:v>2012M12</c:v>
                </c:pt>
                <c:pt idx="32">
                  <c:v>2013M01</c:v>
                </c:pt>
                <c:pt idx="33">
                  <c:v>2013M02</c:v>
                </c:pt>
                <c:pt idx="34">
                  <c:v>2013M03</c:v>
                </c:pt>
                <c:pt idx="35">
                  <c:v>2013M04</c:v>
                </c:pt>
                <c:pt idx="36">
                  <c:v>2013M05</c:v>
                </c:pt>
                <c:pt idx="37">
                  <c:v>2013M06</c:v>
                </c:pt>
                <c:pt idx="38">
                  <c:v>2013M07</c:v>
                </c:pt>
                <c:pt idx="39">
                  <c:v>2013M08</c:v>
                </c:pt>
                <c:pt idx="40">
                  <c:v>2013M09</c:v>
                </c:pt>
                <c:pt idx="41">
                  <c:v>2013M10</c:v>
                </c:pt>
                <c:pt idx="42">
                  <c:v>2013M11</c:v>
                </c:pt>
                <c:pt idx="43">
                  <c:v>2013M12</c:v>
                </c:pt>
                <c:pt idx="44">
                  <c:v>2014M01</c:v>
                </c:pt>
                <c:pt idx="45">
                  <c:v>2014M02</c:v>
                </c:pt>
                <c:pt idx="46">
                  <c:v>2014M03</c:v>
                </c:pt>
                <c:pt idx="47">
                  <c:v>2014M04</c:v>
                </c:pt>
                <c:pt idx="48">
                  <c:v>2014M05</c:v>
                </c:pt>
                <c:pt idx="49">
                  <c:v>2014M06</c:v>
                </c:pt>
                <c:pt idx="50">
                  <c:v>2014M07</c:v>
                </c:pt>
                <c:pt idx="51">
                  <c:v>2014M08</c:v>
                </c:pt>
                <c:pt idx="52">
                  <c:v>2014M09</c:v>
                </c:pt>
                <c:pt idx="53">
                  <c:v>2014M10</c:v>
                </c:pt>
                <c:pt idx="54">
                  <c:v>2014M11</c:v>
                </c:pt>
                <c:pt idx="55">
                  <c:v>2014M12</c:v>
                </c:pt>
                <c:pt idx="56">
                  <c:v>2015M01</c:v>
                </c:pt>
                <c:pt idx="57">
                  <c:v>2015M02</c:v>
                </c:pt>
                <c:pt idx="58">
                  <c:v>2015M03</c:v>
                </c:pt>
                <c:pt idx="59">
                  <c:v>2015M04</c:v>
                </c:pt>
                <c:pt idx="60">
                  <c:v>2015M05</c:v>
                </c:pt>
                <c:pt idx="61">
                  <c:v>2015M06</c:v>
                </c:pt>
                <c:pt idx="62">
                  <c:v>2015M07</c:v>
                </c:pt>
                <c:pt idx="63">
                  <c:v>2015M08</c:v>
                </c:pt>
                <c:pt idx="64">
                  <c:v>2015M09</c:v>
                </c:pt>
                <c:pt idx="65">
                  <c:v>2015M10</c:v>
                </c:pt>
                <c:pt idx="66">
                  <c:v>2015M11</c:v>
                </c:pt>
                <c:pt idx="67">
                  <c:v>2015M12</c:v>
                </c:pt>
                <c:pt idx="68">
                  <c:v>2016M01</c:v>
                </c:pt>
              </c:strCache>
            </c:strRef>
          </c:cat>
          <c:val>
            <c:numRef>
              <c:f>'0769-1'!$N$15:$CD$15</c:f>
              <c:numCache>
                <c:formatCode>0.0\ %</c:formatCode>
                <c:ptCount val="69"/>
                <c:pt idx="0">
                  <c:v>6.6672827209471694E-2</c:v>
                </c:pt>
                <c:pt idx="1">
                  <c:v>6.4516714469493475E-2</c:v>
                </c:pt>
                <c:pt idx="2">
                  <c:v>6.4029474446851101E-2</c:v>
                </c:pt>
                <c:pt idx="3">
                  <c:v>6.3263139939518653E-2</c:v>
                </c:pt>
                <c:pt idx="4">
                  <c:v>6.3768951878708097E-2</c:v>
                </c:pt>
                <c:pt idx="5">
                  <c:v>6.347915199309441E-2</c:v>
                </c:pt>
                <c:pt idx="6">
                  <c:v>6.3650374806499599E-2</c:v>
                </c:pt>
                <c:pt idx="7">
                  <c:v>6.5901939342542903E-2</c:v>
                </c:pt>
                <c:pt idx="8">
                  <c:v>6.5798573895739995E-2</c:v>
                </c:pt>
                <c:pt idx="9">
                  <c:v>6.7497469550594977E-2</c:v>
                </c:pt>
                <c:pt idx="10">
                  <c:v>6.727401733510692E-2</c:v>
                </c:pt>
                <c:pt idx="11">
                  <c:v>6.7481448044538123E-2</c:v>
                </c:pt>
                <c:pt idx="12">
                  <c:v>7.0642221856295345E-2</c:v>
                </c:pt>
                <c:pt idx="13">
                  <c:v>7.0614780246405343E-2</c:v>
                </c:pt>
                <c:pt idx="14">
                  <c:v>7.1189675211088724E-2</c:v>
                </c:pt>
                <c:pt idx="15">
                  <c:v>7.1089951969759479E-2</c:v>
                </c:pt>
                <c:pt idx="16">
                  <c:v>7.6029507070800958E-2</c:v>
                </c:pt>
                <c:pt idx="17">
                  <c:v>7.4609229743418867E-2</c:v>
                </c:pt>
                <c:pt idx="18">
                  <c:v>7.9477774260548723E-2</c:v>
                </c:pt>
                <c:pt idx="19">
                  <c:v>8.1715145678128806E-2</c:v>
                </c:pt>
                <c:pt idx="20">
                  <c:v>8.3761676258133008E-2</c:v>
                </c:pt>
                <c:pt idx="21">
                  <c:v>8.8256922784400824E-2</c:v>
                </c:pt>
                <c:pt idx="22">
                  <c:v>8.7411533605481317E-2</c:v>
                </c:pt>
                <c:pt idx="23">
                  <c:v>8.7669917142491866E-2</c:v>
                </c:pt>
                <c:pt idx="24">
                  <c:v>8.9669800773582414E-2</c:v>
                </c:pt>
                <c:pt idx="25">
                  <c:v>9.2322721315090006E-2</c:v>
                </c:pt>
                <c:pt idx="26">
                  <c:v>9.2774384693553896E-2</c:v>
                </c:pt>
                <c:pt idx="27">
                  <c:v>9.5187765029479732E-2</c:v>
                </c:pt>
                <c:pt idx="28">
                  <c:v>9.2189310918239759E-2</c:v>
                </c:pt>
                <c:pt idx="29">
                  <c:v>9.4360099062651748E-2</c:v>
                </c:pt>
                <c:pt idx="30">
                  <c:v>9.1605485614217066E-2</c:v>
                </c:pt>
                <c:pt idx="31">
                  <c:v>8.9102790067222437E-2</c:v>
                </c:pt>
                <c:pt idx="32">
                  <c:v>8.7457572913894763E-2</c:v>
                </c:pt>
                <c:pt idx="33">
                  <c:v>8.3390946406824568E-2</c:v>
                </c:pt>
                <c:pt idx="34">
                  <c:v>8.4107340521098792E-2</c:v>
                </c:pt>
                <c:pt idx="35">
                  <c:v>8.5015318927864472E-2</c:v>
                </c:pt>
                <c:pt idx="36">
                  <c:v>8.0530163808418265E-2</c:v>
                </c:pt>
                <c:pt idx="37">
                  <c:v>7.8501625194353331E-2</c:v>
                </c:pt>
                <c:pt idx="38">
                  <c:v>7.6329213016746042E-2</c:v>
                </c:pt>
                <c:pt idx="39">
                  <c:v>7.4346486652891203E-2</c:v>
                </c:pt>
                <c:pt idx="40">
                  <c:v>7.2505463711017334E-2</c:v>
                </c:pt>
                <c:pt idx="41">
                  <c:v>7.1250181952592584E-2</c:v>
                </c:pt>
                <c:pt idx="42">
                  <c:v>6.9358825440289693E-2</c:v>
                </c:pt>
                <c:pt idx="43">
                  <c:v>7.3091289793069572E-2</c:v>
                </c:pt>
                <c:pt idx="44">
                  <c:v>7.2174945757434439E-2</c:v>
                </c:pt>
                <c:pt idx="45">
                  <c:v>6.7906815299379211E-2</c:v>
                </c:pt>
                <c:pt idx="46">
                  <c:v>6.7705495816176617E-2</c:v>
                </c:pt>
                <c:pt idx="47">
                  <c:v>6.9718488876064327E-2</c:v>
                </c:pt>
                <c:pt idx="48">
                  <c:v>6.8502780400797464E-2</c:v>
                </c:pt>
                <c:pt idx="49">
                  <c:v>6.7153110110034719E-2</c:v>
                </c:pt>
                <c:pt idx="50">
                  <c:v>6.64249869807709E-2</c:v>
                </c:pt>
                <c:pt idx="51">
                  <c:v>6.5982085798511725E-2</c:v>
                </c:pt>
                <c:pt idx="52">
                  <c:v>6.6378307290172966E-2</c:v>
                </c:pt>
                <c:pt idx="53">
                  <c:v>6.837591178654441E-2</c:v>
                </c:pt>
                <c:pt idx="54">
                  <c:v>6.7935902030368894E-2</c:v>
                </c:pt>
                <c:pt idx="55">
                  <c:v>6.3012402036359064E-2</c:v>
                </c:pt>
                <c:pt idx="56">
                  <c:v>6.4405802353395811E-2</c:v>
                </c:pt>
                <c:pt idx="57">
                  <c:v>6.9141794459315564E-2</c:v>
                </c:pt>
                <c:pt idx="58">
                  <c:v>7.3259839854241102E-2</c:v>
                </c:pt>
                <c:pt idx="59">
                  <c:v>7.083539803596757E-2</c:v>
                </c:pt>
                <c:pt idx="60">
                  <c:v>7.4043342923634431E-2</c:v>
                </c:pt>
                <c:pt idx="61">
                  <c:v>7.5754645329727019E-2</c:v>
                </c:pt>
                <c:pt idx="62">
                  <c:v>7.8916544300571698E-2</c:v>
                </c:pt>
                <c:pt idx="63">
                  <c:v>7.848523657783911E-2</c:v>
                </c:pt>
                <c:pt idx="64">
                  <c:v>7.9038261128480128E-2</c:v>
                </c:pt>
                <c:pt idx="65">
                  <c:v>7.8393591820578007E-2</c:v>
                </c:pt>
                <c:pt idx="66">
                  <c:v>7.0614356019980937E-2</c:v>
                </c:pt>
                <c:pt idx="67">
                  <c:v>7.0756652202670994E-2</c:v>
                </c:pt>
                <c:pt idx="68">
                  <c:v>7.0487746843014676E-2</c:v>
                </c:pt>
              </c:numCache>
            </c:numRef>
          </c:val>
        </c:ser>
        <c:axId val="182732672"/>
        <c:axId val="182734208"/>
      </c:barChart>
      <c:catAx>
        <c:axId val="182732672"/>
        <c:scaling>
          <c:orientation val="minMax"/>
        </c:scaling>
        <c:axPos val="b"/>
        <c:tickLblPos val="nextTo"/>
        <c:crossAx val="182734208"/>
        <c:crosses val="autoZero"/>
        <c:auto val="1"/>
        <c:lblAlgn val="ctr"/>
        <c:lblOffset val="100"/>
      </c:catAx>
      <c:valAx>
        <c:axId val="182734208"/>
        <c:scaling>
          <c:orientation val="minMax"/>
        </c:scaling>
        <c:axPos val="l"/>
        <c:majorGridlines/>
        <c:numFmt formatCode="0.0\ %" sourceLinked="1"/>
        <c:tickLblPos val="nextTo"/>
        <c:crossAx val="18273267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b-NO"/>
  <c:chart>
    <c:plotArea>
      <c:layout>
        <c:manualLayout>
          <c:layoutTarget val="inner"/>
          <c:xMode val="edge"/>
          <c:yMode val="edge"/>
          <c:x val="4.8883036564960798E-2"/>
          <c:y val="1.6797075457224329E-2"/>
          <c:w val="0.92261283538641614"/>
          <c:h val="0.89907294251256031"/>
        </c:manualLayout>
      </c:layout>
      <c:barChart>
        <c:barDir val="col"/>
        <c:grouping val="clustered"/>
        <c:ser>
          <c:idx val="0"/>
          <c:order val="0"/>
          <c:tx>
            <c:strRef>
              <c:f>'7894-1'!$B$29</c:f>
              <c:strCache>
                <c:ptCount val="1"/>
                <c:pt idx="0">
                  <c:v>2004</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'7894-1'!$B$30:$B$39</c:f>
              <c:numCache>
                <c:formatCode>0.0\ %</c:formatCode>
                <c:ptCount val="10"/>
                <c:pt idx="0">
                  <c:v>2.2374940067124836E-2</c:v>
                </c:pt>
                <c:pt idx="1">
                  <c:v>2.700974908102927E-2</c:v>
                </c:pt>
                <c:pt idx="2">
                  <c:v>3.9795429119386279E-2</c:v>
                </c:pt>
                <c:pt idx="3">
                  <c:v>5.7695381173086167E-2</c:v>
                </c:pt>
                <c:pt idx="4">
                  <c:v>7.6714080230142298E-2</c:v>
                </c:pt>
                <c:pt idx="5">
                  <c:v>9.8130094294390305E-2</c:v>
                </c:pt>
                <c:pt idx="6">
                  <c:v>0.12370145437110441</c:v>
                </c:pt>
                <c:pt idx="7">
                  <c:v>0.1467156784401471</c:v>
                </c:pt>
                <c:pt idx="8">
                  <c:v>0.16589419849768264</c:v>
                </c:pt>
                <c:pt idx="9">
                  <c:v>0.24196899472590708</c:v>
                </c:pt>
              </c:numCache>
            </c:numRef>
          </c:val>
        </c:ser>
        <c:ser>
          <c:idx val="1"/>
          <c:order val="1"/>
          <c:tx>
            <c:strRef>
              <c:f>'7894-1'!$C$29</c:f>
              <c:strCache>
                <c:ptCount val="1"/>
                <c:pt idx="0">
                  <c:v>2005</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'7894-1'!$C$30:$C$39</c:f>
              <c:numCache>
                <c:formatCode>0.0\ %</c:formatCode>
                <c:ptCount val="10"/>
                <c:pt idx="0">
                  <c:v>2.1334478808705613E-2</c:v>
                </c:pt>
                <c:pt idx="1">
                  <c:v>2.6918671248568157E-2</c:v>
                </c:pt>
                <c:pt idx="2">
                  <c:v>4.0664375715922095E-2</c:v>
                </c:pt>
                <c:pt idx="3">
                  <c:v>5.8848797250859106E-2</c:v>
                </c:pt>
                <c:pt idx="4">
                  <c:v>7.6460481099656391E-2</c:v>
                </c:pt>
                <c:pt idx="5">
                  <c:v>9.7651775486827047E-2</c:v>
                </c:pt>
                <c:pt idx="6">
                  <c:v>0.12270904925544103</c:v>
                </c:pt>
                <c:pt idx="7">
                  <c:v>0.14432989690721648</c:v>
                </c:pt>
                <c:pt idx="8">
                  <c:v>0.16423253150057274</c:v>
                </c:pt>
                <c:pt idx="9">
                  <c:v>0.24684994272623151</c:v>
                </c:pt>
              </c:numCache>
            </c:numRef>
          </c:val>
        </c:ser>
        <c:ser>
          <c:idx val="2"/>
          <c:order val="2"/>
          <c:tx>
            <c:strRef>
              <c:f>'7894-1'!$D$29</c:f>
              <c:strCache>
                <c:ptCount val="1"/>
                <c:pt idx="0">
                  <c:v>2006</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'7894-1'!$D$30:$D$39</c:f>
              <c:numCache>
                <c:formatCode>0.0\ %</c:formatCode>
                <c:ptCount val="10"/>
                <c:pt idx="0">
                  <c:v>2.2285566208862406E-2</c:v>
                </c:pt>
                <c:pt idx="1">
                  <c:v>2.6949987043275479E-2</c:v>
                </c:pt>
                <c:pt idx="2">
                  <c:v>4.1072816791914983E-2</c:v>
                </c:pt>
                <c:pt idx="3">
                  <c:v>5.8953096657165083E-2</c:v>
                </c:pt>
                <c:pt idx="4">
                  <c:v>7.6444674786214042E-2</c:v>
                </c:pt>
                <c:pt idx="5">
                  <c:v>9.782327027727393E-2</c:v>
                </c:pt>
                <c:pt idx="6">
                  <c:v>0.12270018139414356</c:v>
                </c:pt>
                <c:pt idx="7">
                  <c:v>0.14472661311220528</c:v>
                </c:pt>
                <c:pt idx="8">
                  <c:v>0.1651982378854627</c:v>
                </c:pt>
                <c:pt idx="9">
                  <c:v>0.24384555584348283</c:v>
                </c:pt>
              </c:numCache>
            </c:numRef>
          </c:val>
        </c:ser>
        <c:ser>
          <c:idx val="3"/>
          <c:order val="3"/>
          <c:tx>
            <c:strRef>
              <c:f>'7894-1'!$E$29</c:f>
              <c:strCache>
                <c:ptCount val="1"/>
                <c:pt idx="0">
                  <c:v>2007</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'7894-1'!$E$30:$E$39</c:f>
              <c:numCache>
                <c:formatCode>0.0\ %</c:formatCode>
                <c:ptCount val="10"/>
                <c:pt idx="0">
                  <c:v>2.1646557842441447E-2</c:v>
                </c:pt>
                <c:pt idx="1">
                  <c:v>2.6614620298083751E-2</c:v>
                </c:pt>
                <c:pt idx="2">
                  <c:v>4.1873669268985086E-2</c:v>
                </c:pt>
                <c:pt idx="3">
                  <c:v>5.9261887863733174E-2</c:v>
                </c:pt>
                <c:pt idx="4">
                  <c:v>7.5822096049207505E-2</c:v>
                </c:pt>
                <c:pt idx="5">
                  <c:v>9.6877217885024819E-2</c:v>
                </c:pt>
                <c:pt idx="6">
                  <c:v>0.12278211497515974</c:v>
                </c:pt>
                <c:pt idx="7">
                  <c:v>0.14478353442157565</c:v>
                </c:pt>
                <c:pt idx="8">
                  <c:v>0.16713981547196594</c:v>
                </c:pt>
                <c:pt idx="9">
                  <c:v>0.24319848592382312</c:v>
                </c:pt>
              </c:numCache>
            </c:numRef>
          </c:val>
        </c:ser>
        <c:ser>
          <c:idx val="4"/>
          <c:order val="4"/>
          <c:tx>
            <c:strRef>
              <c:f>'7894-1'!$F$29</c:f>
              <c:strCache>
                <c:ptCount val="1"/>
                <c:pt idx="0">
                  <c:v>2008</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'7894-1'!$F$30:$F$39</c:f>
              <c:numCache>
                <c:formatCode>0.0\ %</c:formatCode>
                <c:ptCount val="10"/>
                <c:pt idx="0">
                  <c:v>2.5683975432719181E-2</c:v>
                </c:pt>
                <c:pt idx="1">
                  <c:v>2.6242322724734798E-2</c:v>
                </c:pt>
                <c:pt idx="2">
                  <c:v>4.0982691233947557E-2</c:v>
                </c:pt>
                <c:pt idx="3">
                  <c:v>5.8849804578447795E-2</c:v>
                </c:pt>
                <c:pt idx="4">
                  <c:v>7.5935231714126208E-2</c:v>
                </c:pt>
                <c:pt idx="5">
                  <c:v>9.6259073143495286E-2</c:v>
                </c:pt>
                <c:pt idx="6">
                  <c:v>0.12317141261864878</c:v>
                </c:pt>
                <c:pt idx="7">
                  <c:v>0.14673366834170853</c:v>
                </c:pt>
                <c:pt idx="8">
                  <c:v>0.16850921273031833</c:v>
                </c:pt>
                <c:pt idx="9">
                  <c:v>0.23763260748185372</c:v>
                </c:pt>
              </c:numCache>
            </c:numRef>
          </c:val>
        </c:ser>
        <c:ser>
          <c:idx val="5"/>
          <c:order val="5"/>
          <c:tx>
            <c:strRef>
              <c:f>'7894-1'!$G$29</c:f>
              <c:strCache>
                <c:ptCount val="1"/>
                <c:pt idx="0">
                  <c:v>2009</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'7894-1'!$G$30:$G$39</c:f>
              <c:numCache>
                <c:formatCode>0.0\ %</c:formatCode>
                <c:ptCount val="10"/>
                <c:pt idx="0">
                  <c:v>2.2889385712764845E-2</c:v>
                </c:pt>
                <c:pt idx="1">
                  <c:v>2.6296178004897273E-2</c:v>
                </c:pt>
                <c:pt idx="2">
                  <c:v>4.0242733950814451E-2</c:v>
                </c:pt>
                <c:pt idx="3">
                  <c:v>5.8021931225380623E-2</c:v>
                </c:pt>
                <c:pt idx="4">
                  <c:v>7.4630043649526287E-2</c:v>
                </c:pt>
                <c:pt idx="5">
                  <c:v>9.517725966145002E-2</c:v>
                </c:pt>
                <c:pt idx="6">
                  <c:v>0.12221867348025131</c:v>
                </c:pt>
                <c:pt idx="7">
                  <c:v>0.14819546470776121</c:v>
                </c:pt>
                <c:pt idx="8">
                  <c:v>0.17151069945704253</c:v>
                </c:pt>
                <c:pt idx="9">
                  <c:v>0.24081763015011187</c:v>
                </c:pt>
              </c:numCache>
            </c:numRef>
          </c:val>
        </c:ser>
        <c:ser>
          <c:idx val="6"/>
          <c:order val="6"/>
          <c:tx>
            <c:strRef>
              <c:f>'7894-1'!$H$29</c:f>
              <c:strCache>
                <c:ptCount val="1"/>
                <c:pt idx="0">
                  <c:v>2010</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'7894-1'!$H$30:$H$39</c:f>
              <c:numCache>
                <c:formatCode>0.0\ %</c:formatCode>
                <c:ptCount val="10"/>
                <c:pt idx="0">
                  <c:v>2.0476094411942706E-2</c:v>
                </c:pt>
                <c:pt idx="1">
                  <c:v>2.5519467419810388E-2</c:v>
                </c:pt>
                <c:pt idx="2">
                  <c:v>3.9842646762154543E-2</c:v>
                </c:pt>
                <c:pt idx="3">
                  <c:v>5.7191849909219293E-2</c:v>
                </c:pt>
                <c:pt idx="4">
                  <c:v>7.4339318135969334E-2</c:v>
                </c:pt>
                <c:pt idx="5">
                  <c:v>9.4714545087754745E-2</c:v>
                </c:pt>
                <c:pt idx="6">
                  <c:v>0.12235222917086949</c:v>
                </c:pt>
                <c:pt idx="7">
                  <c:v>0.1486786362719387</c:v>
                </c:pt>
                <c:pt idx="8">
                  <c:v>0.17359289893080493</c:v>
                </c:pt>
                <c:pt idx="9">
                  <c:v>0.24329231389953607</c:v>
                </c:pt>
              </c:numCache>
            </c:numRef>
          </c:val>
        </c:ser>
        <c:ser>
          <c:idx val="7"/>
          <c:order val="7"/>
          <c:tx>
            <c:strRef>
              <c:f>'7894-1'!$I$29</c:f>
              <c:strCache>
                <c:ptCount val="1"/>
                <c:pt idx="0">
                  <c:v>2011</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'7894-1'!$I$30:$I$39</c:f>
              <c:numCache>
                <c:formatCode>0.0\ %</c:formatCode>
                <c:ptCount val="10"/>
                <c:pt idx="0">
                  <c:v>1.9652738027094066E-2</c:v>
                </c:pt>
                <c:pt idx="1">
                  <c:v>2.5376836481587485E-2</c:v>
                </c:pt>
                <c:pt idx="2">
                  <c:v>3.9400877695096377E-2</c:v>
                </c:pt>
                <c:pt idx="3">
                  <c:v>5.6954779622209482E-2</c:v>
                </c:pt>
                <c:pt idx="4">
                  <c:v>7.3840870062965067E-2</c:v>
                </c:pt>
                <c:pt idx="5">
                  <c:v>9.3970616294600254E-2</c:v>
                </c:pt>
                <c:pt idx="6">
                  <c:v>0.12249570692615921</c:v>
                </c:pt>
                <c:pt idx="7">
                  <c:v>0.1495897729440947</c:v>
                </c:pt>
                <c:pt idx="8">
                  <c:v>0.17458500286204928</c:v>
                </c:pt>
                <c:pt idx="9">
                  <c:v>0.24413279908414426</c:v>
                </c:pt>
              </c:numCache>
            </c:numRef>
          </c:val>
        </c:ser>
        <c:ser>
          <c:idx val="8"/>
          <c:order val="8"/>
          <c:tx>
            <c:strRef>
              <c:f>'7894-1'!$J$29</c:f>
              <c:strCache>
                <c:ptCount val="1"/>
                <c:pt idx="0">
                  <c:v>2012</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'7894-1'!$J$30:$J$39</c:f>
              <c:numCache>
                <c:formatCode>0.0\ %</c:formatCode>
                <c:ptCount val="10"/>
                <c:pt idx="0">
                  <c:v>1.7979761474521138E-2</c:v>
                </c:pt>
                <c:pt idx="1">
                  <c:v>2.5027105168052042E-2</c:v>
                </c:pt>
                <c:pt idx="2">
                  <c:v>3.8850740874593434E-2</c:v>
                </c:pt>
                <c:pt idx="3">
                  <c:v>5.6740151788941089E-2</c:v>
                </c:pt>
                <c:pt idx="4">
                  <c:v>7.3635706541380561E-2</c:v>
                </c:pt>
                <c:pt idx="5">
                  <c:v>9.3603180339718123E-2</c:v>
                </c:pt>
                <c:pt idx="6">
                  <c:v>0.12197325623418868</c:v>
                </c:pt>
                <c:pt idx="7">
                  <c:v>0.15007228044813883</c:v>
                </c:pt>
                <c:pt idx="8">
                  <c:v>0.17582219009757866</c:v>
                </c:pt>
                <c:pt idx="9">
                  <c:v>0.24629562703288765</c:v>
                </c:pt>
              </c:numCache>
            </c:numRef>
          </c:val>
        </c:ser>
        <c:ser>
          <c:idx val="9"/>
          <c:order val="9"/>
          <c:tx>
            <c:strRef>
              <c:f>'7894-1'!$K$29</c:f>
              <c:strCache>
                <c:ptCount val="1"/>
                <c:pt idx="0">
                  <c:v>2013</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'7894-1'!$K$30:$K$39</c:f>
              <c:numCache>
                <c:formatCode>0.0\ %</c:formatCode>
                <c:ptCount val="10"/>
                <c:pt idx="0">
                  <c:v>1.7445323802229597E-2</c:v>
                </c:pt>
                <c:pt idx="1">
                  <c:v>2.5189345587609595E-2</c:v>
                </c:pt>
                <c:pt idx="2">
                  <c:v>3.9145604629393246E-2</c:v>
                </c:pt>
                <c:pt idx="3">
                  <c:v>5.7016424134116311E-2</c:v>
                </c:pt>
                <c:pt idx="4">
                  <c:v>7.4036252233852434E-2</c:v>
                </c:pt>
                <c:pt idx="5">
                  <c:v>9.3268657986554343E-2</c:v>
                </c:pt>
                <c:pt idx="6">
                  <c:v>0.12169177091311388</c:v>
                </c:pt>
                <c:pt idx="7">
                  <c:v>0.15045528040166806</c:v>
                </c:pt>
                <c:pt idx="8">
                  <c:v>0.17555952684877882</c:v>
                </c:pt>
                <c:pt idx="9">
                  <c:v>0.24619181346268404</c:v>
                </c:pt>
              </c:numCache>
            </c:numRef>
          </c:val>
        </c:ser>
        <c:ser>
          <c:idx val="10"/>
          <c:order val="10"/>
          <c:tx>
            <c:strRef>
              <c:f>'7894-1'!$L$29</c:f>
              <c:strCache>
                <c:ptCount val="1"/>
                <c:pt idx="0">
                  <c:v>2014</c:v>
                </c:pt>
              </c:strCache>
            </c:strRef>
          </c:tx>
          <c:cat>
            <c:strRef>
              <c:f>'7894-1'!$A$30:$A$39</c:f>
              <c:strCache>
                <c:ptCount val="10"/>
                <c:pt idx="0">
                  <c:v>Desil 1</c:v>
                </c:pt>
                <c:pt idx="1">
                  <c:v>Desil 2</c:v>
                </c:pt>
                <c:pt idx="2">
                  <c:v>Desil 3</c:v>
                </c:pt>
                <c:pt idx="3">
                  <c:v>Desil 4</c:v>
                </c:pt>
                <c:pt idx="4">
                  <c:v>Desil 5</c:v>
                </c:pt>
                <c:pt idx="5">
                  <c:v>Desil 6</c:v>
                </c:pt>
                <c:pt idx="6">
                  <c:v>Desil 7</c:v>
                </c:pt>
                <c:pt idx="7">
                  <c:v>Desil 8</c:v>
                </c:pt>
                <c:pt idx="8">
                  <c:v>Desil 9</c:v>
                </c:pt>
                <c:pt idx="9">
                  <c:v>Desil 10</c:v>
                </c:pt>
              </c:strCache>
            </c:strRef>
          </c:cat>
          <c:val>
            <c:numRef>
              <c:f>'7894-1'!$L$30:$L$39</c:f>
              <c:numCache>
                <c:formatCode>0.0\ %</c:formatCode>
                <c:ptCount val="10"/>
                <c:pt idx="0">
                  <c:v>1.7694063926940638E-2</c:v>
                </c:pt>
                <c:pt idx="1">
                  <c:v>2.5358773646444878E-2</c:v>
                </c:pt>
                <c:pt idx="2">
                  <c:v>3.9057403783431185E-2</c:v>
                </c:pt>
                <c:pt idx="3">
                  <c:v>5.7077625570776273E-2</c:v>
                </c:pt>
                <c:pt idx="4">
                  <c:v>7.36301369863014E-2</c:v>
                </c:pt>
                <c:pt idx="5">
                  <c:v>9.2873450750163095E-2</c:v>
                </c:pt>
                <c:pt idx="6">
                  <c:v>0.12141226353555122</c:v>
                </c:pt>
                <c:pt idx="7">
                  <c:v>0.15044031311154604</c:v>
                </c:pt>
                <c:pt idx="8">
                  <c:v>0.17685909980430534</c:v>
                </c:pt>
                <c:pt idx="9">
                  <c:v>0.24559686888454016</c:v>
                </c:pt>
              </c:numCache>
            </c:numRef>
          </c:val>
        </c:ser>
        <c:axId val="142293248"/>
        <c:axId val="142307328"/>
      </c:barChart>
      <c:catAx>
        <c:axId val="142293248"/>
        <c:scaling>
          <c:orientation val="minMax"/>
        </c:scaling>
        <c:axPos val="b"/>
        <c:numFmt formatCode="General" sourceLinked="1"/>
        <c:tickLblPos val="nextTo"/>
        <c:crossAx val="142307328"/>
        <c:crosses val="autoZero"/>
        <c:auto val="1"/>
        <c:lblAlgn val="ctr"/>
        <c:lblOffset val="100"/>
      </c:catAx>
      <c:valAx>
        <c:axId val="142307328"/>
        <c:scaling>
          <c:orientation val="minMax"/>
        </c:scaling>
        <c:axPos val="l"/>
        <c:majorGridlines/>
        <c:numFmt formatCode="0\ %" sourceLinked="0"/>
        <c:tickLblPos val="nextTo"/>
        <c:txPr>
          <a:bodyPr/>
          <a:lstStyle/>
          <a:p>
            <a:pPr>
              <a:defRPr sz="900"/>
            </a:pPr>
            <a:endParaRPr lang="nb-NO"/>
          </a:p>
        </c:txPr>
        <c:crossAx val="142293248"/>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nb-NO"/>
  <c:chart>
    <c:plotArea>
      <c:layout>
        <c:manualLayout>
          <c:layoutTarget val="inner"/>
          <c:xMode val="edge"/>
          <c:yMode val="edge"/>
          <c:x val="6.8261764837145425E-2"/>
          <c:y val="4.0780534136438534E-2"/>
          <c:w val="0.91195709254561463"/>
          <c:h val="0.85880527269046303"/>
        </c:manualLayout>
      </c:layout>
      <c:lineChart>
        <c:grouping val="standard"/>
        <c:ser>
          <c:idx val="0"/>
          <c:order val="0"/>
          <c:tx>
            <c:strRef>
              <c:f>Struktur!$A$37</c:f>
              <c:strCache>
                <c:ptCount val="1"/>
                <c:pt idx="0">
                  <c:v>Innskudd og innlån kunder</c:v>
                </c:pt>
              </c:strCache>
            </c:strRef>
          </c:tx>
          <c:spPr>
            <a:ln w="50800">
              <a:solidFill>
                <a:srgbClr val="006D66"/>
              </a:solidFill>
            </a:ln>
          </c:spPr>
          <c:marker>
            <c:symbol val="none"/>
          </c:marker>
          <c:cat>
            <c:numRef>
              <c:f>Struktur!$B$36:$M$36</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Struktur!$B$37:$M$37</c:f>
              <c:numCache>
                <c:formatCode>0</c:formatCode>
                <c:ptCount val="12"/>
                <c:pt idx="0">
                  <c:v>56.205787781350452</c:v>
                </c:pt>
                <c:pt idx="1">
                  <c:v>53.228431904503559</c:v>
                </c:pt>
                <c:pt idx="2">
                  <c:v>51.080108010801112</c:v>
                </c:pt>
                <c:pt idx="3">
                  <c:v>50.157480314960608</c:v>
                </c:pt>
                <c:pt idx="4">
                  <c:v>44.247512437810961</c:v>
                </c:pt>
                <c:pt idx="5">
                  <c:v>44.923857868020306</c:v>
                </c:pt>
                <c:pt idx="6">
                  <c:v>46.703296703296658</c:v>
                </c:pt>
                <c:pt idx="7">
                  <c:v>42.953582044442946</c:v>
                </c:pt>
                <c:pt idx="8">
                  <c:v>43.297746144721266</c:v>
                </c:pt>
                <c:pt idx="9">
                  <c:v>43.630573248407671</c:v>
                </c:pt>
                <c:pt idx="10">
                  <c:v>43.493150684931535</c:v>
                </c:pt>
                <c:pt idx="11">
                  <c:v>42</c:v>
                </c:pt>
              </c:numCache>
            </c:numRef>
          </c:val>
        </c:ser>
        <c:ser>
          <c:idx val="1"/>
          <c:order val="1"/>
          <c:tx>
            <c:strRef>
              <c:f>Struktur!$A$38</c:f>
              <c:strCache>
                <c:ptCount val="1"/>
                <c:pt idx="0">
                  <c:v>Egenkapital + ansvarlig lån</c:v>
                </c:pt>
              </c:strCache>
            </c:strRef>
          </c:tx>
          <c:spPr>
            <a:ln w="50800">
              <a:solidFill>
                <a:srgbClr val="EC068D"/>
              </a:solidFill>
            </a:ln>
          </c:spPr>
          <c:marker>
            <c:symbol val="none"/>
          </c:marker>
          <c:cat>
            <c:numRef>
              <c:f>Struktur!$B$36:$M$36</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Struktur!$B$38:$M$38</c:f>
              <c:numCache>
                <c:formatCode>0</c:formatCode>
                <c:ptCount val="12"/>
                <c:pt idx="0">
                  <c:v>9.32475884244373</c:v>
                </c:pt>
                <c:pt idx="1">
                  <c:v>8.3559413998914867</c:v>
                </c:pt>
                <c:pt idx="2">
                  <c:v>8.3258325832583342</c:v>
                </c:pt>
                <c:pt idx="3">
                  <c:v>7.952755905511812</c:v>
                </c:pt>
                <c:pt idx="4">
                  <c:v>7.649253731343288</c:v>
                </c:pt>
                <c:pt idx="5">
                  <c:v>7.6988155668358642</c:v>
                </c:pt>
                <c:pt idx="6">
                  <c:v>7.9365079365079358</c:v>
                </c:pt>
                <c:pt idx="7">
                  <c:v>7.6299969163813017</c:v>
                </c:pt>
                <c:pt idx="8">
                  <c:v>7.94780545670225</c:v>
                </c:pt>
                <c:pt idx="9">
                  <c:v>8.6214740673339403</c:v>
                </c:pt>
                <c:pt idx="10">
                  <c:v>9.4292237442922389</c:v>
                </c:pt>
                <c:pt idx="11">
                  <c:v>10</c:v>
                </c:pt>
              </c:numCache>
            </c:numRef>
          </c:val>
        </c:ser>
        <c:ser>
          <c:idx val="2"/>
          <c:order val="2"/>
          <c:tx>
            <c:strRef>
              <c:f>Struktur!$A$39</c:f>
              <c:strCache>
                <c:ptCount val="1"/>
                <c:pt idx="0">
                  <c:v>Lange seniorobligasjoner</c:v>
                </c:pt>
              </c:strCache>
            </c:strRef>
          </c:tx>
          <c:spPr>
            <a:ln w="50800">
              <a:solidFill>
                <a:srgbClr val="00B2E2"/>
              </a:solidFill>
            </a:ln>
          </c:spPr>
          <c:marker>
            <c:symbol val="none"/>
          </c:marker>
          <c:cat>
            <c:numRef>
              <c:f>Struktur!$B$36:$M$36</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Struktur!$B$39:$M$39</c:f>
              <c:numCache>
                <c:formatCode>0</c:formatCode>
                <c:ptCount val="12"/>
                <c:pt idx="0">
                  <c:v>14.855305466237949</c:v>
                </c:pt>
                <c:pt idx="1">
                  <c:v>15.518176885512748</c:v>
                </c:pt>
                <c:pt idx="2">
                  <c:v>16.516651665166531</c:v>
                </c:pt>
                <c:pt idx="3">
                  <c:v>14.05511811023622</c:v>
                </c:pt>
                <c:pt idx="4">
                  <c:v>13.805970149253731</c:v>
                </c:pt>
                <c:pt idx="5">
                  <c:v>10.152284263959404</c:v>
                </c:pt>
                <c:pt idx="6">
                  <c:v>9.2407592407592407</c:v>
                </c:pt>
                <c:pt idx="7">
                  <c:v>8.436030548264597</c:v>
                </c:pt>
                <c:pt idx="8">
                  <c:v>8.683274021352311</c:v>
                </c:pt>
                <c:pt idx="9">
                  <c:v>8.0755232029117394</c:v>
                </c:pt>
                <c:pt idx="10">
                  <c:v>8.7671232876712253</c:v>
                </c:pt>
                <c:pt idx="11">
                  <c:v>9.120000000000001</c:v>
                </c:pt>
              </c:numCache>
            </c:numRef>
          </c:val>
        </c:ser>
        <c:ser>
          <c:idx val="3"/>
          <c:order val="3"/>
          <c:tx>
            <c:strRef>
              <c:f>Struktur!$A$40</c:f>
              <c:strCache>
                <c:ptCount val="1"/>
                <c:pt idx="0">
                  <c:v>OMF</c:v>
                </c:pt>
              </c:strCache>
            </c:strRef>
          </c:tx>
          <c:spPr>
            <a:ln w="50800">
              <a:solidFill>
                <a:srgbClr val="FAA844"/>
              </a:solidFill>
            </a:ln>
          </c:spPr>
          <c:marker>
            <c:symbol val="none"/>
          </c:marker>
          <c:cat>
            <c:numRef>
              <c:f>Struktur!$B$36:$M$36</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Struktur!$B$40:$M$40</c:f>
              <c:numCache>
                <c:formatCode>General</c:formatCode>
                <c:ptCount val="12"/>
                <c:pt idx="3" formatCode="0">
                  <c:v>2.0078740157480315</c:v>
                </c:pt>
                <c:pt idx="4" formatCode="0">
                  <c:v>6.5298507462686555</c:v>
                </c:pt>
                <c:pt idx="5" formatCode="0">
                  <c:v>13.028764805414548</c:v>
                </c:pt>
                <c:pt idx="6" formatCode="0">
                  <c:v>15.595515595515604</c:v>
                </c:pt>
                <c:pt idx="7" formatCode="0">
                  <c:v>17.841877565593233</c:v>
                </c:pt>
                <c:pt idx="8" formatCode="0">
                  <c:v>19.051008303677342</c:v>
                </c:pt>
                <c:pt idx="9" formatCode="0">
                  <c:v>20.427661510464056</c:v>
                </c:pt>
                <c:pt idx="10" formatCode="0">
                  <c:v>20.182648401826484</c:v>
                </c:pt>
                <c:pt idx="11" formatCode="0">
                  <c:v>21.12</c:v>
                </c:pt>
              </c:numCache>
            </c:numRef>
          </c:val>
        </c:ser>
        <c:ser>
          <c:idx val="4"/>
          <c:order val="4"/>
          <c:tx>
            <c:strRef>
              <c:f>Struktur!$A$41</c:f>
              <c:strCache>
                <c:ptCount val="1"/>
                <c:pt idx="0">
                  <c:v>Kort markedsfinansiering + interbank</c:v>
                </c:pt>
              </c:strCache>
            </c:strRef>
          </c:tx>
          <c:spPr>
            <a:ln w="50800">
              <a:solidFill>
                <a:srgbClr val="657C18"/>
              </a:solidFill>
            </a:ln>
          </c:spPr>
          <c:marker>
            <c:symbol val="none"/>
          </c:marker>
          <c:cat>
            <c:numRef>
              <c:f>Struktur!$B$36:$M$36</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Struktur!$B$41:$M$41</c:f>
              <c:numCache>
                <c:formatCode>0</c:formatCode>
                <c:ptCount val="12"/>
                <c:pt idx="0">
                  <c:v>19.614147909967834</c:v>
                </c:pt>
                <c:pt idx="1">
                  <c:v>22.897449810092226</c:v>
                </c:pt>
                <c:pt idx="2">
                  <c:v>24.077407740774078</c:v>
                </c:pt>
                <c:pt idx="3">
                  <c:v>25.826771653543293</c:v>
                </c:pt>
                <c:pt idx="4">
                  <c:v>27.767412935323343</c:v>
                </c:pt>
                <c:pt idx="5">
                  <c:v>24.196277495769884</c:v>
                </c:pt>
                <c:pt idx="6">
                  <c:v>20.523920523920523</c:v>
                </c:pt>
                <c:pt idx="7">
                  <c:v>23.138512925317922</c:v>
                </c:pt>
                <c:pt idx="8">
                  <c:v>21.020166073546843</c:v>
                </c:pt>
                <c:pt idx="9">
                  <c:v>19.24476797088262</c:v>
                </c:pt>
                <c:pt idx="10">
                  <c:v>18.127853881278554</c:v>
                </c:pt>
                <c:pt idx="11">
                  <c:v>17.759999999999987</c:v>
                </c:pt>
              </c:numCache>
            </c:numRef>
          </c:val>
        </c:ser>
        <c:marker val="1"/>
        <c:axId val="143592832"/>
        <c:axId val="143606912"/>
      </c:lineChart>
      <c:catAx>
        <c:axId val="143592832"/>
        <c:scaling>
          <c:orientation val="minMax"/>
        </c:scaling>
        <c:axPos val="b"/>
        <c:numFmt formatCode="General" sourceLinked="1"/>
        <c:tickLblPos val="nextTo"/>
        <c:txPr>
          <a:bodyPr/>
          <a:lstStyle/>
          <a:p>
            <a:pPr>
              <a:defRPr sz="1200"/>
            </a:pPr>
            <a:endParaRPr lang="nb-NO"/>
          </a:p>
        </c:txPr>
        <c:crossAx val="143606912"/>
        <c:crosses val="autoZero"/>
        <c:auto val="1"/>
        <c:lblAlgn val="ctr"/>
        <c:lblOffset val="100"/>
        <c:tickLblSkip val="1"/>
        <c:tickMarkSkip val="4"/>
      </c:catAx>
      <c:valAx>
        <c:axId val="143606912"/>
        <c:scaling>
          <c:orientation val="minMax"/>
        </c:scaling>
        <c:axPos val="l"/>
        <c:title>
          <c:tx>
            <c:rich>
              <a:bodyPr rot="-5400000" vert="horz"/>
              <a:lstStyle/>
              <a:p>
                <a:pPr>
                  <a:defRPr sz="1200"/>
                </a:pPr>
                <a:r>
                  <a:rPr lang="nb-NO" sz="1200" b="0" dirty="0"/>
                  <a:t>Prosent</a:t>
                </a:r>
              </a:p>
            </c:rich>
          </c:tx>
          <c:layout>
            <c:manualLayout>
              <c:xMode val="edge"/>
              <c:yMode val="edge"/>
              <c:x val="0"/>
              <c:y val="0.36900890484861415"/>
            </c:manualLayout>
          </c:layout>
        </c:title>
        <c:numFmt formatCode="0" sourceLinked="1"/>
        <c:tickLblPos val="nextTo"/>
        <c:txPr>
          <a:bodyPr/>
          <a:lstStyle/>
          <a:p>
            <a:pPr>
              <a:defRPr sz="1200"/>
            </a:pPr>
            <a:endParaRPr lang="nb-NO"/>
          </a:p>
        </c:txPr>
        <c:crossAx val="143592832"/>
        <c:crosses val="autoZero"/>
        <c:crossBetween val="between"/>
      </c:valAx>
      <c:spPr>
        <a:noFill/>
        <a:ln w="25400">
          <a:noFill/>
        </a:ln>
      </c:spPr>
    </c:plotArea>
    <c:plotVisOnly val="1"/>
    <c:dispBlanksAs val="gap"/>
  </c:chart>
  <c:txPr>
    <a:bodyPr/>
    <a:lstStyle/>
    <a:p>
      <a:pPr>
        <a:defRPr sz="800" baseline="0">
          <a:latin typeface="Arial" pitchFamily="34" charset="0"/>
          <a:cs typeface="Calibri" pitchFamily="34" charset="0"/>
        </a:defRPr>
      </a:pPr>
      <a:endParaRPr lang="nb-NO"/>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nb-NO"/>
  <c:chart>
    <c:title>
      <c:tx>
        <c:rich>
          <a:bodyPr/>
          <a:lstStyle/>
          <a:p>
            <a:pPr>
              <a:defRPr lang="nb-NO" noProof="0"/>
            </a:pPr>
            <a:r>
              <a:rPr lang="nb-NO" noProof="0"/>
              <a:t>Utestående obligasjonsvolum</a:t>
            </a:r>
          </a:p>
        </c:rich>
      </c:tx>
      <c:layout>
        <c:manualLayout>
          <c:xMode val="edge"/>
          <c:yMode val="edge"/>
          <c:x val="0.21934455004920164"/>
          <c:y val="4.8359322082492627E-2"/>
        </c:manualLayout>
      </c:layout>
    </c:title>
    <c:plotArea>
      <c:layout/>
      <c:areaChart>
        <c:grouping val="stacked"/>
        <c:ser>
          <c:idx val="0"/>
          <c:order val="0"/>
          <c:tx>
            <c:strRef>
              <c:f>'Ny. utest.gjeld'!$A$7</c:f>
              <c:strCache>
                <c:ptCount val="1"/>
                <c:pt idx="0">
                  <c:v>OMF (NOK)</c:v>
                </c:pt>
              </c:strCache>
            </c:strRef>
          </c:tx>
          <c:cat>
            <c:numRef>
              <c:f>'Ny. utest.gjeld'!$B$6:$J$6</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'Ny. utest.gjeld'!$B$7:$J$7</c:f>
              <c:numCache>
                <c:formatCode>0</c:formatCode>
                <c:ptCount val="9"/>
                <c:pt idx="0">
                  <c:v>11.465967478782106</c:v>
                </c:pt>
                <c:pt idx="1">
                  <c:v>66.809703000766731</c:v>
                </c:pt>
                <c:pt idx="2">
                  <c:v>312.17521854103126</c:v>
                </c:pt>
                <c:pt idx="3">
                  <c:v>366.42288172043021</c:v>
                </c:pt>
                <c:pt idx="4">
                  <c:v>442.6</c:v>
                </c:pt>
                <c:pt idx="5" formatCode="_ * #,##0_ ;_ * \-#,##0_ ;_ * &quot;-&quot;??_ ;_ @_ ">
                  <c:v>426.803</c:v>
                </c:pt>
                <c:pt idx="6" formatCode="_ * #,##0_ ;_ * \-#,##0_ ;_ * &quot;-&quot;??_ ;_ @_ ">
                  <c:v>413.49499999999989</c:v>
                </c:pt>
                <c:pt idx="7" formatCode="_ * #,##0_ ;_ * \-#,##0_ ;_ * &quot;-&quot;??_ ;_ @_ ">
                  <c:v>385.05</c:v>
                </c:pt>
                <c:pt idx="8" formatCode="_ * #,##0_ ;_ * \-#,##0_ ;_ * &quot;-&quot;??_ ;_ @_ ">
                  <c:v>379.612326</c:v>
                </c:pt>
              </c:numCache>
            </c:numRef>
          </c:val>
        </c:ser>
        <c:ser>
          <c:idx val="1"/>
          <c:order val="1"/>
          <c:tx>
            <c:strRef>
              <c:f>'Ny. utest.gjeld'!$A$8</c:f>
              <c:strCache>
                <c:ptCount val="1"/>
                <c:pt idx="0">
                  <c:v>OMF (Valuta)</c:v>
                </c:pt>
              </c:strCache>
            </c:strRef>
          </c:tx>
          <c:cat>
            <c:numRef>
              <c:f>'Ny. utest.gjeld'!$B$6:$J$6</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'Ny. utest.gjeld'!$B$8:$J$8</c:f>
              <c:numCache>
                <c:formatCode>0</c:formatCode>
                <c:ptCount val="9"/>
                <c:pt idx="0">
                  <c:v>39.501946489134504</c:v>
                </c:pt>
                <c:pt idx="1">
                  <c:v>108.57909984794729</c:v>
                </c:pt>
                <c:pt idx="2">
                  <c:v>122.4852650310057</c:v>
                </c:pt>
                <c:pt idx="3">
                  <c:v>211.48000000000005</c:v>
                </c:pt>
                <c:pt idx="4">
                  <c:v>322.28399999999988</c:v>
                </c:pt>
                <c:pt idx="5" formatCode="_ * #,##0_ ;_ * \-#,##0_ ;_ * &quot;-&quot;??_ ;_ @_ ">
                  <c:v>376.40271749999994</c:v>
                </c:pt>
                <c:pt idx="6" formatCode="_ * #,##0_ ;_ * \-#,##0_ ;_ * &quot;-&quot;??_ ;_ @_ ">
                  <c:v>483.05432500000001</c:v>
                </c:pt>
                <c:pt idx="7" formatCode="_ * #,##0_ ;_ * \-#,##0_ ;_ * &quot;-&quot;??_ ;_ @_ ">
                  <c:v>569.28790235500003</c:v>
                </c:pt>
                <c:pt idx="8" formatCode="_ * #,##0_ ;_ * \-#,##0_ ;_ * &quot;-&quot;??_ ;_ @_ ">
                  <c:v>630.55704709999986</c:v>
                </c:pt>
              </c:numCache>
            </c:numRef>
          </c:val>
        </c:ser>
        <c:axId val="143619584"/>
        <c:axId val="143621120"/>
      </c:areaChart>
      <c:lineChart>
        <c:grouping val="standard"/>
        <c:ser>
          <c:idx val="3"/>
          <c:order val="2"/>
          <c:tx>
            <c:strRef>
              <c:f>'Ny. utest.gjeld'!$A$10</c:f>
              <c:strCache>
                <c:ptCount val="1"/>
                <c:pt idx="0">
                  <c:v>Statsobligasjoner</c:v>
                </c:pt>
              </c:strCache>
            </c:strRef>
          </c:tx>
          <c:spPr>
            <a:ln w="41275">
              <a:solidFill>
                <a:srgbClr val="92D050"/>
              </a:solidFill>
            </a:ln>
          </c:spPr>
          <c:marker>
            <c:symbol val="none"/>
          </c:marker>
          <c:cat>
            <c:numRef>
              <c:f>'Ny. utest.gjeld'!$B$6:$J$6</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'Ny. utest.gjeld'!$B$10:$J$10</c:f>
              <c:numCache>
                <c:formatCode>0</c:formatCode>
                <c:ptCount val="9"/>
                <c:pt idx="0">
                  <c:v>185.30700000000004</c:v>
                </c:pt>
                <c:pt idx="1">
                  <c:v>213.00700000000001</c:v>
                </c:pt>
                <c:pt idx="2">
                  <c:v>204.35600000000005</c:v>
                </c:pt>
                <c:pt idx="3">
                  <c:v>236.55600000000001</c:v>
                </c:pt>
                <c:pt idx="4">
                  <c:v>210.40600000000001</c:v>
                </c:pt>
                <c:pt idx="5">
                  <c:v>274.40599999999989</c:v>
                </c:pt>
                <c:pt idx="6">
                  <c:v>288.86200000000002</c:v>
                </c:pt>
                <c:pt idx="7">
                  <c:v>343.65600000000001</c:v>
                </c:pt>
                <c:pt idx="8">
                  <c:v>337.73699999999985</c:v>
                </c:pt>
              </c:numCache>
            </c:numRef>
          </c:val>
        </c:ser>
        <c:marker val="1"/>
        <c:axId val="143619584"/>
        <c:axId val="143621120"/>
      </c:lineChart>
      <c:catAx>
        <c:axId val="143619584"/>
        <c:scaling>
          <c:orientation val="minMax"/>
        </c:scaling>
        <c:axPos val="b"/>
        <c:numFmt formatCode="General" sourceLinked="1"/>
        <c:tickLblPos val="nextTo"/>
        <c:crossAx val="143621120"/>
        <c:crosses val="autoZero"/>
        <c:auto val="1"/>
        <c:lblAlgn val="ctr"/>
        <c:lblOffset val="100"/>
      </c:catAx>
      <c:valAx>
        <c:axId val="143621120"/>
        <c:scaling>
          <c:orientation val="minMax"/>
        </c:scaling>
        <c:axPos val="l"/>
        <c:majorGridlines/>
        <c:title>
          <c:tx>
            <c:rich>
              <a:bodyPr rot="-5400000" vert="horz"/>
              <a:lstStyle/>
              <a:p>
                <a:pPr>
                  <a:defRPr b="0"/>
                </a:pPr>
                <a:r>
                  <a:rPr lang="en-US" b="0"/>
                  <a:t>Mrd. kroner</a:t>
                </a:r>
              </a:p>
            </c:rich>
          </c:tx>
          <c:layout/>
        </c:title>
        <c:numFmt formatCode="0" sourceLinked="1"/>
        <c:tickLblPos val="nextTo"/>
        <c:crossAx val="143619584"/>
        <c:crosses val="autoZero"/>
        <c:crossBetween val="midCat"/>
      </c:valAx>
    </c:plotArea>
    <c:legend>
      <c:legendPos val="b"/>
      <c:layout/>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nb-NO"/>
  <c:chart>
    <c:title>
      <c:tx>
        <c:rich>
          <a:bodyPr/>
          <a:lstStyle/>
          <a:p>
            <a:pPr>
              <a:defRPr sz="1800"/>
            </a:pPr>
            <a:r>
              <a:rPr lang="nb-NO" sz="1800" dirty="0" smtClean="0"/>
              <a:t>Nettofordringer på utlandet</a:t>
            </a:r>
            <a:endParaRPr lang="nb-NO" sz="1800" dirty="0"/>
          </a:p>
        </c:rich>
      </c:tx>
      <c:layout>
        <c:manualLayout>
          <c:xMode val="edge"/>
          <c:yMode val="edge"/>
          <c:x val="0.19891529146334208"/>
          <c:y val="3.0576861280020549E-2"/>
        </c:manualLayout>
      </c:layout>
    </c:title>
    <c:plotArea>
      <c:layout>
        <c:manualLayout>
          <c:layoutTarget val="inner"/>
          <c:xMode val="edge"/>
          <c:yMode val="edge"/>
          <c:x val="0.15510990231854577"/>
          <c:y val="9.3976897780064211E-2"/>
          <c:w val="0.81741558630237654"/>
          <c:h val="0.77774044748923665"/>
        </c:manualLayout>
      </c:layout>
      <c:areaChart>
        <c:grouping val="standard"/>
        <c:ser>
          <c:idx val="0"/>
          <c:order val="0"/>
          <c:tx>
            <c:strRef>
              <c:f>'Nettofordringer - beregningX'!$B$44</c:f>
              <c:strCache>
                <c:ptCount val="1"/>
                <c:pt idx="0">
                  <c:v>Norges Bank og statsforvaltningen</c:v>
                </c:pt>
              </c:strCache>
            </c:strRef>
          </c:tx>
          <c:cat>
            <c:numRef>
              <c:f>'Nettofordringer - beregningX'!$D$42:$CD$42</c:f>
              <c:numCache>
                <c:formatCode>General</c:formatCode>
                <c:ptCount val="79"/>
                <c:pt idx="0">
                  <c:v>1996</c:v>
                </c:pt>
                <c:pt idx="3">
                  <c:v>1996</c:v>
                </c:pt>
                <c:pt idx="4">
                  <c:v>1997</c:v>
                </c:pt>
                <c:pt idx="7">
                  <c:v>1997</c:v>
                </c:pt>
                <c:pt idx="8">
                  <c:v>1998</c:v>
                </c:pt>
                <c:pt idx="11">
                  <c:v>1998</c:v>
                </c:pt>
                <c:pt idx="12">
                  <c:v>1999</c:v>
                </c:pt>
                <c:pt idx="15">
                  <c:v>1999</c:v>
                </c:pt>
                <c:pt idx="16">
                  <c:v>2000</c:v>
                </c:pt>
                <c:pt idx="19">
                  <c:v>2000</c:v>
                </c:pt>
                <c:pt idx="20">
                  <c:v>2001</c:v>
                </c:pt>
                <c:pt idx="23">
                  <c:v>2001</c:v>
                </c:pt>
                <c:pt idx="24">
                  <c:v>2002</c:v>
                </c:pt>
                <c:pt idx="27">
                  <c:v>2002</c:v>
                </c:pt>
                <c:pt idx="28">
                  <c:v>2003</c:v>
                </c:pt>
                <c:pt idx="31">
                  <c:v>2003</c:v>
                </c:pt>
                <c:pt idx="32">
                  <c:v>2004</c:v>
                </c:pt>
                <c:pt idx="35">
                  <c:v>2004</c:v>
                </c:pt>
                <c:pt idx="36">
                  <c:v>2005</c:v>
                </c:pt>
                <c:pt idx="39">
                  <c:v>2005</c:v>
                </c:pt>
                <c:pt idx="40">
                  <c:v>2006</c:v>
                </c:pt>
                <c:pt idx="43">
                  <c:v>2006</c:v>
                </c:pt>
                <c:pt idx="44">
                  <c:v>2007</c:v>
                </c:pt>
                <c:pt idx="47">
                  <c:v>2007</c:v>
                </c:pt>
                <c:pt idx="48">
                  <c:v>2008</c:v>
                </c:pt>
                <c:pt idx="51">
                  <c:v>2008</c:v>
                </c:pt>
                <c:pt idx="52">
                  <c:v>2009</c:v>
                </c:pt>
                <c:pt idx="55">
                  <c:v>2009</c:v>
                </c:pt>
                <c:pt idx="56">
                  <c:v>2010</c:v>
                </c:pt>
                <c:pt idx="59">
                  <c:v>2010</c:v>
                </c:pt>
                <c:pt idx="60">
                  <c:v>2011</c:v>
                </c:pt>
                <c:pt idx="63">
                  <c:v>2011</c:v>
                </c:pt>
                <c:pt idx="64">
                  <c:v>2012</c:v>
                </c:pt>
                <c:pt idx="67">
                  <c:v>2012</c:v>
                </c:pt>
                <c:pt idx="68">
                  <c:v>2013</c:v>
                </c:pt>
                <c:pt idx="71">
                  <c:v>2013</c:v>
                </c:pt>
                <c:pt idx="72">
                  <c:v>2014</c:v>
                </c:pt>
                <c:pt idx="75">
                  <c:v>2014</c:v>
                </c:pt>
                <c:pt idx="76">
                  <c:v>2015</c:v>
                </c:pt>
              </c:numCache>
            </c:numRef>
          </c:cat>
          <c:val>
            <c:numRef>
              <c:f>'Nettofordringer - beregningX'!$D$44:$CD$44</c:f>
              <c:numCache>
                <c:formatCode>General</c:formatCode>
                <c:ptCount val="79"/>
                <c:pt idx="0">
                  <c:v>79.84</c:v>
                </c:pt>
                <c:pt idx="1">
                  <c:v>102.501</c:v>
                </c:pt>
                <c:pt idx="2">
                  <c:v>115.39100000000002</c:v>
                </c:pt>
                <c:pt idx="3">
                  <c:v>165.06</c:v>
                </c:pt>
                <c:pt idx="4">
                  <c:v>183.54300000000001</c:v>
                </c:pt>
                <c:pt idx="5">
                  <c:v>227.34100000000001</c:v>
                </c:pt>
                <c:pt idx="6">
                  <c:v>225.30600000000001</c:v>
                </c:pt>
                <c:pt idx="7">
                  <c:v>239.92500000000001</c:v>
                </c:pt>
                <c:pt idx="8">
                  <c:v>267.72099999999949</c:v>
                </c:pt>
                <c:pt idx="9">
                  <c:v>281.13400000000001</c:v>
                </c:pt>
                <c:pt idx="10">
                  <c:v>278.17200000000008</c:v>
                </c:pt>
                <c:pt idx="11">
                  <c:v>271.60899999999964</c:v>
                </c:pt>
                <c:pt idx="12">
                  <c:v>272.63599999999963</c:v>
                </c:pt>
                <c:pt idx="13">
                  <c:v>261.60000000000002</c:v>
                </c:pt>
                <c:pt idx="14">
                  <c:v>298.34300000000002</c:v>
                </c:pt>
                <c:pt idx="15">
                  <c:v>348.33499999999964</c:v>
                </c:pt>
                <c:pt idx="16">
                  <c:v>393.19600000000003</c:v>
                </c:pt>
                <c:pt idx="17">
                  <c:v>418.327</c:v>
                </c:pt>
                <c:pt idx="18">
                  <c:v>458.35500000000002</c:v>
                </c:pt>
                <c:pt idx="19">
                  <c:v>510.06299999999999</c:v>
                </c:pt>
                <c:pt idx="20">
                  <c:v>532.94899999999996</c:v>
                </c:pt>
                <c:pt idx="21">
                  <c:v>634.36899999999946</c:v>
                </c:pt>
                <c:pt idx="22">
                  <c:v>658.53800000000001</c:v>
                </c:pt>
                <c:pt idx="23">
                  <c:v>732.41800000000001</c:v>
                </c:pt>
                <c:pt idx="24">
                  <c:v>746.38</c:v>
                </c:pt>
                <c:pt idx="25">
                  <c:v>707.42199999999946</c:v>
                </c:pt>
                <c:pt idx="26">
                  <c:v>695.22500000000002</c:v>
                </c:pt>
                <c:pt idx="27">
                  <c:v>725.95299999999872</c:v>
                </c:pt>
                <c:pt idx="28">
                  <c:v>801.32399999999996</c:v>
                </c:pt>
                <c:pt idx="29">
                  <c:v>916.86799999999869</c:v>
                </c:pt>
                <c:pt idx="30">
                  <c:v>938.97900000000004</c:v>
                </c:pt>
                <c:pt idx="31">
                  <c:v>990.45099999999911</c:v>
                </c:pt>
                <c:pt idx="32">
                  <c:v>1061.1339999999998</c:v>
                </c:pt>
                <c:pt idx="33">
                  <c:v>1092.6579999999999</c:v>
                </c:pt>
                <c:pt idx="34">
                  <c:v>1139.355</c:v>
                </c:pt>
                <c:pt idx="35">
                  <c:v>1202.8869999999999</c:v>
                </c:pt>
                <c:pt idx="36">
                  <c:v>1262.5839999999998</c:v>
                </c:pt>
                <c:pt idx="37">
                  <c:v>1361.6429999999998</c:v>
                </c:pt>
                <c:pt idx="38">
                  <c:v>1460.0239999999999</c:v>
                </c:pt>
                <c:pt idx="39">
                  <c:v>1613.3969999999999</c:v>
                </c:pt>
                <c:pt idx="40">
                  <c:v>1671.99</c:v>
                </c:pt>
                <c:pt idx="41">
                  <c:v>1684.491</c:v>
                </c:pt>
                <c:pt idx="42">
                  <c:v>1902.9780000000001</c:v>
                </c:pt>
                <c:pt idx="43">
                  <c:v>1975.9080000000001</c:v>
                </c:pt>
                <c:pt idx="44">
                  <c:v>2052.5549999999998</c:v>
                </c:pt>
                <c:pt idx="45">
                  <c:v>2112.6109999999999</c:v>
                </c:pt>
                <c:pt idx="46">
                  <c:v>2078.5160000000001</c:v>
                </c:pt>
                <c:pt idx="47">
                  <c:v>2168.6219999999998</c:v>
                </c:pt>
                <c:pt idx="48">
                  <c:v>2077.8360000000002</c:v>
                </c:pt>
                <c:pt idx="49">
                  <c:v>2123.4910000000036</c:v>
                </c:pt>
                <c:pt idx="50">
                  <c:v>2218.3780000000002</c:v>
                </c:pt>
                <c:pt idx="51">
                  <c:v>2401.0889999999958</c:v>
                </c:pt>
                <c:pt idx="52">
                  <c:v>2187.623</c:v>
                </c:pt>
                <c:pt idx="53">
                  <c:v>2545.5149999999999</c:v>
                </c:pt>
                <c:pt idx="54">
                  <c:v>2684.1030000000001</c:v>
                </c:pt>
                <c:pt idx="55">
                  <c:v>2753.9769999999999</c:v>
                </c:pt>
                <c:pt idx="56">
                  <c:v>2864.9609999999998</c:v>
                </c:pt>
                <c:pt idx="57">
                  <c:v>2873.5720000000001</c:v>
                </c:pt>
                <c:pt idx="58">
                  <c:v>2983.79</c:v>
                </c:pt>
                <c:pt idx="59">
                  <c:v>3142.9589999999998</c:v>
                </c:pt>
                <c:pt idx="60">
                  <c:v>3162.3040000000001</c:v>
                </c:pt>
                <c:pt idx="61">
                  <c:v>3206.9029999999998</c:v>
                </c:pt>
                <c:pt idx="62">
                  <c:v>3124.71</c:v>
                </c:pt>
                <c:pt idx="63">
                  <c:v>3384.9540000000002</c:v>
                </c:pt>
                <c:pt idx="64">
                  <c:v>3573.7069999999953</c:v>
                </c:pt>
                <c:pt idx="65">
                  <c:v>3647.1959999999999</c:v>
                </c:pt>
                <c:pt idx="66">
                  <c:v>3802.4700000000012</c:v>
                </c:pt>
                <c:pt idx="67">
                  <c:v>3887.7179999999998</c:v>
                </c:pt>
                <c:pt idx="68">
                  <c:v>4276.3290000000034</c:v>
                </c:pt>
                <c:pt idx="69">
                  <c:v>4537.098</c:v>
                </c:pt>
                <c:pt idx="70">
                  <c:v>4864.22</c:v>
                </c:pt>
                <c:pt idx="71">
                  <c:v>5192.3260000000073</c:v>
                </c:pt>
                <c:pt idx="72">
                  <c:v>5290.9869999999992</c:v>
                </c:pt>
                <c:pt idx="73">
                  <c:v>5692.1440000000002</c:v>
                </c:pt>
                <c:pt idx="74">
                  <c:v>5743.22</c:v>
                </c:pt>
                <c:pt idx="75">
                  <c:v>6695.6330000000007</c:v>
                </c:pt>
                <c:pt idx="76">
                  <c:v>7289.1390000000001</c:v>
                </c:pt>
                <c:pt idx="77">
                  <c:v>7169.7940000000008</c:v>
                </c:pt>
                <c:pt idx="78">
                  <c:v>7284.2210000000014</c:v>
                </c:pt>
              </c:numCache>
            </c:numRef>
          </c:val>
        </c:ser>
        <c:ser>
          <c:idx val="1"/>
          <c:order val="1"/>
          <c:tx>
            <c:strRef>
              <c:f>'Nettofordringer - beregningX'!$B$45</c:f>
              <c:strCache>
                <c:ptCount val="1"/>
                <c:pt idx="0">
                  <c:v>Banker og kredittforetak</c:v>
                </c:pt>
              </c:strCache>
            </c:strRef>
          </c:tx>
          <c:cat>
            <c:numRef>
              <c:f>'Nettofordringer - beregningX'!$D$42:$CD$42</c:f>
              <c:numCache>
                <c:formatCode>General</c:formatCode>
                <c:ptCount val="79"/>
                <c:pt idx="0">
                  <c:v>1996</c:v>
                </c:pt>
                <c:pt idx="3">
                  <c:v>1996</c:v>
                </c:pt>
                <c:pt idx="4">
                  <c:v>1997</c:v>
                </c:pt>
                <c:pt idx="7">
                  <c:v>1997</c:v>
                </c:pt>
                <c:pt idx="8">
                  <c:v>1998</c:v>
                </c:pt>
                <c:pt idx="11">
                  <c:v>1998</c:v>
                </c:pt>
                <c:pt idx="12">
                  <c:v>1999</c:v>
                </c:pt>
                <c:pt idx="15">
                  <c:v>1999</c:v>
                </c:pt>
                <c:pt idx="16">
                  <c:v>2000</c:v>
                </c:pt>
                <c:pt idx="19">
                  <c:v>2000</c:v>
                </c:pt>
                <c:pt idx="20">
                  <c:v>2001</c:v>
                </c:pt>
                <c:pt idx="23">
                  <c:v>2001</c:v>
                </c:pt>
                <c:pt idx="24">
                  <c:v>2002</c:v>
                </c:pt>
                <c:pt idx="27">
                  <c:v>2002</c:v>
                </c:pt>
                <c:pt idx="28">
                  <c:v>2003</c:v>
                </c:pt>
                <c:pt idx="31">
                  <c:v>2003</c:v>
                </c:pt>
                <c:pt idx="32">
                  <c:v>2004</c:v>
                </c:pt>
                <c:pt idx="35">
                  <c:v>2004</c:v>
                </c:pt>
                <c:pt idx="36">
                  <c:v>2005</c:v>
                </c:pt>
                <c:pt idx="39">
                  <c:v>2005</c:v>
                </c:pt>
                <c:pt idx="40">
                  <c:v>2006</c:v>
                </c:pt>
                <c:pt idx="43">
                  <c:v>2006</c:v>
                </c:pt>
                <c:pt idx="44">
                  <c:v>2007</c:v>
                </c:pt>
                <c:pt idx="47">
                  <c:v>2007</c:v>
                </c:pt>
                <c:pt idx="48">
                  <c:v>2008</c:v>
                </c:pt>
                <c:pt idx="51">
                  <c:v>2008</c:v>
                </c:pt>
                <c:pt idx="52">
                  <c:v>2009</c:v>
                </c:pt>
                <c:pt idx="55">
                  <c:v>2009</c:v>
                </c:pt>
                <c:pt idx="56">
                  <c:v>2010</c:v>
                </c:pt>
                <c:pt idx="59">
                  <c:v>2010</c:v>
                </c:pt>
                <c:pt idx="60">
                  <c:v>2011</c:v>
                </c:pt>
                <c:pt idx="63">
                  <c:v>2011</c:v>
                </c:pt>
                <c:pt idx="64">
                  <c:v>2012</c:v>
                </c:pt>
                <c:pt idx="67">
                  <c:v>2012</c:v>
                </c:pt>
                <c:pt idx="68">
                  <c:v>2013</c:v>
                </c:pt>
                <c:pt idx="71">
                  <c:v>2013</c:v>
                </c:pt>
                <c:pt idx="72">
                  <c:v>2014</c:v>
                </c:pt>
                <c:pt idx="75">
                  <c:v>2014</c:v>
                </c:pt>
                <c:pt idx="76">
                  <c:v>2015</c:v>
                </c:pt>
              </c:numCache>
            </c:numRef>
          </c:cat>
          <c:val>
            <c:numRef>
              <c:f>'Nettofordringer - beregningX'!$D$45:$CD$45</c:f>
              <c:numCache>
                <c:formatCode>General</c:formatCode>
                <c:ptCount val="79"/>
                <c:pt idx="0">
                  <c:v>-45.079000000000001</c:v>
                </c:pt>
                <c:pt idx="1">
                  <c:v>-56.086000000000006</c:v>
                </c:pt>
                <c:pt idx="2">
                  <c:v>-55.522000000000013</c:v>
                </c:pt>
                <c:pt idx="3">
                  <c:v>-92.527999999999992</c:v>
                </c:pt>
                <c:pt idx="4">
                  <c:v>-120.43899999999999</c:v>
                </c:pt>
                <c:pt idx="5">
                  <c:v>-139.511</c:v>
                </c:pt>
                <c:pt idx="6">
                  <c:v>-137.55200000000022</c:v>
                </c:pt>
                <c:pt idx="7">
                  <c:v>-161.11799999999999</c:v>
                </c:pt>
                <c:pt idx="8">
                  <c:v>-176.09399999999999</c:v>
                </c:pt>
                <c:pt idx="9">
                  <c:v>-187.803</c:v>
                </c:pt>
                <c:pt idx="10">
                  <c:v>-185.304</c:v>
                </c:pt>
                <c:pt idx="11">
                  <c:v>-179.965</c:v>
                </c:pt>
                <c:pt idx="12">
                  <c:v>-174.81300000000002</c:v>
                </c:pt>
                <c:pt idx="13">
                  <c:v>-171.166</c:v>
                </c:pt>
                <c:pt idx="14">
                  <c:v>-185.27499999999998</c:v>
                </c:pt>
                <c:pt idx="15">
                  <c:v>-207.376</c:v>
                </c:pt>
                <c:pt idx="16">
                  <c:v>-237.23699999999999</c:v>
                </c:pt>
                <c:pt idx="17">
                  <c:v>-243.32000000000022</c:v>
                </c:pt>
                <c:pt idx="18">
                  <c:v>-278.69799999999969</c:v>
                </c:pt>
                <c:pt idx="19">
                  <c:v>-283.59500000000003</c:v>
                </c:pt>
                <c:pt idx="20">
                  <c:v>-291.95</c:v>
                </c:pt>
                <c:pt idx="21">
                  <c:v>-270.60000000000002</c:v>
                </c:pt>
                <c:pt idx="22">
                  <c:v>-319.84800000000001</c:v>
                </c:pt>
                <c:pt idx="23">
                  <c:v>-320.30200000000002</c:v>
                </c:pt>
                <c:pt idx="24">
                  <c:v>-343.85700000000008</c:v>
                </c:pt>
                <c:pt idx="25">
                  <c:v>-307.83199999999937</c:v>
                </c:pt>
                <c:pt idx="26">
                  <c:v>-351.74900000000002</c:v>
                </c:pt>
                <c:pt idx="27">
                  <c:v>-345.255</c:v>
                </c:pt>
                <c:pt idx="28">
                  <c:v>-394.9899999999995</c:v>
                </c:pt>
                <c:pt idx="29">
                  <c:v>-393.68400000000008</c:v>
                </c:pt>
                <c:pt idx="30">
                  <c:v>-403.14499999999998</c:v>
                </c:pt>
                <c:pt idx="31">
                  <c:v>-408.858</c:v>
                </c:pt>
                <c:pt idx="32">
                  <c:v>-452.01799999999969</c:v>
                </c:pt>
                <c:pt idx="33">
                  <c:v>-443.83199999999937</c:v>
                </c:pt>
                <c:pt idx="34">
                  <c:v>-469.53099999999949</c:v>
                </c:pt>
                <c:pt idx="35">
                  <c:v>-467.40499999999969</c:v>
                </c:pt>
                <c:pt idx="36">
                  <c:v>-492.19299999999993</c:v>
                </c:pt>
                <c:pt idx="37">
                  <c:v>-499.93899999999917</c:v>
                </c:pt>
                <c:pt idx="38">
                  <c:v>-565.94699999999898</c:v>
                </c:pt>
                <c:pt idx="39">
                  <c:v>-567.81499999999949</c:v>
                </c:pt>
                <c:pt idx="40">
                  <c:v>-635.64099999999996</c:v>
                </c:pt>
                <c:pt idx="41">
                  <c:v>-635.25599999999997</c:v>
                </c:pt>
                <c:pt idx="42">
                  <c:v>-743.40199999999948</c:v>
                </c:pt>
                <c:pt idx="43">
                  <c:v>-678.72500000000002</c:v>
                </c:pt>
                <c:pt idx="44">
                  <c:v>-760.75599999999997</c:v>
                </c:pt>
                <c:pt idx="45">
                  <c:v>-755.98299999999949</c:v>
                </c:pt>
                <c:pt idx="46">
                  <c:v>-802.43399999999997</c:v>
                </c:pt>
                <c:pt idx="47">
                  <c:v>-852.44599999999946</c:v>
                </c:pt>
                <c:pt idx="48">
                  <c:v>-931.34799999999859</c:v>
                </c:pt>
                <c:pt idx="49">
                  <c:v>-953.63900000000001</c:v>
                </c:pt>
                <c:pt idx="50">
                  <c:v>-1038.6889999999999</c:v>
                </c:pt>
                <c:pt idx="51">
                  <c:v>-1132.444</c:v>
                </c:pt>
                <c:pt idx="52">
                  <c:v>-1074.7160000000001</c:v>
                </c:pt>
                <c:pt idx="53">
                  <c:v>-1047.06</c:v>
                </c:pt>
                <c:pt idx="54">
                  <c:v>-1071.924</c:v>
                </c:pt>
                <c:pt idx="55">
                  <c:v>-1088.9760000000001</c:v>
                </c:pt>
                <c:pt idx="56">
                  <c:v>-1095.501</c:v>
                </c:pt>
                <c:pt idx="57">
                  <c:v>-1081.2339999999999</c:v>
                </c:pt>
                <c:pt idx="58">
                  <c:v>-1100.309</c:v>
                </c:pt>
                <c:pt idx="59">
                  <c:v>-1119.855</c:v>
                </c:pt>
                <c:pt idx="60">
                  <c:v>-1124.8969999999999</c:v>
                </c:pt>
                <c:pt idx="61">
                  <c:v>-1145.309</c:v>
                </c:pt>
                <c:pt idx="62">
                  <c:v>-1183.742</c:v>
                </c:pt>
                <c:pt idx="63">
                  <c:v>-1150.0609999999999</c:v>
                </c:pt>
                <c:pt idx="64">
                  <c:v>-1173.6639999999998</c:v>
                </c:pt>
                <c:pt idx="65">
                  <c:v>-1173.6539999999998</c:v>
                </c:pt>
                <c:pt idx="66">
                  <c:v>-1206.396</c:v>
                </c:pt>
                <c:pt idx="67">
                  <c:v>-1215.702</c:v>
                </c:pt>
                <c:pt idx="68">
                  <c:v>-1234.9639999999999</c:v>
                </c:pt>
                <c:pt idx="69">
                  <c:v>-1258.3339999999998</c:v>
                </c:pt>
                <c:pt idx="70">
                  <c:v>-1323.3329999999999</c:v>
                </c:pt>
                <c:pt idx="71">
                  <c:v>-1336.7190000000001</c:v>
                </c:pt>
                <c:pt idx="72">
                  <c:v>-1357.1119999999999</c:v>
                </c:pt>
                <c:pt idx="73">
                  <c:v>-1351.011</c:v>
                </c:pt>
                <c:pt idx="74">
                  <c:v>-1383.249</c:v>
                </c:pt>
                <c:pt idx="75">
                  <c:v>-1415.7529999999999</c:v>
                </c:pt>
                <c:pt idx="76">
                  <c:v>-1371.7539999999999</c:v>
                </c:pt>
                <c:pt idx="77">
                  <c:v>-1437.675</c:v>
                </c:pt>
                <c:pt idx="78">
                  <c:v>-1478.1859999999999</c:v>
                </c:pt>
              </c:numCache>
            </c:numRef>
          </c:val>
        </c:ser>
        <c:ser>
          <c:idx val="2"/>
          <c:order val="2"/>
          <c:tx>
            <c:strRef>
              <c:f>'Nettofordringer - beregningX'!$B$46</c:f>
              <c:strCache>
                <c:ptCount val="1"/>
                <c:pt idx="0">
                  <c:v>Ikke-finansielle foretak (inkl. avstemmingssektor)</c:v>
                </c:pt>
              </c:strCache>
            </c:strRef>
          </c:tx>
          <c:cat>
            <c:numRef>
              <c:f>'Nettofordringer - beregningX'!$D$42:$CD$42</c:f>
              <c:numCache>
                <c:formatCode>General</c:formatCode>
                <c:ptCount val="79"/>
                <c:pt idx="0">
                  <c:v>1996</c:v>
                </c:pt>
                <c:pt idx="3">
                  <c:v>1996</c:v>
                </c:pt>
                <c:pt idx="4">
                  <c:v>1997</c:v>
                </c:pt>
                <c:pt idx="7">
                  <c:v>1997</c:v>
                </c:pt>
                <c:pt idx="8">
                  <c:v>1998</c:v>
                </c:pt>
                <c:pt idx="11">
                  <c:v>1998</c:v>
                </c:pt>
                <c:pt idx="12">
                  <c:v>1999</c:v>
                </c:pt>
                <c:pt idx="15">
                  <c:v>1999</c:v>
                </c:pt>
                <c:pt idx="16">
                  <c:v>2000</c:v>
                </c:pt>
                <c:pt idx="19">
                  <c:v>2000</c:v>
                </c:pt>
                <c:pt idx="20">
                  <c:v>2001</c:v>
                </c:pt>
                <c:pt idx="23">
                  <c:v>2001</c:v>
                </c:pt>
                <c:pt idx="24">
                  <c:v>2002</c:v>
                </c:pt>
                <c:pt idx="27">
                  <c:v>2002</c:v>
                </c:pt>
                <c:pt idx="28">
                  <c:v>2003</c:v>
                </c:pt>
                <c:pt idx="31">
                  <c:v>2003</c:v>
                </c:pt>
                <c:pt idx="32">
                  <c:v>2004</c:v>
                </c:pt>
                <c:pt idx="35">
                  <c:v>2004</c:v>
                </c:pt>
                <c:pt idx="36">
                  <c:v>2005</c:v>
                </c:pt>
                <c:pt idx="39">
                  <c:v>2005</c:v>
                </c:pt>
                <c:pt idx="40">
                  <c:v>2006</c:v>
                </c:pt>
                <c:pt idx="43">
                  <c:v>2006</c:v>
                </c:pt>
                <c:pt idx="44">
                  <c:v>2007</c:v>
                </c:pt>
                <c:pt idx="47">
                  <c:v>2007</c:v>
                </c:pt>
                <c:pt idx="48">
                  <c:v>2008</c:v>
                </c:pt>
                <c:pt idx="51">
                  <c:v>2008</c:v>
                </c:pt>
                <c:pt idx="52">
                  <c:v>2009</c:v>
                </c:pt>
                <c:pt idx="55">
                  <c:v>2009</c:v>
                </c:pt>
                <c:pt idx="56">
                  <c:v>2010</c:v>
                </c:pt>
                <c:pt idx="59">
                  <c:v>2010</c:v>
                </c:pt>
                <c:pt idx="60">
                  <c:v>2011</c:v>
                </c:pt>
                <c:pt idx="63">
                  <c:v>2011</c:v>
                </c:pt>
                <c:pt idx="64">
                  <c:v>2012</c:v>
                </c:pt>
                <c:pt idx="67">
                  <c:v>2012</c:v>
                </c:pt>
                <c:pt idx="68">
                  <c:v>2013</c:v>
                </c:pt>
                <c:pt idx="71">
                  <c:v>2013</c:v>
                </c:pt>
                <c:pt idx="72">
                  <c:v>2014</c:v>
                </c:pt>
                <c:pt idx="75">
                  <c:v>2014</c:v>
                </c:pt>
                <c:pt idx="76">
                  <c:v>2015</c:v>
                </c:pt>
              </c:numCache>
            </c:numRef>
          </c:cat>
          <c:val>
            <c:numRef>
              <c:f>'Nettofordringer - beregningX'!$D$46:$CD$46</c:f>
              <c:numCache>
                <c:formatCode>General</c:formatCode>
                <c:ptCount val="79"/>
                <c:pt idx="0">
                  <c:v>-130.126</c:v>
                </c:pt>
                <c:pt idx="1">
                  <c:v>-138.63800000000001</c:v>
                </c:pt>
                <c:pt idx="2">
                  <c:v>-126.66200000000001</c:v>
                </c:pt>
                <c:pt idx="3">
                  <c:v>-143.36800000000022</c:v>
                </c:pt>
                <c:pt idx="4">
                  <c:v>-145.01900000000001</c:v>
                </c:pt>
                <c:pt idx="5">
                  <c:v>-179.41300000000001</c:v>
                </c:pt>
                <c:pt idx="6">
                  <c:v>-195.33500000000001</c:v>
                </c:pt>
                <c:pt idx="7">
                  <c:v>-151.71799999999999</c:v>
                </c:pt>
                <c:pt idx="8">
                  <c:v>-173.67699999999999</c:v>
                </c:pt>
                <c:pt idx="9">
                  <c:v>-193.137</c:v>
                </c:pt>
                <c:pt idx="10">
                  <c:v>-149.24899999999997</c:v>
                </c:pt>
                <c:pt idx="11">
                  <c:v>-135.1</c:v>
                </c:pt>
                <c:pt idx="12">
                  <c:v>-156.166</c:v>
                </c:pt>
                <c:pt idx="13">
                  <c:v>-172.69499999999999</c:v>
                </c:pt>
                <c:pt idx="14">
                  <c:v>-177.06300000000002</c:v>
                </c:pt>
                <c:pt idx="15">
                  <c:v>-224.27799999999999</c:v>
                </c:pt>
                <c:pt idx="16">
                  <c:v>-236.489</c:v>
                </c:pt>
                <c:pt idx="17">
                  <c:v>-242.78200000000001</c:v>
                </c:pt>
                <c:pt idx="18">
                  <c:v>-243.63</c:v>
                </c:pt>
                <c:pt idx="19">
                  <c:v>-204.333</c:v>
                </c:pt>
                <c:pt idx="20">
                  <c:v>-182.07900000000001</c:v>
                </c:pt>
                <c:pt idx="21">
                  <c:v>-264.84500000000008</c:v>
                </c:pt>
                <c:pt idx="22">
                  <c:v>-179.06200000000001</c:v>
                </c:pt>
                <c:pt idx="23">
                  <c:v>-220.41300000000001</c:v>
                </c:pt>
                <c:pt idx="24">
                  <c:v>-220.13</c:v>
                </c:pt>
                <c:pt idx="25">
                  <c:v>-185.97</c:v>
                </c:pt>
                <c:pt idx="26">
                  <c:v>-150.16499999999999</c:v>
                </c:pt>
                <c:pt idx="27">
                  <c:v>-169.24299999999999</c:v>
                </c:pt>
                <c:pt idx="28">
                  <c:v>-133.923</c:v>
                </c:pt>
                <c:pt idx="29">
                  <c:v>-186.47499999999999</c:v>
                </c:pt>
                <c:pt idx="30">
                  <c:v>-171.27599999999998</c:v>
                </c:pt>
                <c:pt idx="31">
                  <c:v>-159.172</c:v>
                </c:pt>
                <c:pt idx="32">
                  <c:v>-152.15800000000004</c:v>
                </c:pt>
                <c:pt idx="33">
                  <c:v>-167.32100000000023</c:v>
                </c:pt>
                <c:pt idx="34">
                  <c:v>-142.51499999999999</c:v>
                </c:pt>
                <c:pt idx="35">
                  <c:v>-257.303</c:v>
                </c:pt>
                <c:pt idx="36">
                  <c:v>-221.50700000000001</c:v>
                </c:pt>
                <c:pt idx="37">
                  <c:v>-258.47899999999925</c:v>
                </c:pt>
                <c:pt idx="38">
                  <c:v>-263.56799999999993</c:v>
                </c:pt>
                <c:pt idx="39">
                  <c:v>-311.94900000000001</c:v>
                </c:pt>
                <c:pt idx="40">
                  <c:v>-337.45299999999969</c:v>
                </c:pt>
                <c:pt idx="41">
                  <c:v>-396.55799999999999</c:v>
                </c:pt>
                <c:pt idx="42">
                  <c:v>-314.26900000000001</c:v>
                </c:pt>
                <c:pt idx="43">
                  <c:v>-525.54</c:v>
                </c:pt>
                <c:pt idx="44">
                  <c:v>-506.56099999999969</c:v>
                </c:pt>
                <c:pt idx="45">
                  <c:v>-597.95299999999872</c:v>
                </c:pt>
                <c:pt idx="46">
                  <c:v>-570.52599999999939</c:v>
                </c:pt>
                <c:pt idx="47">
                  <c:v>-660.31399999999996</c:v>
                </c:pt>
                <c:pt idx="48">
                  <c:v>-450.13400000000001</c:v>
                </c:pt>
                <c:pt idx="49">
                  <c:v>-501.42299999999949</c:v>
                </c:pt>
                <c:pt idx="50">
                  <c:v>-304.68700000000001</c:v>
                </c:pt>
                <c:pt idx="51">
                  <c:v>-310.63299999999964</c:v>
                </c:pt>
                <c:pt idx="52">
                  <c:v>-286.05900000000008</c:v>
                </c:pt>
                <c:pt idx="53">
                  <c:v>-355.02499999999969</c:v>
                </c:pt>
                <c:pt idx="54">
                  <c:v>-282.04199999999969</c:v>
                </c:pt>
                <c:pt idx="55">
                  <c:v>-371.81</c:v>
                </c:pt>
                <c:pt idx="56">
                  <c:v>-358.36700000000002</c:v>
                </c:pt>
                <c:pt idx="57">
                  <c:v>-283.113</c:v>
                </c:pt>
                <c:pt idx="58">
                  <c:v>-298.07</c:v>
                </c:pt>
                <c:pt idx="59">
                  <c:v>-400.2159999999995</c:v>
                </c:pt>
                <c:pt idx="60">
                  <c:v>-381.24099999999999</c:v>
                </c:pt>
                <c:pt idx="61">
                  <c:v>-340.07100000000003</c:v>
                </c:pt>
                <c:pt idx="62">
                  <c:v>-232.04</c:v>
                </c:pt>
                <c:pt idx="63">
                  <c:v>-381.38400000000001</c:v>
                </c:pt>
                <c:pt idx="64">
                  <c:v>-368.75900000000001</c:v>
                </c:pt>
                <c:pt idx="65">
                  <c:v>-378.39</c:v>
                </c:pt>
                <c:pt idx="66">
                  <c:v>-425.78999999999957</c:v>
                </c:pt>
                <c:pt idx="67">
                  <c:v>-551.25900000000001</c:v>
                </c:pt>
                <c:pt idx="68">
                  <c:v>-572.93299999999897</c:v>
                </c:pt>
                <c:pt idx="69">
                  <c:v>-608.92099999999948</c:v>
                </c:pt>
                <c:pt idx="70">
                  <c:v>-677.76400000000001</c:v>
                </c:pt>
                <c:pt idx="71">
                  <c:v>-728.00400000000002</c:v>
                </c:pt>
                <c:pt idx="72">
                  <c:v>-702.34399999999948</c:v>
                </c:pt>
                <c:pt idx="73">
                  <c:v>-789.94899999999996</c:v>
                </c:pt>
                <c:pt idx="74">
                  <c:v>-794.7890000000009</c:v>
                </c:pt>
                <c:pt idx="75">
                  <c:v>-915.53399999999999</c:v>
                </c:pt>
                <c:pt idx="76">
                  <c:v>-1023.109</c:v>
                </c:pt>
                <c:pt idx="77">
                  <c:v>-987.05199999999911</c:v>
                </c:pt>
                <c:pt idx="78">
                  <c:v>-993.42099999999948</c:v>
                </c:pt>
              </c:numCache>
            </c:numRef>
          </c:val>
        </c:ser>
        <c:ser>
          <c:idx val="3"/>
          <c:order val="3"/>
          <c:tx>
            <c:strRef>
              <c:f>'Nettofordringer - beregningX'!$B$47</c:f>
              <c:strCache>
                <c:ptCount val="1"/>
                <c:pt idx="0">
                  <c:v>Livs-, pensjons- og skadeforsikring</c:v>
                </c:pt>
              </c:strCache>
            </c:strRef>
          </c:tx>
          <c:cat>
            <c:numRef>
              <c:f>'Nettofordringer - beregningX'!$D$42:$CD$42</c:f>
              <c:numCache>
                <c:formatCode>General</c:formatCode>
                <c:ptCount val="79"/>
                <c:pt idx="0">
                  <c:v>1996</c:v>
                </c:pt>
                <c:pt idx="3">
                  <c:v>1996</c:v>
                </c:pt>
                <c:pt idx="4">
                  <c:v>1997</c:v>
                </c:pt>
                <c:pt idx="7">
                  <c:v>1997</c:v>
                </c:pt>
                <c:pt idx="8">
                  <c:v>1998</c:v>
                </c:pt>
                <c:pt idx="11">
                  <c:v>1998</c:v>
                </c:pt>
                <c:pt idx="12">
                  <c:v>1999</c:v>
                </c:pt>
                <c:pt idx="15">
                  <c:v>1999</c:v>
                </c:pt>
                <c:pt idx="16">
                  <c:v>2000</c:v>
                </c:pt>
                <c:pt idx="19">
                  <c:v>2000</c:v>
                </c:pt>
                <c:pt idx="20">
                  <c:v>2001</c:v>
                </c:pt>
                <c:pt idx="23">
                  <c:v>2001</c:v>
                </c:pt>
                <c:pt idx="24">
                  <c:v>2002</c:v>
                </c:pt>
                <c:pt idx="27">
                  <c:v>2002</c:v>
                </c:pt>
                <c:pt idx="28">
                  <c:v>2003</c:v>
                </c:pt>
                <c:pt idx="31">
                  <c:v>2003</c:v>
                </c:pt>
                <c:pt idx="32">
                  <c:v>2004</c:v>
                </c:pt>
                <c:pt idx="35">
                  <c:v>2004</c:v>
                </c:pt>
                <c:pt idx="36">
                  <c:v>2005</c:v>
                </c:pt>
                <c:pt idx="39">
                  <c:v>2005</c:v>
                </c:pt>
                <c:pt idx="40">
                  <c:v>2006</c:v>
                </c:pt>
                <c:pt idx="43">
                  <c:v>2006</c:v>
                </c:pt>
                <c:pt idx="44">
                  <c:v>2007</c:v>
                </c:pt>
                <c:pt idx="47">
                  <c:v>2007</c:v>
                </c:pt>
                <c:pt idx="48">
                  <c:v>2008</c:v>
                </c:pt>
                <c:pt idx="51">
                  <c:v>2008</c:v>
                </c:pt>
                <c:pt idx="52">
                  <c:v>2009</c:v>
                </c:pt>
                <c:pt idx="55">
                  <c:v>2009</c:v>
                </c:pt>
                <c:pt idx="56">
                  <c:v>2010</c:v>
                </c:pt>
                <c:pt idx="59">
                  <c:v>2010</c:v>
                </c:pt>
                <c:pt idx="60">
                  <c:v>2011</c:v>
                </c:pt>
                <c:pt idx="63">
                  <c:v>2011</c:v>
                </c:pt>
                <c:pt idx="64">
                  <c:v>2012</c:v>
                </c:pt>
                <c:pt idx="67">
                  <c:v>2012</c:v>
                </c:pt>
                <c:pt idx="68">
                  <c:v>2013</c:v>
                </c:pt>
                <c:pt idx="71">
                  <c:v>2013</c:v>
                </c:pt>
                <c:pt idx="72">
                  <c:v>2014</c:v>
                </c:pt>
                <c:pt idx="75">
                  <c:v>2014</c:v>
                </c:pt>
                <c:pt idx="76">
                  <c:v>2015</c:v>
                </c:pt>
              </c:numCache>
            </c:numRef>
          </c:cat>
          <c:val>
            <c:numRef>
              <c:f>'Nettofordringer - beregningX'!$D$47:$CD$47</c:f>
              <c:numCache>
                <c:formatCode>General</c:formatCode>
                <c:ptCount val="79"/>
                <c:pt idx="0">
                  <c:v>49.287000000000006</c:v>
                </c:pt>
                <c:pt idx="1">
                  <c:v>52.118000000000002</c:v>
                </c:pt>
                <c:pt idx="2">
                  <c:v>48.068000000000012</c:v>
                </c:pt>
                <c:pt idx="3">
                  <c:v>51.715000000000003</c:v>
                </c:pt>
                <c:pt idx="4">
                  <c:v>54.822000000000003</c:v>
                </c:pt>
                <c:pt idx="5">
                  <c:v>60.058</c:v>
                </c:pt>
                <c:pt idx="6">
                  <c:v>70.658999999999978</c:v>
                </c:pt>
                <c:pt idx="7">
                  <c:v>81.772999999999982</c:v>
                </c:pt>
                <c:pt idx="8">
                  <c:v>93.706000000000003</c:v>
                </c:pt>
                <c:pt idx="9">
                  <c:v>103.71000000000002</c:v>
                </c:pt>
                <c:pt idx="10">
                  <c:v>98.178999999999988</c:v>
                </c:pt>
                <c:pt idx="11">
                  <c:v>106.41800000000002</c:v>
                </c:pt>
                <c:pt idx="12">
                  <c:v>121.14400000000002</c:v>
                </c:pt>
                <c:pt idx="13">
                  <c:v>131.726</c:v>
                </c:pt>
                <c:pt idx="14">
                  <c:v>134.21499999999995</c:v>
                </c:pt>
                <c:pt idx="15">
                  <c:v>173.13900000000001</c:v>
                </c:pt>
                <c:pt idx="16">
                  <c:v>187.405</c:v>
                </c:pt>
                <c:pt idx="17">
                  <c:v>188.28200000000001</c:v>
                </c:pt>
                <c:pt idx="18">
                  <c:v>199.67099999999999</c:v>
                </c:pt>
                <c:pt idx="19">
                  <c:v>188.96200000000007</c:v>
                </c:pt>
                <c:pt idx="20">
                  <c:v>185.666</c:v>
                </c:pt>
                <c:pt idx="21">
                  <c:v>189.792</c:v>
                </c:pt>
                <c:pt idx="22">
                  <c:v>165.251</c:v>
                </c:pt>
                <c:pt idx="23">
                  <c:v>176.91499999999999</c:v>
                </c:pt>
                <c:pt idx="24">
                  <c:v>175.18100000000001</c:v>
                </c:pt>
                <c:pt idx="25">
                  <c:v>161.476</c:v>
                </c:pt>
                <c:pt idx="26">
                  <c:v>179.53</c:v>
                </c:pt>
                <c:pt idx="27">
                  <c:v>162.97499999999999</c:v>
                </c:pt>
                <c:pt idx="28">
                  <c:v>169.33200000000022</c:v>
                </c:pt>
                <c:pt idx="29">
                  <c:v>182.71899999999999</c:v>
                </c:pt>
                <c:pt idx="30">
                  <c:v>178.76399999999998</c:v>
                </c:pt>
                <c:pt idx="31">
                  <c:v>198.21499999999995</c:v>
                </c:pt>
                <c:pt idx="32">
                  <c:v>219.72800000000001</c:v>
                </c:pt>
                <c:pt idx="33">
                  <c:v>233.64899999999997</c:v>
                </c:pt>
                <c:pt idx="34">
                  <c:v>239.983</c:v>
                </c:pt>
                <c:pt idx="35">
                  <c:v>245.85100000000023</c:v>
                </c:pt>
                <c:pt idx="36">
                  <c:v>265.11</c:v>
                </c:pt>
                <c:pt idx="37">
                  <c:v>279.68599999999969</c:v>
                </c:pt>
                <c:pt idx="38">
                  <c:v>293.11900000000031</c:v>
                </c:pt>
                <c:pt idx="39">
                  <c:v>304.54500000000002</c:v>
                </c:pt>
                <c:pt idx="40">
                  <c:v>331.60700000000008</c:v>
                </c:pt>
                <c:pt idx="41">
                  <c:v>339.95599999999956</c:v>
                </c:pt>
                <c:pt idx="42">
                  <c:v>349.50299999999999</c:v>
                </c:pt>
                <c:pt idx="43">
                  <c:v>362.399</c:v>
                </c:pt>
                <c:pt idx="44">
                  <c:v>378.94200000000001</c:v>
                </c:pt>
                <c:pt idx="45">
                  <c:v>391.74200000000002</c:v>
                </c:pt>
                <c:pt idx="46">
                  <c:v>380.97199999999918</c:v>
                </c:pt>
                <c:pt idx="47">
                  <c:v>378.44099999999969</c:v>
                </c:pt>
                <c:pt idx="48">
                  <c:v>366.18099999999993</c:v>
                </c:pt>
                <c:pt idx="49">
                  <c:v>363.387</c:v>
                </c:pt>
                <c:pt idx="50">
                  <c:v>346.70099999999957</c:v>
                </c:pt>
                <c:pt idx="51">
                  <c:v>356.2759999999995</c:v>
                </c:pt>
                <c:pt idx="52">
                  <c:v>335.07599999999957</c:v>
                </c:pt>
                <c:pt idx="53">
                  <c:v>365.48799999999949</c:v>
                </c:pt>
                <c:pt idx="54">
                  <c:v>380.73699999999923</c:v>
                </c:pt>
                <c:pt idx="55">
                  <c:v>402.28</c:v>
                </c:pt>
                <c:pt idx="56">
                  <c:v>431.101</c:v>
                </c:pt>
                <c:pt idx="57">
                  <c:v>423.85399999999993</c:v>
                </c:pt>
                <c:pt idx="58">
                  <c:v>423.25099999999969</c:v>
                </c:pt>
                <c:pt idx="59">
                  <c:v>415.024</c:v>
                </c:pt>
                <c:pt idx="60">
                  <c:v>410.11500000000001</c:v>
                </c:pt>
                <c:pt idx="61">
                  <c:v>419.87</c:v>
                </c:pt>
                <c:pt idx="62">
                  <c:v>411.20699999999937</c:v>
                </c:pt>
                <c:pt idx="63">
                  <c:v>412.78099999999949</c:v>
                </c:pt>
                <c:pt idx="64">
                  <c:v>429.03199999999919</c:v>
                </c:pt>
                <c:pt idx="65">
                  <c:v>421.01299999999969</c:v>
                </c:pt>
                <c:pt idx="66">
                  <c:v>420.50799999999964</c:v>
                </c:pt>
                <c:pt idx="67">
                  <c:v>417.68900000000002</c:v>
                </c:pt>
                <c:pt idx="68">
                  <c:v>427.81200000000001</c:v>
                </c:pt>
                <c:pt idx="69">
                  <c:v>446.25799999999964</c:v>
                </c:pt>
                <c:pt idx="70">
                  <c:v>462.80599999999993</c:v>
                </c:pt>
                <c:pt idx="71">
                  <c:v>463.03</c:v>
                </c:pt>
                <c:pt idx="72">
                  <c:v>459.28699999999918</c:v>
                </c:pt>
                <c:pt idx="73">
                  <c:v>474.98299999999949</c:v>
                </c:pt>
                <c:pt idx="74">
                  <c:v>484.74299999999999</c:v>
                </c:pt>
                <c:pt idx="75">
                  <c:v>513.3599999999991</c:v>
                </c:pt>
                <c:pt idx="76">
                  <c:v>513.15800000000002</c:v>
                </c:pt>
                <c:pt idx="77">
                  <c:v>536.88300000000004</c:v>
                </c:pt>
                <c:pt idx="78">
                  <c:v>533.45599999999911</c:v>
                </c:pt>
              </c:numCache>
            </c:numRef>
          </c:val>
        </c:ser>
        <c:ser>
          <c:idx val="4"/>
          <c:order val="4"/>
          <c:tx>
            <c:strRef>
              <c:f>'Nettofordringer - beregningX'!$B$48</c:f>
              <c:strCache>
                <c:ptCount val="1"/>
                <c:pt idx="0">
                  <c:v>Pengemarkedsfond og andre verdipapirfond</c:v>
                </c:pt>
              </c:strCache>
            </c:strRef>
          </c:tx>
          <c:cat>
            <c:numRef>
              <c:f>'Nettofordringer - beregningX'!$D$42:$CD$42</c:f>
              <c:numCache>
                <c:formatCode>General</c:formatCode>
                <c:ptCount val="79"/>
                <c:pt idx="0">
                  <c:v>1996</c:v>
                </c:pt>
                <c:pt idx="3">
                  <c:v>1996</c:v>
                </c:pt>
                <c:pt idx="4">
                  <c:v>1997</c:v>
                </c:pt>
                <c:pt idx="7">
                  <c:v>1997</c:v>
                </c:pt>
                <c:pt idx="8">
                  <c:v>1998</c:v>
                </c:pt>
                <c:pt idx="11">
                  <c:v>1998</c:v>
                </c:pt>
                <c:pt idx="12">
                  <c:v>1999</c:v>
                </c:pt>
                <c:pt idx="15">
                  <c:v>1999</c:v>
                </c:pt>
                <c:pt idx="16">
                  <c:v>2000</c:v>
                </c:pt>
                <c:pt idx="19">
                  <c:v>2000</c:v>
                </c:pt>
                <c:pt idx="20">
                  <c:v>2001</c:v>
                </c:pt>
                <c:pt idx="23">
                  <c:v>2001</c:v>
                </c:pt>
                <c:pt idx="24">
                  <c:v>2002</c:v>
                </c:pt>
                <c:pt idx="27">
                  <c:v>2002</c:v>
                </c:pt>
                <c:pt idx="28">
                  <c:v>2003</c:v>
                </c:pt>
                <c:pt idx="31">
                  <c:v>2003</c:v>
                </c:pt>
                <c:pt idx="32">
                  <c:v>2004</c:v>
                </c:pt>
                <c:pt idx="35">
                  <c:v>2004</c:v>
                </c:pt>
                <c:pt idx="36">
                  <c:v>2005</c:v>
                </c:pt>
                <c:pt idx="39">
                  <c:v>2005</c:v>
                </c:pt>
                <c:pt idx="40">
                  <c:v>2006</c:v>
                </c:pt>
                <c:pt idx="43">
                  <c:v>2006</c:v>
                </c:pt>
                <c:pt idx="44">
                  <c:v>2007</c:v>
                </c:pt>
                <c:pt idx="47">
                  <c:v>2007</c:v>
                </c:pt>
                <c:pt idx="48">
                  <c:v>2008</c:v>
                </c:pt>
                <c:pt idx="51">
                  <c:v>2008</c:v>
                </c:pt>
                <c:pt idx="52">
                  <c:v>2009</c:v>
                </c:pt>
                <c:pt idx="55">
                  <c:v>2009</c:v>
                </c:pt>
                <c:pt idx="56">
                  <c:v>2010</c:v>
                </c:pt>
                <c:pt idx="59">
                  <c:v>2010</c:v>
                </c:pt>
                <c:pt idx="60">
                  <c:v>2011</c:v>
                </c:pt>
                <c:pt idx="63">
                  <c:v>2011</c:v>
                </c:pt>
                <c:pt idx="64">
                  <c:v>2012</c:v>
                </c:pt>
                <c:pt idx="67">
                  <c:v>2012</c:v>
                </c:pt>
                <c:pt idx="68">
                  <c:v>2013</c:v>
                </c:pt>
                <c:pt idx="71">
                  <c:v>2013</c:v>
                </c:pt>
                <c:pt idx="72">
                  <c:v>2014</c:v>
                </c:pt>
                <c:pt idx="75">
                  <c:v>2014</c:v>
                </c:pt>
                <c:pt idx="76">
                  <c:v>2015</c:v>
                </c:pt>
              </c:numCache>
            </c:numRef>
          </c:cat>
          <c:val>
            <c:numRef>
              <c:f>'Nettofordringer - beregningX'!$D$48:$CD$48</c:f>
              <c:numCache>
                <c:formatCode>General</c:formatCode>
                <c:ptCount val="79"/>
                <c:pt idx="0">
                  <c:v>3.3239999999999998</c:v>
                </c:pt>
                <c:pt idx="1">
                  <c:v>2.573</c:v>
                </c:pt>
                <c:pt idx="2">
                  <c:v>2.7159999999999997</c:v>
                </c:pt>
                <c:pt idx="3">
                  <c:v>5.1919999999999975</c:v>
                </c:pt>
                <c:pt idx="4">
                  <c:v>3.718</c:v>
                </c:pt>
                <c:pt idx="5">
                  <c:v>5.8710000000000004</c:v>
                </c:pt>
                <c:pt idx="6">
                  <c:v>6.3460000000000001</c:v>
                </c:pt>
                <c:pt idx="7">
                  <c:v>9.8670000000000027</c:v>
                </c:pt>
                <c:pt idx="8">
                  <c:v>15.654</c:v>
                </c:pt>
                <c:pt idx="9">
                  <c:v>19.626999999999999</c:v>
                </c:pt>
                <c:pt idx="10">
                  <c:v>15.971</c:v>
                </c:pt>
                <c:pt idx="11">
                  <c:v>18.628</c:v>
                </c:pt>
                <c:pt idx="12">
                  <c:v>19.478000000000002</c:v>
                </c:pt>
                <c:pt idx="13">
                  <c:v>22.6</c:v>
                </c:pt>
                <c:pt idx="14">
                  <c:v>23.640999999999988</c:v>
                </c:pt>
                <c:pt idx="15">
                  <c:v>34.376000000000005</c:v>
                </c:pt>
                <c:pt idx="16">
                  <c:v>45.034000000000006</c:v>
                </c:pt>
                <c:pt idx="17">
                  <c:v>48.548000000000002</c:v>
                </c:pt>
                <c:pt idx="18">
                  <c:v>55.676000000000002</c:v>
                </c:pt>
                <c:pt idx="19">
                  <c:v>52.2</c:v>
                </c:pt>
                <c:pt idx="20">
                  <c:v>46.695000000000057</c:v>
                </c:pt>
                <c:pt idx="21">
                  <c:v>49.584000000000003</c:v>
                </c:pt>
                <c:pt idx="22">
                  <c:v>37.249000000000002</c:v>
                </c:pt>
                <c:pt idx="23">
                  <c:v>43.27</c:v>
                </c:pt>
                <c:pt idx="24">
                  <c:v>43.93</c:v>
                </c:pt>
                <c:pt idx="25">
                  <c:v>33.966000000000001</c:v>
                </c:pt>
                <c:pt idx="26">
                  <c:v>26.07</c:v>
                </c:pt>
                <c:pt idx="27">
                  <c:v>27.048999999999989</c:v>
                </c:pt>
                <c:pt idx="28">
                  <c:v>26.082999999999963</c:v>
                </c:pt>
                <c:pt idx="29">
                  <c:v>33.001000000000005</c:v>
                </c:pt>
                <c:pt idx="30">
                  <c:v>37.218000000000011</c:v>
                </c:pt>
                <c:pt idx="31">
                  <c:v>46.971000000000004</c:v>
                </c:pt>
                <c:pt idx="32">
                  <c:v>53.53</c:v>
                </c:pt>
                <c:pt idx="33">
                  <c:v>53.71</c:v>
                </c:pt>
                <c:pt idx="34">
                  <c:v>54.989000000000004</c:v>
                </c:pt>
                <c:pt idx="35">
                  <c:v>59.122000000000057</c:v>
                </c:pt>
                <c:pt idx="36">
                  <c:v>70.549000000000007</c:v>
                </c:pt>
                <c:pt idx="37">
                  <c:v>68.372999999999948</c:v>
                </c:pt>
                <c:pt idx="38">
                  <c:v>79.781999999999996</c:v>
                </c:pt>
                <c:pt idx="39">
                  <c:v>84.592000000000013</c:v>
                </c:pt>
                <c:pt idx="40">
                  <c:v>106.54700000000011</c:v>
                </c:pt>
                <c:pt idx="41">
                  <c:v>105.28100000000002</c:v>
                </c:pt>
                <c:pt idx="42">
                  <c:v>116.809</c:v>
                </c:pt>
                <c:pt idx="43">
                  <c:v>133.38600000000022</c:v>
                </c:pt>
                <c:pt idx="44">
                  <c:v>143.541</c:v>
                </c:pt>
                <c:pt idx="45">
                  <c:v>154.239</c:v>
                </c:pt>
                <c:pt idx="46">
                  <c:v>147.60399999999998</c:v>
                </c:pt>
                <c:pt idx="47">
                  <c:v>148.29499999999999</c:v>
                </c:pt>
                <c:pt idx="48">
                  <c:v>127.85799999999999</c:v>
                </c:pt>
                <c:pt idx="49">
                  <c:v>129.566</c:v>
                </c:pt>
                <c:pt idx="50">
                  <c:v>116.26600000000002</c:v>
                </c:pt>
                <c:pt idx="51">
                  <c:v>97.661000000000001</c:v>
                </c:pt>
                <c:pt idx="52">
                  <c:v>92.348000000000013</c:v>
                </c:pt>
                <c:pt idx="53">
                  <c:v>115.21899999999999</c:v>
                </c:pt>
                <c:pt idx="54">
                  <c:v>127.05800000000001</c:v>
                </c:pt>
                <c:pt idx="55">
                  <c:v>136.35900000000001</c:v>
                </c:pt>
                <c:pt idx="56">
                  <c:v>150.994</c:v>
                </c:pt>
                <c:pt idx="57">
                  <c:v>143.58200000000022</c:v>
                </c:pt>
                <c:pt idx="58">
                  <c:v>155.07</c:v>
                </c:pt>
                <c:pt idx="59">
                  <c:v>176.685</c:v>
                </c:pt>
                <c:pt idx="60">
                  <c:v>192.00899999999999</c:v>
                </c:pt>
                <c:pt idx="61">
                  <c:v>194.18600000000001</c:v>
                </c:pt>
                <c:pt idx="62">
                  <c:v>172.29</c:v>
                </c:pt>
                <c:pt idx="63">
                  <c:v>172.23999999999998</c:v>
                </c:pt>
                <c:pt idx="64">
                  <c:v>182.95500000000001</c:v>
                </c:pt>
                <c:pt idx="65">
                  <c:v>185.15700000000001</c:v>
                </c:pt>
                <c:pt idx="66">
                  <c:v>186.14599999999999</c:v>
                </c:pt>
                <c:pt idx="67">
                  <c:v>193.51900000000001</c:v>
                </c:pt>
                <c:pt idx="68">
                  <c:v>219.00299999999999</c:v>
                </c:pt>
                <c:pt idx="69">
                  <c:v>218.32300000000001</c:v>
                </c:pt>
                <c:pt idx="70">
                  <c:v>243.10900000000001</c:v>
                </c:pt>
                <c:pt idx="71">
                  <c:v>262.45499999999993</c:v>
                </c:pt>
                <c:pt idx="72">
                  <c:v>279.63799999999969</c:v>
                </c:pt>
                <c:pt idx="73">
                  <c:v>305.22000000000003</c:v>
                </c:pt>
                <c:pt idx="74">
                  <c:v>308.73899999999918</c:v>
                </c:pt>
                <c:pt idx="75">
                  <c:v>330.303</c:v>
                </c:pt>
                <c:pt idx="76">
                  <c:v>362.13400000000001</c:v>
                </c:pt>
                <c:pt idx="77">
                  <c:v>356.36399999999969</c:v>
                </c:pt>
                <c:pt idx="78">
                  <c:v>357.29799999999949</c:v>
                </c:pt>
              </c:numCache>
            </c:numRef>
          </c:val>
        </c:ser>
        <c:ser>
          <c:idx val="5"/>
          <c:order val="5"/>
          <c:tx>
            <c:strRef>
              <c:f>'Nettofordringer - beregningX'!$B$49</c:f>
              <c:strCache>
                <c:ptCount val="1"/>
                <c:pt idx="0">
                  <c:v>Annet</c:v>
                </c:pt>
              </c:strCache>
            </c:strRef>
          </c:tx>
          <c:cat>
            <c:numRef>
              <c:f>'Nettofordringer - beregningX'!$D$42:$CD$42</c:f>
              <c:numCache>
                <c:formatCode>General</c:formatCode>
                <c:ptCount val="79"/>
                <c:pt idx="0">
                  <c:v>1996</c:v>
                </c:pt>
                <c:pt idx="3">
                  <c:v>1996</c:v>
                </c:pt>
                <c:pt idx="4">
                  <c:v>1997</c:v>
                </c:pt>
                <c:pt idx="7">
                  <c:v>1997</c:v>
                </c:pt>
                <c:pt idx="8">
                  <c:v>1998</c:v>
                </c:pt>
                <c:pt idx="11">
                  <c:v>1998</c:v>
                </c:pt>
                <c:pt idx="12">
                  <c:v>1999</c:v>
                </c:pt>
                <c:pt idx="15">
                  <c:v>1999</c:v>
                </c:pt>
                <c:pt idx="16">
                  <c:v>2000</c:v>
                </c:pt>
                <c:pt idx="19">
                  <c:v>2000</c:v>
                </c:pt>
                <c:pt idx="20">
                  <c:v>2001</c:v>
                </c:pt>
                <c:pt idx="23">
                  <c:v>2001</c:v>
                </c:pt>
                <c:pt idx="24">
                  <c:v>2002</c:v>
                </c:pt>
                <c:pt idx="27">
                  <c:v>2002</c:v>
                </c:pt>
                <c:pt idx="28">
                  <c:v>2003</c:v>
                </c:pt>
                <c:pt idx="31">
                  <c:v>2003</c:v>
                </c:pt>
                <c:pt idx="32">
                  <c:v>2004</c:v>
                </c:pt>
                <c:pt idx="35">
                  <c:v>2004</c:v>
                </c:pt>
                <c:pt idx="36">
                  <c:v>2005</c:v>
                </c:pt>
                <c:pt idx="39">
                  <c:v>2005</c:v>
                </c:pt>
                <c:pt idx="40">
                  <c:v>2006</c:v>
                </c:pt>
                <c:pt idx="43">
                  <c:v>2006</c:v>
                </c:pt>
                <c:pt idx="44">
                  <c:v>2007</c:v>
                </c:pt>
                <c:pt idx="47">
                  <c:v>2007</c:v>
                </c:pt>
                <c:pt idx="48">
                  <c:v>2008</c:v>
                </c:pt>
                <c:pt idx="51">
                  <c:v>2008</c:v>
                </c:pt>
                <c:pt idx="52">
                  <c:v>2009</c:v>
                </c:pt>
                <c:pt idx="55">
                  <c:v>2009</c:v>
                </c:pt>
                <c:pt idx="56">
                  <c:v>2010</c:v>
                </c:pt>
                <c:pt idx="59">
                  <c:v>2010</c:v>
                </c:pt>
                <c:pt idx="60">
                  <c:v>2011</c:v>
                </c:pt>
                <c:pt idx="63">
                  <c:v>2011</c:v>
                </c:pt>
                <c:pt idx="64">
                  <c:v>2012</c:v>
                </c:pt>
                <c:pt idx="67">
                  <c:v>2012</c:v>
                </c:pt>
                <c:pt idx="68">
                  <c:v>2013</c:v>
                </c:pt>
                <c:pt idx="71">
                  <c:v>2013</c:v>
                </c:pt>
                <c:pt idx="72">
                  <c:v>2014</c:v>
                </c:pt>
                <c:pt idx="75">
                  <c:v>2014</c:v>
                </c:pt>
                <c:pt idx="76">
                  <c:v>2015</c:v>
                </c:pt>
              </c:numCache>
            </c:numRef>
          </c:cat>
          <c:val>
            <c:numRef>
              <c:f>'Nettofordringer - beregningX'!$D$49:$CD$49</c:f>
              <c:numCache>
                <c:formatCode>General</c:formatCode>
                <c:ptCount val="79"/>
                <c:pt idx="0">
                  <c:v>-4.9589999999999996</c:v>
                </c:pt>
                <c:pt idx="1">
                  <c:v>-4.1769999999999996</c:v>
                </c:pt>
                <c:pt idx="2">
                  <c:v>-5.0309999999999997</c:v>
                </c:pt>
                <c:pt idx="3">
                  <c:v>-4.8629999999999933</c:v>
                </c:pt>
                <c:pt idx="4">
                  <c:v>-5.5759999999999996</c:v>
                </c:pt>
                <c:pt idx="5">
                  <c:v>-4.5720000000000001</c:v>
                </c:pt>
                <c:pt idx="6">
                  <c:v>1.482</c:v>
                </c:pt>
                <c:pt idx="7">
                  <c:v>-8.2740000000000009</c:v>
                </c:pt>
                <c:pt idx="8">
                  <c:v>-11.09</c:v>
                </c:pt>
                <c:pt idx="9">
                  <c:v>-8.9610000000000003</c:v>
                </c:pt>
                <c:pt idx="10">
                  <c:v>-7.1029999999999927</c:v>
                </c:pt>
                <c:pt idx="11">
                  <c:v>-10.911</c:v>
                </c:pt>
                <c:pt idx="12">
                  <c:v>-5.1229999999999913</c:v>
                </c:pt>
                <c:pt idx="13">
                  <c:v>-7.81</c:v>
                </c:pt>
                <c:pt idx="14">
                  <c:v>-7.1719999999999997</c:v>
                </c:pt>
                <c:pt idx="15">
                  <c:v>-2.774</c:v>
                </c:pt>
                <c:pt idx="16">
                  <c:v>-1.071</c:v>
                </c:pt>
                <c:pt idx="17">
                  <c:v>-1.708</c:v>
                </c:pt>
                <c:pt idx="18">
                  <c:v>-1.3819999999999979</c:v>
                </c:pt>
                <c:pt idx="19">
                  <c:v>-4.6959999999999926</c:v>
                </c:pt>
                <c:pt idx="20">
                  <c:v>-6.5860000000000003</c:v>
                </c:pt>
                <c:pt idx="21">
                  <c:v>-7.6559999999999926</c:v>
                </c:pt>
                <c:pt idx="22">
                  <c:v>-5.1269999999999945</c:v>
                </c:pt>
                <c:pt idx="23">
                  <c:v>-15.077</c:v>
                </c:pt>
                <c:pt idx="24">
                  <c:v>-13.789</c:v>
                </c:pt>
                <c:pt idx="25">
                  <c:v>-10.323</c:v>
                </c:pt>
                <c:pt idx="26">
                  <c:v>-12.672000000000002</c:v>
                </c:pt>
                <c:pt idx="27">
                  <c:v>-2.4859999999999998</c:v>
                </c:pt>
                <c:pt idx="28">
                  <c:v>3.0630000000000002</c:v>
                </c:pt>
                <c:pt idx="29">
                  <c:v>4.383</c:v>
                </c:pt>
                <c:pt idx="30">
                  <c:v>9.3220000000000027</c:v>
                </c:pt>
                <c:pt idx="31">
                  <c:v>8.1980000000000004</c:v>
                </c:pt>
                <c:pt idx="32">
                  <c:v>9.1520000000000028</c:v>
                </c:pt>
                <c:pt idx="33">
                  <c:v>3.923</c:v>
                </c:pt>
                <c:pt idx="34">
                  <c:v>-19.361000000000001</c:v>
                </c:pt>
                <c:pt idx="35">
                  <c:v>-25.654000000000028</c:v>
                </c:pt>
                <c:pt idx="36">
                  <c:v>-26.146999999999988</c:v>
                </c:pt>
                <c:pt idx="37">
                  <c:v>-29.369</c:v>
                </c:pt>
                <c:pt idx="38">
                  <c:v>-26.155999999999999</c:v>
                </c:pt>
                <c:pt idx="39">
                  <c:v>-48.011000000000003</c:v>
                </c:pt>
                <c:pt idx="40">
                  <c:v>-26.657000000000028</c:v>
                </c:pt>
                <c:pt idx="41">
                  <c:v>-30.484999999999989</c:v>
                </c:pt>
                <c:pt idx="42">
                  <c:v>-34.108000000000011</c:v>
                </c:pt>
                <c:pt idx="43">
                  <c:v>-40.896000000000001</c:v>
                </c:pt>
                <c:pt idx="44">
                  <c:v>-29.372</c:v>
                </c:pt>
                <c:pt idx="45">
                  <c:v>-25.134000000000036</c:v>
                </c:pt>
                <c:pt idx="46">
                  <c:v>-24.657000000000028</c:v>
                </c:pt>
                <c:pt idx="47">
                  <c:v>-29.725999999999971</c:v>
                </c:pt>
                <c:pt idx="48">
                  <c:v>-15.883000000000004</c:v>
                </c:pt>
                <c:pt idx="49">
                  <c:v>-11.734</c:v>
                </c:pt>
                <c:pt idx="50">
                  <c:v>14.652000000000006</c:v>
                </c:pt>
                <c:pt idx="51">
                  <c:v>27.2</c:v>
                </c:pt>
                <c:pt idx="52">
                  <c:v>36.223000000000013</c:v>
                </c:pt>
                <c:pt idx="53">
                  <c:v>24.231000000000005</c:v>
                </c:pt>
                <c:pt idx="54">
                  <c:v>24.146000000000001</c:v>
                </c:pt>
                <c:pt idx="55">
                  <c:v>23.007000000000001</c:v>
                </c:pt>
                <c:pt idx="56">
                  <c:v>18.603999999999999</c:v>
                </c:pt>
                <c:pt idx="57">
                  <c:v>22.878</c:v>
                </c:pt>
                <c:pt idx="58">
                  <c:v>12.247</c:v>
                </c:pt>
                <c:pt idx="59">
                  <c:v>5.4009999999999998</c:v>
                </c:pt>
                <c:pt idx="60">
                  <c:v>5.835</c:v>
                </c:pt>
                <c:pt idx="61">
                  <c:v>13.179</c:v>
                </c:pt>
                <c:pt idx="62">
                  <c:v>29.317000000000029</c:v>
                </c:pt>
                <c:pt idx="63">
                  <c:v>31.773</c:v>
                </c:pt>
                <c:pt idx="64">
                  <c:v>25.809000000000001</c:v>
                </c:pt>
                <c:pt idx="65">
                  <c:v>38.127000000000002</c:v>
                </c:pt>
                <c:pt idx="66">
                  <c:v>29.542000000000002</c:v>
                </c:pt>
                <c:pt idx="67">
                  <c:v>27.715</c:v>
                </c:pt>
                <c:pt idx="68">
                  <c:v>18.716000000000001</c:v>
                </c:pt>
                <c:pt idx="69">
                  <c:v>19.706</c:v>
                </c:pt>
                <c:pt idx="70">
                  <c:v>11.077</c:v>
                </c:pt>
                <c:pt idx="71">
                  <c:v>-0.12100000000000002</c:v>
                </c:pt>
                <c:pt idx="72">
                  <c:v>3.6959999999999997</c:v>
                </c:pt>
                <c:pt idx="73">
                  <c:v>7.37</c:v>
                </c:pt>
                <c:pt idx="74">
                  <c:v>8.2670000000000012</c:v>
                </c:pt>
                <c:pt idx="75">
                  <c:v>18.782999999999966</c:v>
                </c:pt>
                <c:pt idx="76">
                  <c:v>11.951000000000002</c:v>
                </c:pt>
                <c:pt idx="77">
                  <c:v>14.361000000000002</c:v>
                </c:pt>
                <c:pt idx="78">
                  <c:v>31.137000000000036</c:v>
                </c:pt>
              </c:numCache>
            </c:numRef>
          </c:val>
        </c:ser>
        <c:axId val="143319424"/>
        <c:axId val="143320960"/>
      </c:areaChart>
      <c:lineChart>
        <c:grouping val="standard"/>
        <c:ser>
          <c:idx val="6"/>
          <c:order val="6"/>
          <c:tx>
            <c:strRef>
              <c:f>'Nettofordringer - beregningX'!$B$50</c:f>
              <c:strCache>
                <c:ptCount val="1"/>
                <c:pt idx="0">
                  <c:v>Totalt for norske sektorer</c:v>
                </c:pt>
              </c:strCache>
            </c:strRef>
          </c:tx>
          <c:spPr>
            <a:ln>
              <a:solidFill>
                <a:prstClr val="black"/>
              </a:solidFill>
            </a:ln>
          </c:spPr>
          <c:marker>
            <c:symbol val="none"/>
          </c:marker>
          <c:cat>
            <c:strRef>
              <c:f>'Nettofordringer - beregningX'!$D$43:$CD$43</c:f>
              <c:strCache>
                <c:ptCount val="79"/>
                <c:pt idx="0">
                  <c:v>1996K1</c:v>
                </c:pt>
                <c:pt idx="1">
                  <c:v>1996K2</c:v>
                </c:pt>
                <c:pt idx="2">
                  <c:v>1996K3</c:v>
                </c:pt>
                <c:pt idx="3">
                  <c:v>1996K4</c:v>
                </c:pt>
                <c:pt idx="4">
                  <c:v>1997K1</c:v>
                </c:pt>
                <c:pt idx="5">
                  <c:v>1997K2</c:v>
                </c:pt>
                <c:pt idx="6">
                  <c:v>1997K3</c:v>
                </c:pt>
                <c:pt idx="7">
                  <c:v>1997K4</c:v>
                </c:pt>
                <c:pt idx="8">
                  <c:v>1998K1</c:v>
                </c:pt>
                <c:pt idx="9">
                  <c:v>1998K2</c:v>
                </c:pt>
                <c:pt idx="10">
                  <c:v>1998K3</c:v>
                </c:pt>
                <c:pt idx="11">
                  <c:v>1998K4</c:v>
                </c:pt>
                <c:pt idx="12">
                  <c:v>1999K1</c:v>
                </c:pt>
                <c:pt idx="13">
                  <c:v>1999K2</c:v>
                </c:pt>
                <c:pt idx="14">
                  <c:v>1999K3</c:v>
                </c:pt>
                <c:pt idx="15">
                  <c:v>1999K4</c:v>
                </c:pt>
                <c:pt idx="16">
                  <c:v>2000K1</c:v>
                </c:pt>
                <c:pt idx="17">
                  <c:v>2000K2</c:v>
                </c:pt>
                <c:pt idx="18">
                  <c:v>2000K3</c:v>
                </c:pt>
                <c:pt idx="19">
                  <c:v>2000K4</c:v>
                </c:pt>
                <c:pt idx="20">
                  <c:v>2001K1</c:v>
                </c:pt>
                <c:pt idx="21">
                  <c:v>2001K2</c:v>
                </c:pt>
                <c:pt idx="22">
                  <c:v>2001K3</c:v>
                </c:pt>
                <c:pt idx="23">
                  <c:v>2001K4</c:v>
                </c:pt>
                <c:pt idx="24">
                  <c:v>2002K1</c:v>
                </c:pt>
                <c:pt idx="25">
                  <c:v>2002K2</c:v>
                </c:pt>
                <c:pt idx="26">
                  <c:v>2002K3</c:v>
                </c:pt>
                <c:pt idx="27">
                  <c:v>2002K4</c:v>
                </c:pt>
                <c:pt idx="28">
                  <c:v>2003K1</c:v>
                </c:pt>
                <c:pt idx="29">
                  <c:v>2003K2</c:v>
                </c:pt>
                <c:pt idx="30">
                  <c:v>2003K3</c:v>
                </c:pt>
                <c:pt idx="31">
                  <c:v>2003K4</c:v>
                </c:pt>
                <c:pt idx="32">
                  <c:v>2004K1</c:v>
                </c:pt>
                <c:pt idx="33">
                  <c:v>2004K2</c:v>
                </c:pt>
                <c:pt idx="34">
                  <c:v>2004K3</c:v>
                </c:pt>
                <c:pt idx="35">
                  <c:v>2004K4</c:v>
                </c:pt>
                <c:pt idx="36">
                  <c:v>2005K1</c:v>
                </c:pt>
                <c:pt idx="37">
                  <c:v>2005K2</c:v>
                </c:pt>
                <c:pt idx="38">
                  <c:v>2005K3</c:v>
                </c:pt>
                <c:pt idx="39">
                  <c:v>2005K4</c:v>
                </c:pt>
                <c:pt idx="40">
                  <c:v>2006K1</c:v>
                </c:pt>
                <c:pt idx="41">
                  <c:v>2006K2</c:v>
                </c:pt>
                <c:pt idx="42">
                  <c:v>2006K3</c:v>
                </c:pt>
                <c:pt idx="43">
                  <c:v>2006K4</c:v>
                </c:pt>
                <c:pt idx="44">
                  <c:v>2007K1</c:v>
                </c:pt>
                <c:pt idx="45">
                  <c:v>2007K2</c:v>
                </c:pt>
                <c:pt idx="46">
                  <c:v>2007K3</c:v>
                </c:pt>
                <c:pt idx="47">
                  <c:v>2007K4</c:v>
                </c:pt>
                <c:pt idx="48">
                  <c:v>2008K1</c:v>
                </c:pt>
                <c:pt idx="49">
                  <c:v>2008K2</c:v>
                </c:pt>
                <c:pt idx="50">
                  <c:v>2008K3</c:v>
                </c:pt>
                <c:pt idx="51">
                  <c:v>2008K4</c:v>
                </c:pt>
                <c:pt idx="52">
                  <c:v>2009K1</c:v>
                </c:pt>
                <c:pt idx="53">
                  <c:v>2009K2</c:v>
                </c:pt>
                <c:pt idx="54">
                  <c:v>2009K3</c:v>
                </c:pt>
                <c:pt idx="55">
                  <c:v>2009K4</c:v>
                </c:pt>
                <c:pt idx="56">
                  <c:v>2010K1</c:v>
                </c:pt>
                <c:pt idx="57">
                  <c:v>2010K2</c:v>
                </c:pt>
                <c:pt idx="58">
                  <c:v>2010K3</c:v>
                </c:pt>
                <c:pt idx="59">
                  <c:v>2010K4</c:v>
                </c:pt>
                <c:pt idx="60">
                  <c:v>2011K1</c:v>
                </c:pt>
                <c:pt idx="61">
                  <c:v>2011K2</c:v>
                </c:pt>
                <c:pt idx="62">
                  <c:v>2011K3</c:v>
                </c:pt>
                <c:pt idx="63">
                  <c:v>2011K4</c:v>
                </c:pt>
                <c:pt idx="64">
                  <c:v>2012K1</c:v>
                </c:pt>
                <c:pt idx="65">
                  <c:v>2012K2</c:v>
                </c:pt>
                <c:pt idx="66">
                  <c:v>2012K3</c:v>
                </c:pt>
                <c:pt idx="67">
                  <c:v>2012K4</c:v>
                </c:pt>
                <c:pt idx="68">
                  <c:v>2013K1</c:v>
                </c:pt>
                <c:pt idx="69">
                  <c:v>2013K2</c:v>
                </c:pt>
                <c:pt idx="70">
                  <c:v>2013K3</c:v>
                </c:pt>
                <c:pt idx="71">
                  <c:v>2013K4</c:v>
                </c:pt>
                <c:pt idx="72">
                  <c:v>2014K1</c:v>
                </c:pt>
                <c:pt idx="73">
                  <c:v>2014K2</c:v>
                </c:pt>
                <c:pt idx="74">
                  <c:v>2014K3</c:v>
                </c:pt>
                <c:pt idx="75">
                  <c:v>2014K4</c:v>
                </c:pt>
                <c:pt idx="76">
                  <c:v>2015K1</c:v>
                </c:pt>
                <c:pt idx="77">
                  <c:v>2015K2</c:v>
                </c:pt>
                <c:pt idx="78">
                  <c:v>2015K3</c:v>
                </c:pt>
              </c:strCache>
            </c:strRef>
          </c:cat>
          <c:val>
            <c:numRef>
              <c:f>'Nettofordringer - beregningX'!$D$50:$CD$50</c:f>
              <c:numCache>
                <c:formatCode>General</c:formatCode>
                <c:ptCount val="79"/>
                <c:pt idx="0">
                  <c:v>-47.713000000000001</c:v>
                </c:pt>
                <c:pt idx="1">
                  <c:v>-41.709000000000003</c:v>
                </c:pt>
                <c:pt idx="2">
                  <c:v>-21.04</c:v>
                </c:pt>
                <c:pt idx="3">
                  <c:v>-18.792000000000002</c:v>
                </c:pt>
                <c:pt idx="4">
                  <c:v>-28.951000000000001</c:v>
                </c:pt>
                <c:pt idx="5">
                  <c:v>-30.225999999999971</c:v>
                </c:pt>
                <c:pt idx="6">
                  <c:v>-29.094000000000001</c:v>
                </c:pt>
                <c:pt idx="7">
                  <c:v>10.455000000000016</c:v>
                </c:pt>
                <c:pt idx="8">
                  <c:v>16.22</c:v>
                </c:pt>
                <c:pt idx="9">
                  <c:v>14.57</c:v>
                </c:pt>
                <c:pt idx="10">
                  <c:v>50.666000000000011</c:v>
                </c:pt>
                <c:pt idx="11">
                  <c:v>70.678999999999988</c:v>
                </c:pt>
                <c:pt idx="12">
                  <c:v>77.155999999999949</c:v>
                </c:pt>
                <c:pt idx="13">
                  <c:v>64.254999999999995</c:v>
                </c:pt>
                <c:pt idx="14">
                  <c:v>86.688999999999979</c:v>
                </c:pt>
                <c:pt idx="15">
                  <c:v>121.422</c:v>
                </c:pt>
                <c:pt idx="16">
                  <c:v>150.83800000000022</c:v>
                </c:pt>
                <c:pt idx="17">
                  <c:v>167.34700000000001</c:v>
                </c:pt>
                <c:pt idx="18">
                  <c:v>189.99200000000022</c:v>
                </c:pt>
                <c:pt idx="19">
                  <c:v>258.601</c:v>
                </c:pt>
                <c:pt idx="20">
                  <c:v>284.69499999999999</c:v>
                </c:pt>
                <c:pt idx="21">
                  <c:v>330.64400000000052</c:v>
                </c:pt>
                <c:pt idx="22">
                  <c:v>357.00099999999969</c:v>
                </c:pt>
                <c:pt idx="23">
                  <c:v>396.81099999999969</c:v>
                </c:pt>
                <c:pt idx="24">
                  <c:v>387.71499999999969</c:v>
                </c:pt>
                <c:pt idx="25">
                  <c:v>398.73899999999918</c:v>
                </c:pt>
                <c:pt idx="26">
                  <c:v>386.23899999999918</c:v>
                </c:pt>
                <c:pt idx="27">
                  <c:v>398.99299999999937</c:v>
                </c:pt>
                <c:pt idx="28">
                  <c:v>470.88900000000001</c:v>
                </c:pt>
                <c:pt idx="29">
                  <c:v>556.8119999999991</c:v>
                </c:pt>
                <c:pt idx="30">
                  <c:v>589.86199999999872</c:v>
                </c:pt>
                <c:pt idx="31">
                  <c:v>675.80499999999938</c:v>
                </c:pt>
                <c:pt idx="32">
                  <c:v>739.36799999999869</c:v>
                </c:pt>
                <c:pt idx="33">
                  <c:v>772.78700000000003</c:v>
                </c:pt>
                <c:pt idx="34">
                  <c:v>802.92</c:v>
                </c:pt>
                <c:pt idx="35">
                  <c:v>757.49800000000005</c:v>
                </c:pt>
                <c:pt idx="36">
                  <c:v>858.39599999999996</c:v>
                </c:pt>
                <c:pt idx="37">
                  <c:v>921.91499999999996</c:v>
                </c:pt>
                <c:pt idx="38">
                  <c:v>977.25400000000002</c:v>
                </c:pt>
                <c:pt idx="39">
                  <c:v>1074.759</c:v>
                </c:pt>
                <c:pt idx="40">
                  <c:v>1110.3929999999998</c:v>
                </c:pt>
                <c:pt idx="41">
                  <c:v>1067.4290000000001</c:v>
                </c:pt>
                <c:pt idx="42">
                  <c:v>1277.511</c:v>
                </c:pt>
                <c:pt idx="43">
                  <c:v>1226.5319999999999</c:v>
                </c:pt>
                <c:pt idx="44">
                  <c:v>1278.3489999999999</c:v>
                </c:pt>
                <c:pt idx="45">
                  <c:v>1279.5219999999999</c:v>
                </c:pt>
                <c:pt idx="46">
                  <c:v>1209.4749999999999</c:v>
                </c:pt>
                <c:pt idx="47">
                  <c:v>1152.8719999999998</c:v>
                </c:pt>
                <c:pt idx="48">
                  <c:v>1174.51</c:v>
                </c:pt>
                <c:pt idx="49">
                  <c:v>1149.6479999999999</c:v>
                </c:pt>
                <c:pt idx="50">
                  <c:v>1352.6209999999999</c:v>
                </c:pt>
                <c:pt idx="51">
                  <c:v>1439.1489999999999</c:v>
                </c:pt>
                <c:pt idx="52">
                  <c:v>1290.4949999999999</c:v>
                </c:pt>
                <c:pt idx="53">
                  <c:v>1648.3679999999999</c:v>
                </c:pt>
                <c:pt idx="54">
                  <c:v>1862.078</c:v>
                </c:pt>
                <c:pt idx="55">
                  <c:v>1854.837</c:v>
                </c:pt>
                <c:pt idx="56">
                  <c:v>2011.7919999999999</c:v>
                </c:pt>
                <c:pt idx="57">
                  <c:v>2099.5390000000002</c:v>
                </c:pt>
                <c:pt idx="58">
                  <c:v>2175.9789999999998</c:v>
                </c:pt>
                <c:pt idx="59">
                  <c:v>2219.998</c:v>
                </c:pt>
                <c:pt idx="60">
                  <c:v>2264.125</c:v>
                </c:pt>
                <c:pt idx="61">
                  <c:v>2348.7579999999998</c:v>
                </c:pt>
                <c:pt idx="62">
                  <c:v>2321.7419999999997</c:v>
                </c:pt>
                <c:pt idx="63">
                  <c:v>2470.3029999999999</c:v>
                </c:pt>
                <c:pt idx="64">
                  <c:v>2669.08</c:v>
                </c:pt>
                <c:pt idx="65">
                  <c:v>2739.4490000000001</c:v>
                </c:pt>
                <c:pt idx="66">
                  <c:v>2806.48</c:v>
                </c:pt>
                <c:pt idx="67">
                  <c:v>2759.68</c:v>
                </c:pt>
                <c:pt idx="68">
                  <c:v>3133.9630000000002</c:v>
                </c:pt>
                <c:pt idx="69">
                  <c:v>3354.13</c:v>
                </c:pt>
                <c:pt idx="70">
                  <c:v>3580.1149999999998</c:v>
                </c:pt>
                <c:pt idx="71">
                  <c:v>3852.9670000000001</c:v>
                </c:pt>
                <c:pt idx="72">
                  <c:v>3974.152</c:v>
                </c:pt>
                <c:pt idx="73">
                  <c:v>4338.7570000000005</c:v>
                </c:pt>
                <c:pt idx="74">
                  <c:v>4366.9309999999996</c:v>
                </c:pt>
                <c:pt idx="75">
                  <c:v>5226.7920000000004</c:v>
                </c:pt>
                <c:pt idx="76">
                  <c:v>5781.5190000000002</c:v>
                </c:pt>
                <c:pt idx="77">
                  <c:v>5652.6750000000002</c:v>
                </c:pt>
                <c:pt idx="78">
                  <c:v>5734.5050000000001</c:v>
                </c:pt>
              </c:numCache>
            </c:numRef>
          </c:val>
        </c:ser>
        <c:marker val="1"/>
        <c:axId val="143319424"/>
        <c:axId val="143320960"/>
      </c:lineChart>
      <c:catAx>
        <c:axId val="143319424"/>
        <c:scaling>
          <c:orientation val="minMax"/>
        </c:scaling>
        <c:axPos val="b"/>
        <c:numFmt formatCode="General" sourceLinked="1"/>
        <c:majorTickMark val="none"/>
        <c:tickLblPos val="low"/>
        <c:txPr>
          <a:bodyPr rot="-5400000" vert="horz"/>
          <a:lstStyle/>
          <a:p>
            <a:pPr>
              <a:defRPr sz="1100"/>
            </a:pPr>
            <a:endParaRPr lang="nb-NO"/>
          </a:p>
        </c:txPr>
        <c:crossAx val="143320960"/>
        <c:crosses val="autoZero"/>
        <c:auto val="1"/>
        <c:lblAlgn val="ctr"/>
        <c:lblOffset val="100"/>
        <c:tickLblSkip val="4"/>
        <c:tickMarkSkip val="4"/>
      </c:catAx>
      <c:valAx>
        <c:axId val="143320960"/>
        <c:scaling>
          <c:orientation val="minMax"/>
        </c:scaling>
        <c:axPos val="l"/>
        <c:title>
          <c:tx>
            <c:rich>
              <a:bodyPr rot="-5400000" vert="horz"/>
              <a:lstStyle/>
              <a:p>
                <a:pPr>
                  <a:defRPr sz="1100" b="0"/>
                </a:pPr>
                <a:r>
                  <a:rPr lang="en-US" sz="1100" b="0"/>
                  <a:t>Mrd. kroner</a:t>
                </a:r>
              </a:p>
            </c:rich>
          </c:tx>
          <c:layout>
            <c:manualLayout>
              <c:xMode val="edge"/>
              <c:yMode val="edge"/>
              <c:x val="8.1401211831163885E-3"/>
              <c:y val="0.40380349590961512"/>
            </c:manualLayout>
          </c:layout>
        </c:title>
        <c:numFmt formatCode="#,##0" sourceLinked="0"/>
        <c:tickLblPos val="nextTo"/>
        <c:txPr>
          <a:bodyPr/>
          <a:lstStyle/>
          <a:p>
            <a:pPr>
              <a:defRPr sz="1100"/>
            </a:pPr>
            <a:endParaRPr lang="nb-NO"/>
          </a:p>
        </c:txPr>
        <c:crossAx val="143319424"/>
        <c:crosses val="autoZero"/>
        <c:crossBetween val="midCat"/>
      </c:valAx>
      <c:spPr>
        <a:ln>
          <a:solidFill>
            <a:schemeClr val="tx1"/>
          </a:solidFill>
        </a:ln>
      </c:spPr>
    </c:plotArea>
    <c:legend>
      <c:legendPos val="r"/>
      <c:layout>
        <c:manualLayout>
          <c:xMode val="edge"/>
          <c:yMode val="edge"/>
          <c:x val="0.15079072410757779"/>
          <c:y val="9.9976144165228764E-2"/>
          <c:w val="0.50903553451325922"/>
          <c:h val="0.41837135236187811"/>
        </c:manualLayout>
      </c:layout>
      <c:txPr>
        <a:bodyPr/>
        <a:lstStyle/>
        <a:p>
          <a:pPr>
            <a:defRPr sz="1000"/>
          </a:pPr>
          <a:endParaRPr lang="nb-NO"/>
        </a:p>
      </c:txPr>
    </c:legend>
    <c:plotVisOnly val="1"/>
    <c:dispBlanksAs val="gap"/>
  </c:chart>
  <c:txPr>
    <a:bodyPr/>
    <a:lstStyle/>
    <a:p>
      <a:pPr>
        <a:defRPr>
          <a:latin typeface="Arial" pitchFamily="34" charset="0"/>
          <a:cs typeface="Arial" pitchFamily="34" charset="0"/>
        </a:defRPr>
      </a:pPr>
      <a:endParaRPr lang="nb-NO"/>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nb-NO"/>
  <c:chart>
    <c:plotArea>
      <c:layout>
        <c:manualLayout>
          <c:layoutTarget val="inner"/>
          <c:xMode val="edge"/>
          <c:yMode val="edge"/>
          <c:x val="0.12875209010610594"/>
          <c:y val="3.0595992806354857E-2"/>
          <c:w val="0.84411149511738781"/>
          <c:h val="0.59529453324630599"/>
        </c:manualLayout>
      </c:layout>
      <c:lineChart>
        <c:grouping val="standard"/>
        <c:ser>
          <c:idx val="2"/>
          <c:order val="0"/>
          <c:tx>
            <c:strRef>
              <c:f>'Ark1'!$D$5</c:f>
              <c:strCache>
                <c:ptCount val="1"/>
                <c:pt idx="0">
                  <c:v>Utlånsrente til ikke-finansielle foretak</c:v>
                </c:pt>
              </c:strCache>
            </c:strRef>
          </c:tx>
          <c:spPr>
            <a:ln w="38100"/>
          </c:spPr>
          <c:marker>
            <c:symbol val="none"/>
          </c:marker>
          <c:cat>
            <c:numRef>
              <c:f>'Ark1'!$A$6:$A$108</c:f>
              <c:numCache>
                <c:formatCode>mmm/yy</c:formatCode>
                <c:ptCount val="103"/>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40695</c:v>
                </c:pt>
                <c:pt idx="48">
                  <c:v>40725</c:v>
                </c:pt>
                <c:pt idx="49">
                  <c:v>40756</c:v>
                </c:pt>
                <c:pt idx="50">
                  <c:v>40787</c:v>
                </c:pt>
                <c:pt idx="51">
                  <c:v>40817</c:v>
                </c:pt>
                <c:pt idx="52">
                  <c:v>40848</c:v>
                </c:pt>
                <c:pt idx="53">
                  <c:v>40878</c:v>
                </c:pt>
                <c:pt idx="54">
                  <c:v>40909</c:v>
                </c:pt>
                <c:pt idx="55">
                  <c:v>40940</c:v>
                </c:pt>
                <c:pt idx="56">
                  <c:v>40969</c:v>
                </c:pt>
                <c:pt idx="57">
                  <c:v>41000</c:v>
                </c:pt>
                <c:pt idx="58">
                  <c:v>41030</c:v>
                </c:pt>
                <c:pt idx="59">
                  <c:v>41061</c:v>
                </c:pt>
                <c:pt idx="60">
                  <c:v>41091</c:v>
                </c:pt>
                <c:pt idx="61">
                  <c:v>41122</c:v>
                </c:pt>
                <c:pt idx="62">
                  <c:v>41153</c:v>
                </c:pt>
                <c:pt idx="63">
                  <c:v>41183</c:v>
                </c:pt>
                <c:pt idx="64">
                  <c:v>41214</c:v>
                </c:pt>
                <c:pt idx="65">
                  <c:v>41244</c:v>
                </c:pt>
                <c:pt idx="66">
                  <c:v>41275</c:v>
                </c:pt>
                <c:pt idx="67">
                  <c:v>41306</c:v>
                </c:pt>
                <c:pt idx="68">
                  <c:v>41334</c:v>
                </c:pt>
                <c:pt idx="69">
                  <c:v>41365</c:v>
                </c:pt>
                <c:pt idx="70">
                  <c:v>41395</c:v>
                </c:pt>
                <c:pt idx="71">
                  <c:v>41426</c:v>
                </c:pt>
                <c:pt idx="72">
                  <c:v>41456</c:v>
                </c:pt>
                <c:pt idx="73">
                  <c:v>41487</c:v>
                </c:pt>
                <c:pt idx="74">
                  <c:v>41518</c:v>
                </c:pt>
                <c:pt idx="75">
                  <c:v>41548</c:v>
                </c:pt>
                <c:pt idx="76">
                  <c:v>41579</c:v>
                </c:pt>
                <c:pt idx="77">
                  <c:v>41609</c:v>
                </c:pt>
                <c:pt idx="78">
                  <c:v>41640</c:v>
                </c:pt>
                <c:pt idx="79">
                  <c:v>41671</c:v>
                </c:pt>
                <c:pt idx="80">
                  <c:v>41699</c:v>
                </c:pt>
                <c:pt idx="81">
                  <c:v>41730</c:v>
                </c:pt>
                <c:pt idx="82">
                  <c:v>41760</c:v>
                </c:pt>
                <c:pt idx="83">
                  <c:v>41791</c:v>
                </c:pt>
                <c:pt idx="84">
                  <c:v>41821</c:v>
                </c:pt>
                <c:pt idx="85">
                  <c:v>41852</c:v>
                </c:pt>
                <c:pt idx="86">
                  <c:v>41883</c:v>
                </c:pt>
                <c:pt idx="87">
                  <c:v>41913</c:v>
                </c:pt>
                <c:pt idx="88">
                  <c:v>41944</c:v>
                </c:pt>
                <c:pt idx="89">
                  <c:v>41974</c:v>
                </c:pt>
                <c:pt idx="90">
                  <c:v>42005</c:v>
                </c:pt>
                <c:pt idx="91">
                  <c:v>42036</c:v>
                </c:pt>
                <c:pt idx="92">
                  <c:v>42064</c:v>
                </c:pt>
                <c:pt idx="93">
                  <c:v>42095</c:v>
                </c:pt>
                <c:pt idx="94">
                  <c:v>42125</c:v>
                </c:pt>
                <c:pt idx="95">
                  <c:v>42156</c:v>
                </c:pt>
                <c:pt idx="96">
                  <c:v>42186</c:v>
                </c:pt>
                <c:pt idx="97">
                  <c:v>42217</c:v>
                </c:pt>
                <c:pt idx="98">
                  <c:v>42248</c:v>
                </c:pt>
                <c:pt idx="99">
                  <c:v>42278</c:v>
                </c:pt>
                <c:pt idx="100">
                  <c:v>42309</c:v>
                </c:pt>
                <c:pt idx="101">
                  <c:v>42339</c:v>
                </c:pt>
                <c:pt idx="102">
                  <c:v>42370</c:v>
                </c:pt>
              </c:numCache>
            </c:numRef>
          </c:cat>
          <c:val>
            <c:numRef>
              <c:f>'Ark1'!$D$6:$D$108</c:f>
              <c:numCache>
                <c:formatCode>General</c:formatCode>
                <c:ptCount val="103"/>
                <c:pt idx="0">
                  <c:v>627</c:v>
                </c:pt>
                <c:pt idx="1">
                  <c:v>627</c:v>
                </c:pt>
                <c:pt idx="2">
                  <c:v>627</c:v>
                </c:pt>
                <c:pt idx="3">
                  <c:v>672</c:v>
                </c:pt>
                <c:pt idx="4">
                  <c:v>672</c:v>
                </c:pt>
                <c:pt idx="5">
                  <c:v>672</c:v>
                </c:pt>
                <c:pt idx="6">
                  <c:v>702</c:v>
                </c:pt>
                <c:pt idx="7">
                  <c:v>702</c:v>
                </c:pt>
                <c:pt idx="8">
                  <c:v>702</c:v>
                </c:pt>
                <c:pt idx="9">
                  <c:v>751</c:v>
                </c:pt>
                <c:pt idx="10">
                  <c:v>751</c:v>
                </c:pt>
                <c:pt idx="11">
                  <c:v>751</c:v>
                </c:pt>
                <c:pt idx="12">
                  <c:v>786</c:v>
                </c:pt>
                <c:pt idx="13">
                  <c:v>786</c:v>
                </c:pt>
                <c:pt idx="14">
                  <c:v>786</c:v>
                </c:pt>
                <c:pt idx="15">
                  <c:v>696</c:v>
                </c:pt>
                <c:pt idx="16">
                  <c:v>696</c:v>
                </c:pt>
                <c:pt idx="17">
                  <c:v>696</c:v>
                </c:pt>
                <c:pt idx="18">
                  <c:v>522</c:v>
                </c:pt>
                <c:pt idx="19">
                  <c:v>522</c:v>
                </c:pt>
                <c:pt idx="20">
                  <c:v>522</c:v>
                </c:pt>
                <c:pt idx="21">
                  <c:v>433</c:v>
                </c:pt>
                <c:pt idx="22">
                  <c:v>433</c:v>
                </c:pt>
                <c:pt idx="23">
                  <c:v>433</c:v>
                </c:pt>
                <c:pt idx="24">
                  <c:v>408</c:v>
                </c:pt>
                <c:pt idx="25">
                  <c:v>408</c:v>
                </c:pt>
                <c:pt idx="26">
                  <c:v>408</c:v>
                </c:pt>
                <c:pt idx="27">
                  <c:v>418</c:v>
                </c:pt>
                <c:pt idx="28">
                  <c:v>418</c:v>
                </c:pt>
                <c:pt idx="29">
                  <c:v>418</c:v>
                </c:pt>
                <c:pt idx="30">
                  <c:v>426</c:v>
                </c:pt>
                <c:pt idx="31">
                  <c:v>426</c:v>
                </c:pt>
                <c:pt idx="32">
                  <c:v>426</c:v>
                </c:pt>
                <c:pt idx="33">
                  <c:v>444.00000000000006</c:v>
                </c:pt>
                <c:pt idx="34">
                  <c:v>444.00000000000006</c:v>
                </c:pt>
                <c:pt idx="35">
                  <c:v>444.00000000000006</c:v>
                </c:pt>
                <c:pt idx="36">
                  <c:v>455.99999999999983</c:v>
                </c:pt>
                <c:pt idx="37">
                  <c:v>455.99999999999983</c:v>
                </c:pt>
                <c:pt idx="38">
                  <c:v>455.99999999999983</c:v>
                </c:pt>
                <c:pt idx="39">
                  <c:v>445</c:v>
                </c:pt>
                <c:pt idx="40">
                  <c:v>445</c:v>
                </c:pt>
                <c:pt idx="41">
                  <c:v>445</c:v>
                </c:pt>
                <c:pt idx="42">
                  <c:v>451.99999999999983</c:v>
                </c:pt>
                <c:pt idx="43">
                  <c:v>451.99999999999983</c:v>
                </c:pt>
                <c:pt idx="44">
                  <c:v>451.99999999999983</c:v>
                </c:pt>
                <c:pt idx="45">
                  <c:v>467</c:v>
                </c:pt>
                <c:pt idx="46">
                  <c:v>467</c:v>
                </c:pt>
                <c:pt idx="47">
                  <c:v>467</c:v>
                </c:pt>
                <c:pt idx="48">
                  <c:v>487</c:v>
                </c:pt>
                <c:pt idx="49">
                  <c:v>487</c:v>
                </c:pt>
                <c:pt idx="50">
                  <c:v>487</c:v>
                </c:pt>
                <c:pt idx="51">
                  <c:v>492</c:v>
                </c:pt>
                <c:pt idx="52">
                  <c:v>492</c:v>
                </c:pt>
                <c:pt idx="53">
                  <c:v>492</c:v>
                </c:pt>
                <c:pt idx="54">
                  <c:v>467</c:v>
                </c:pt>
                <c:pt idx="55">
                  <c:v>467</c:v>
                </c:pt>
                <c:pt idx="56">
                  <c:v>467</c:v>
                </c:pt>
                <c:pt idx="57">
                  <c:v>458</c:v>
                </c:pt>
                <c:pt idx="58">
                  <c:v>458</c:v>
                </c:pt>
                <c:pt idx="59">
                  <c:v>458</c:v>
                </c:pt>
                <c:pt idx="60">
                  <c:v>454</c:v>
                </c:pt>
                <c:pt idx="61">
                  <c:v>454</c:v>
                </c:pt>
                <c:pt idx="62">
                  <c:v>454</c:v>
                </c:pt>
                <c:pt idx="63">
                  <c:v>436.00000000000006</c:v>
                </c:pt>
                <c:pt idx="64">
                  <c:v>436.00000000000006</c:v>
                </c:pt>
                <c:pt idx="65">
                  <c:v>436.00000000000006</c:v>
                </c:pt>
                <c:pt idx="66">
                  <c:v>436.00000000000006</c:v>
                </c:pt>
                <c:pt idx="67">
                  <c:v>436.00000000000006</c:v>
                </c:pt>
                <c:pt idx="68">
                  <c:v>436.00000000000006</c:v>
                </c:pt>
                <c:pt idx="69">
                  <c:v>436.00000000000006</c:v>
                </c:pt>
                <c:pt idx="70">
                  <c:v>436.00000000000006</c:v>
                </c:pt>
                <c:pt idx="71">
                  <c:v>436.00000000000006</c:v>
                </c:pt>
                <c:pt idx="72">
                  <c:v>433</c:v>
                </c:pt>
                <c:pt idx="73">
                  <c:v>433</c:v>
                </c:pt>
                <c:pt idx="74">
                  <c:v>433</c:v>
                </c:pt>
                <c:pt idx="75">
                  <c:v>430</c:v>
                </c:pt>
                <c:pt idx="76">
                  <c:v>430</c:v>
                </c:pt>
                <c:pt idx="77">
                  <c:v>430</c:v>
                </c:pt>
                <c:pt idx="78">
                  <c:v>432</c:v>
                </c:pt>
                <c:pt idx="79">
                  <c:v>432</c:v>
                </c:pt>
                <c:pt idx="80">
                  <c:v>432</c:v>
                </c:pt>
                <c:pt idx="81">
                  <c:v>432</c:v>
                </c:pt>
                <c:pt idx="82">
                  <c:v>432</c:v>
                </c:pt>
                <c:pt idx="83">
                  <c:v>432</c:v>
                </c:pt>
                <c:pt idx="84">
                  <c:v>420</c:v>
                </c:pt>
                <c:pt idx="85">
                  <c:v>420</c:v>
                </c:pt>
                <c:pt idx="86">
                  <c:v>420</c:v>
                </c:pt>
                <c:pt idx="87">
                  <c:v>401</c:v>
                </c:pt>
                <c:pt idx="88">
                  <c:v>401</c:v>
                </c:pt>
                <c:pt idx="89">
                  <c:v>401</c:v>
                </c:pt>
                <c:pt idx="90">
                  <c:v>379</c:v>
                </c:pt>
                <c:pt idx="91">
                  <c:v>379</c:v>
                </c:pt>
                <c:pt idx="92">
                  <c:v>379</c:v>
                </c:pt>
                <c:pt idx="93">
                  <c:v>370</c:v>
                </c:pt>
                <c:pt idx="94">
                  <c:v>370</c:v>
                </c:pt>
                <c:pt idx="95">
                  <c:v>370</c:v>
                </c:pt>
                <c:pt idx="96">
                  <c:v>348</c:v>
                </c:pt>
                <c:pt idx="97">
                  <c:v>348</c:v>
                </c:pt>
                <c:pt idx="98">
                  <c:v>348</c:v>
                </c:pt>
                <c:pt idx="99">
                  <c:v>340</c:v>
                </c:pt>
                <c:pt idx="100">
                  <c:v>340</c:v>
                </c:pt>
                <c:pt idx="101">
                  <c:v>340</c:v>
                </c:pt>
              </c:numCache>
            </c:numRef>
          </c:val>
        </c:ser>
        <c:ser>
          <c:idx val="1"/>
          <c:order val="1"/>
          <c:tx>
            <c:strRef>
              <c:f>'Ark1'!$C$5</c:f>
              <c:strCache>
                <c:ptCount val="1"/>
                <c:pt idx="0">
                  <c:v>Boliglånsrente</c:v>
                </c:pt>
              </c:strCache>
            </c:strRef>
          </c:tx>
          <c:spPr>
            <a:ln w="38100"/>
          </c:spPr>
          <c:marker>
            <c:symbol val="none"/>
          </c:marker>
          <c:cat>
            <c:numRef>
              <c:f>'Ark1'!$A$6:$A$108</c:f>
              <c:numCache>
                <c:formatCode>mmm/yy</c:formatCode>
                <c:ptCount val="103"/>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40695</c:v>
                </c:pt>
                <c:pt idx="48">
                  <c:v>40725</c:v>
                </c:pt>
                <c:pt idx="49">
                  <c:v>40756</c:v>
                </c:pt>
                <c:pt idx="50">
                  <c:v>40787</c:v>
                </c:pt>
                <c:pt idx="51">
                  <c:v>40817</c:v>
                </c:pt>
                <c:pt idx="52">
                  <c:v>40848</c:v>
                </c:pt>
                <c:pt idx="53">
                  <c:v>40878</c:v>
                </c:pt>
                <c:pt idx="54">
                  <c:v>40909</c:v>
                </c:pt>
                <c:pt idx="55">
                  <c:v>40940</c:v>
                </c:pt>
                <c:pt idx="56">
                  <c:v>40969</c:v>
                </c:pt>
                <c:pt idx="57">
                  <c:v>41000</c:v>
                </c:pt>
                <c:pt idx="58">
                  <c:v>41030</c:v>
                </c:pt>
                <c:pt idx="59">
                  <c:v>41061</c:v>
                </c:pt>
                <c:pt idx="60">
                  <c:v>41091</c:v>
                </c:pt>
                <c:pt idx="61">
                  <c:v>41122</c:v>
                </c:pt>
                <c:pt idx="62">
                  <c:v>41153</c:v>
                </c:pt>
                <c:pt idx="63">
                  <c:v>41183</c:v>
                </c:pt>
                <c:pt idx="64">
                  <c:v>41214</c:v>
                </c:pt>
                <c:pt idx="65">
                  <c:v>41244</c:v>
                </c:pt>
                <c:pt idx="66">
                  <c:v>41275</c:v>
                </c:pt>
                <c:pt idx="67">
                  <c:v>41306</c:v>
                </c:pt>
                <c:pt idx="68">
                  <c:v>41334</c:v>
                </c:pt>
                <c:pt idx="69">
                  <c:v>41365</c:v>
                </c:pt>
                <c:pt idx="70">
                  <c:v>41395</c:v>
                </c:pt>
                <c:pt idx="71">
                  <c:v>41426</c:v>
                </c:pt>
                <c:pt idx="72">
                  <c:v>41456</c:v>
                </c:pt>
                <c:pt idx="73">
                  <c:v>41487</c:v>
                </c:pt>
                <c:pt idx="74">
                  <c:v>41518</c:v>
                </c:pt>
                <c:pt idx="75">
                  <c:v>41548</c:v>
                </c:pt>
                <c:pt idx="76">
                  <c:v>41579</c:v>
                </c:pt>
                <c:pt idx="77">
                  <c:v>41609</c:v>
                </c:pt>
                <c:pt idx="78">
                  <c:v>41640</c:v>
                </c:pt>
                <c:pt idx="79">
                  <c:v>41671</c:v>
                </c:pt>
                <c:pt idx="80">
                  <c:v>41699</c:v>
                </c:pt>
                <c:pt idx="81">
                  <c:v>41730</c:v>
                </c:pt>
                <c:pt idx="82">
                  <c:v>41760</c:v>
                </c:pt>
                <c:pt idx="83">
                  <c:v>41791</c:v>
                </c:pt>
                <c:pt idx="84">
                  <c:v>41821</c:v>
                </c:pt>
                <c:pt idx="85">
                  <c:v>41852</c:v>
                </c:pt>
                <c:pt idx="86">
                  <c:v>41883</c:v>
                </c:pt>
                <c:pt idx="87">
                  <c:v>41913</c:v>
                </c:pt>
                <c:pt idx="88">
                  <c:v>41944</c:v>
                </c:pt>
                <c:pt idx="89">
                  <c:v>41974</c:v>
                </c:pt>
                <c:pt idx="90">
                  <c:v>42005</c:v>
                </c:pt>
                <c:pt idx="91">
                  <c:v>42036</c:v>
                </c:pt>
                <c:pt idx="92">
                  <c:v>42064</c:v>
                </c:pt>
                <c:pt idx="93">
                  <c:v>42095</c:v>
                </c:pt>
                <c:pt idx="94">
                  <c:v>42125</c:v>
                </c:pt>
                <c:pt idx="95">
                  <c:v>42156</c:v>
                </c:pt>
                <c:pt idx="96">
                  <c:v>42186</c:v>
                </c:pt>
                <c:pt idx="97">
                  <c:v>42217</c:v>
                </c:pt>
                <c:pt idx="98">
                  <c:v>42248</c:v>
                </c:pt>
                <c:pt idx="99">
                  <c:v>42278</c:v>
                </c:pt>
                <c:pt idx="100">
                  <c:v>42309</c:v>
                </c:pt>
                <c:pt idx="101">
                  <c:v>42339</c:v>
                </c:pt>
                <c:pt idx="102">
                  <c:v>42370</c:v>
                </c:pt>
              </c:numCache>
            </c:numRef>
          </c:cat>
          <c:val>
            <c:numRef>
              <c:f>'Ark1'!$C$6:$C$108</c:f>
              <c:numCache>
                <c:formatCode>General</c:formatCode>
                <c:ptCount val="103"/>
                <c:pt idx="0">
                  <c:v>575</c:v>
                </c:pt>
                <c:pt idx="1">
                  <c:v>575</c:v>
                </c:pt>
                <c:pt idx="2">
                  <c:v>575</c:v>
                </c:pt>
                <c:pt idx="3">
                  <c:v>632</c:v>
                </c:pt>
                <c:pt idx="4">
                  <c:v>632</c:v>
                </c:pt>
                <c:pt idx="5">
                  <c:v>632</c:v>
                </c:pt>
                <c:pt idx="6">
                  <c:v>669</c:v>
                </c:pt>
                <c:pt idx="7">
                  <c:v>669</c:v>
                </c:pt>
                <c:pt idx="8">
                  <c:v>669</c:v>
                </c:pt>
                <c:pt idx="9">
                  <c:v>701</c:v>
                </c:pt>
                <c:pt idx="10">
                  <c:v>701</c:v>
                </c:pt>
                <c:pt idx="11">
                  <c:v>701</c:v>
                </c:pt>
                <c:pt idx="12">
                  <c:v>740</c:v>
                </c:pt>
                <c:pt idx="13">
                  <c:v>740</c:v>
                </c:pt>
                <c:pt idx="14">
                  <c:v>740</c:v>
                </c:pt>
                <c:pt idx="15">
                  <c:v>704</c:v>
                </c:pt>
                <c:pt idx="16">
                  <c:v>704</c:v>
                </c:pt>
                <c:pt idx="17">
                  <c:v>704</c:v>
                </c:pt>
                <c:pt idx="18">
                  <c:v>471</c:v>
                </c:pt>
                <c:pt idx="19">
                  <c:v>471</c:v>
                </c:pt>
                <c:pt idx="20">
                  <c:v>471</c:v>
                </c:pt>
                <c:pt idx="21">
                  <c:v>384</c:v>
                </c:pt>
                <c:pt idx="22">
                  <c:v>384</c:v>
                </c:pt>
                <c:pt idx="23">
                  <c:v>384</c:v>
                </c:pt>
                <c:pt idx="24">
                  <c:v>363</c:v>
                </c:pt>
                <c:pt idx="25">
                  <c:v>363</c:v>
                </c:pt>
                <c:pt idx="26">
                  <c:v>363</c:v>
                </c:pt>
                <c:pt idx="27">
                  <c:v>367</c:v>
                </c:pt>
                <c:pt idx="28">
                  <c:v>367</c:v>
                </c:pt>
                <c:pt idx="29">
                  <c:v>367</c:v>
                </c:pt>
                <c:pt idx="30">
                  <c:v>380</c:v>
                </c:pt>
                <c:pt idx="31">
                  <c:v>380</c:v>
                </c:pt>
                <c:pt idx="32">
                  <c:v>380</c:v>
                </c:pt>
                <c:pt idx="33">
                  <c:v>389</c:v>
                </c:pt>
                <c:pt idx="34">
                  <c:v>389</c:v>
                </c:pt>
                <c:pt idx="35">
                  <c:v>389</c:v>
                </c:pt>
                <c:pt idx="36">
                  <c:v>397</c:v>
                </c:pt>
                <c:pt idx="37">
                  <c:v>397</c:v>
                </c:pt>
                <c:pt idx="38">
                  <c:v>397</c:v>
                </c:pt>
                <c:pt idx="39">
                  <c:v>392</c:v>
                </c:pt>
                <c:pt idx="40">
                  <c:v>392</c:v>
                </c:pt>
                <c:pt idx="41">
                  <c:v>392</c:v>
                </c:pt>
                <c:pt idx="42">
                  <c:v>388</c:v>
                </c:pt>
                <c:pt idx="43">
                  <c:v>388</c:v>
                </c:pt>
                <c:pt idx="44">
                  <c:v>388</c:v>
                </c:pt>
                <c:pt idx="45">
                  <c:v>387</c:v>
                </c:pt>
                <c:pt idx="46">
                  <c:v>387</c:v>
                </c:pt>
                <c:pt idx="47">
                  <c:v>387</c:v>
                </c:pt>
                <c:pt idx="48">
                  <c:v>407</c:v>
                </c:pt>
                <c:pt idx="49">
                  <c:v>407</c:v>
                </c:pt>
                <c:pt idx="50">
                  <c:v>407</c:v>
                </c:pt>
                <c:pt idx="51">
                  <c:v>424</c:v>
                </c:pt>
                <c:pt idx="52">
                  <c:v>424</c:v>
                </c:pt>
                <c:pt idx="53">
                  <c:v>424</c:v>
                </c:pt>
                <c:pt idx="54">
                  <c:v>422</c:v>
                </c:pt>
                <c:pt idx="55">
                  <c:v>422</c:v>
                </c:pt>
                <c:pt idx="56">
                  <c:v>422</c:v>
                </c:pt>
                <c:pt idx="57">
                  <c:v>405</c:v>
                </c:pt>
                <c:pt idx="58">
                  <c:v>405</c:v>
                </c:pt>
                <c:pt idx="59">
                  <c:v>405</c:v>
                </c:pt>
                <c:pt idx="60">
                  <c:v>403</c:v>
                </c:pt>
                <c:pt idx="61">
                  <c:v>403</c:v>
                </c:pt>
                <c:pt idx="62">
                  <c:v>403</c:v>
                </c:pt>
                <c:pt idx="63">
                  <c:v>396</c:v>
                </c:pt>
                <c:pt idx="64">
                  <c:v>396</c:v>
                </c:pt>
                <c:pt idx="65">
                  <c:v>396</c:v>
                </c:pt>
                <c:pt idx="66">
                  <c:v>395</c:v>
                </c:pt>
                <c:pt idx="67">
                  <c:v>395</c:v>
                </c:pt>
                <c:pt idx="68">
                  <c:v>395</c:v>
                </c:pt>
                <c:pt idx="69">
                  <c:v>413</c:v>
                </c:pt>
                <c:pt idx="70">
                  <c:v>413</c:v>
                </c:pt>
                <c:pt idx="71">
                  <c:v>413</c:v>
                </c:pt>
                <c:pt idx="72">
                  <c:v>411.00000000000006</c:v>
                </c:pt>
                <c:pt idx="73">
                  <c:v>411.00000000000006</c:v>
                </c:pt>
                <c:pt idx="74">
                  <c:v>411.00000000000006</c:v>
                </c:pt>
                <c:pt idx="75">
                  <c:v>407</c:v>
                </c:pt>
                <c:pt idx="76">
                  <c:v>407</c:v>
                </c:pt>
                <c:pt idx="77">
                  <c:v>407</c:v>
                </c:pt>
                <c:pt idx="78">
                  <c:v>405</c:v>
                </c:pt>
                <c:pt idx="79">
                  <c:v>405</c:v>
                </c:pt>
                <c:pt idx="80">
                  <c:v>405</c:v>
                </c:pt>
                <c:pt idx="81">
                  <c:v>392</c:v>
                </c:pt>
                <c:pt idx="82">
                  <c:v>392</c:v>
                </c:pt>
                <c:pt idx="83">
                  <c:v>392</c:v>
                </c:pt>
                <c:pt idx="84">
                  <c:v>388</c:v>
                </c:pt>
                <c:pt idx="85">
                  <c:v>388</c:v>
                </c:pt>
                <c:pt idx="86">
                  <c:v>388</c:v>
                </c:pt>
                <c:pt idx="87">
                  <c:v>368</c:v>
                </c:pt>
                <c:pt idx="88">
                  <c:v>368</c:v>
                </c:pt>
                <c:pt idx="89">
                  <c:v>368</c:v>
                </c:pt>
                <c:pt idx="90">
                  <c:v>333</c:v>
                </c:pt>
                <c:pt idx="91">
                  <c:v>333</c:v>
                </c:pt>
                <c:pt idx="92">
                  <c:v>333</c:v>
                </c:pt>
                <c:pt idx="93">
                  <c:v>325</c:v>
                </c:pt>
                <c:pt idx="94">
                  <c:v>325</c:v>
                </c:pt>
                <c:pt idx="95">
                  <c:v>325</c:v>
                </c:pt>
                <c:pt idx="96">
                  <c:v>301</c:v>
                </c:pt>
                <c:pt idx="97">
                  <c:v>301</c:v>
                </c:pt>
                <c:pt idx="98">
                  <c:v>301</c:v>
                </c:pt>
                <c:pt idx="99">
                  <c:v>276</c:v>
                </c:pt>
                <c:pt idx="100">
                  <c:v>276</c:v>
                </c:pt>
                <c:pt idx="101">
                  <c:v>276</c:v>
                </c:pt>
              </c:numCache>
            </c:numRef>
          </c:val>
        </c:ser>
        <c:ser>
          <c:idx val="3"/>
          <c:order val="2"/>
          <c:tx>
            <c:strRef>
              <c:f>'Ark1'!$E$5</c:f>
              <c:strCache>
                <c:ptCount val="1"/>
                <c:pt idx="0">
                  <c:v>Gjennomsnittlig finansieringskostnad senior</c:v>
                </c:pt>
              </c:strCache>
            </c:strRef>
          </c:tx>
          <c:spPr>
            <a:ln w="38100"/>
          </c:spPr>
          <c:marker>
            <c:symbol val="none"/>
          </c:marker>
          <c:cat>
            <c:numRef>
              <c:f>'Ark1'!$A$6:$A$108</c:f>
              <c:numCache>
                <c:formatCode>mmm/yy</c:formatCode>
                <c:ptCount val="103"/>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40695</c:v>
                </c:pt>
                <c:pt idx="48">
                  <c:v>40725</c:v>
                </c:pt>
                <c:pt idx="49">
                  <c:v>40756</c:v>
                </c:pt>
                <c:pt idx="50">
                  <c:v>40787</c:v>
                </c:pt>
                <c:pt idx="51">
                  <c:v>40817</c:v>
                </c:pt>
                <c:pt idx="52">
                  <c:v>40848</c:v>
                </c:pt>
                <c:pt idx="53">
                  <c:v>40878</c:v>
                </c:pt>
                <c:pt idx="54">
                  <c:v>40909</c:v>
                </c:pt>
                <c:pt idx="55">
                  <c:v>40940</c:v>
                </c:pt>
                <c:pt idx="56">
                  <c:v>40969</c:v>
                </c:pt>
                <c:pt idx="57">
                  <c:v>41000</c:v>
                </c:pt>
                <c:pt idx="58">
                  <c:v>41030</c:v>
                </c:pt>
                <c:pt idx="59">
                  <c:v>41061</c:v>
                </c:pt>
                <c:pt idx="60">
                  <c:v>41091</c:v>
                </c:pt>
                <c:pt idx="61">
                  <c:v>41122</c:v>
                </c:pt>
                <c:pt idx="62">
                  <c:v>41153</c:v>
                </c:pt>
                <c:pt idx="63">
                  <c:v>41183</c:v>
                </c:pt>
                <c:pt idx="64">
                  <c:v>41214</c:v>
                </c:pt>
                <c:pt idx="65">
                  <c:v>41244</c:v>
                </c:pt>
                <c:pt idx="66">
                  <c:v>41275</c:v>
                </c:pt>
                <c:pt idx="67">
                  <c:v>41306</c:v>
                </c:pt>
                <c:pt idx="68">
                  <c:v>41334</c:v>
                </c:pt>
                <c:pt idx="69">
                  <c:v>41365</c:v>
                </c:pt>
                <c:pt idx="70">
                  <c:v>41395</c:v>
                </c:pt>
                <c:pt idx="71">
                  <c:v>41426</c:v>
                </c:pt>
                <c:pt idx="72">
                  <c:v>41456</c:v>
                </c:pt>
                <c:pt idx="73">
                  <c:v>41487</c:v>
                </c:pt>
                <c:pt idx="74">
                  <c:v>41518</c:v>
                </c:pt>
                <c:pt idx="75">
                  <c:v>41548</c:v>
                </c:pt>
                <c:pt idx="76">
                  <c:v>41579</c:v>
                </c:pt>
                <c:pt idx="77">
                  <c:v>41609</c:v>
                </c:pt>
                <c:pt idx="78">
                  <c:v>41640</c:v>
                </c:pt>
                <c:pt idx="79">
                  <c:v>41671</c:v>
                </c:pt>
                <c:pt idx="80">
                  <c:v>41699</c:v>
                </c:pt>
                <c:pt idx="81">
                  <c:v>41730</c:v>
                </c:pt>
                <c:pt idx="82">
                  <c:v>41760</c:v>
                </c:pt>
                <c:pt idx="83">
                  <c:v>41791</c:v>
                </c:pt>
                <c:pt idx="84">
                  <c:v>41821</c:v>
                </c:pt>
                <c:pt idx="85">
                  <c:v>41852</c:v>
                </c:pt>
                <c:pt idx="86">
                  <c:v>41883</c:v>
                </c:pt>
                <c:pt idx="87">
                  <c:v>41913</c:v>
                </c:pt>
                <c:pt idx="88">
                  <c:v>41944</c:v>
                </c:pt>
                <c:pt idx="89">
                  <c:v>41974</c:v>
                </c:pt>
                <c:pt idx="90">
                  <c:v>42005</c:v>
                </c:pt>
                <c:pt idx="91">
                  <c:v>42036</c:v>
                </c:pt>
                <c:pt idx="92">
                  <c:v>42064</c:v>
                </c:pt>
                <c:pt idx="93">
                  <c:v>42095</c:v>
                </c:pt>
                <c:pt idx="94">
                  <c:v>42125</c:v>
                </c:pt>
                <c:pt idx="95">
                  <c:v>42156</c:v>
                </c:pt>
                <c:pt idx="96">
                  <c:v>42186</c:v>
                </c:pt>
                <c:pt idx="97">
                  <c:v>42217</c:v>
                </c:pt>
                <c:pt idx="98">
                  <c:v>42248</c:v>
                </c:pt>
                <c:pt idx="99">
                  <c:v>42278</c:v>
                </c:pt>
                <c:pt idx="100">
                  <c:v>42309</c:v>
                </c:pt>
                <c:pt idx="101">
                  <c:v>42339</c:v>
                </c:pt>
                <c:pt idx="102">
                  <c:v>42370</c:v>
                </c:pt>
              </c:numCache>
            </c:numRef>
          </c:cat>
          <c:val>
            <c:numRef>
              <c:f>'Ark1'!$E$6:$E$108</c:f>
              <c:numCache>
                <c:formatCode>0</c:formatCode>
                <c:ptCount val="103"/>
                <c:pt idx="0">
                  <c:v>499.60375751751769</c:v>
                </c:pt>
                <c:pt idx="1">
                  <c:v>528.82044943716653</c:v>
                </c:pt>
                <c:pt idx="2">
                  <c:v>561.40285666650959</c:v>
                </c:pt>
                <c:pt idx="3">
                  <c:v>577.91114812419971</c:v>
                </c:pt>
                <c:pt idx="4">
                  <c:v>589.19311272814252</c:v>
                </c:pt>
                <c:pt idx="5">
                  <c:v>608.0837389934286</c:v>
                </c:pt>
                <c:pt idx="6">
                  <c:v>591.29811936979706</c:v>
                </c:pt>
                <c:pt idx="7">
                  <c:v>603.88376308159343</c:v>
                </c:pt>
                <c:pt idx="8">
                  <c:v>631.35537410244933</c:v>
                </c:pt>
                <c:pt idx="9">
                  <c:v>644.71304248946615</c:v>
                </c:pt>
                <c:pt idx="10">
                  <c:v>663.46089326861909</c:v>
                </c:pt>
                <c:pt idx="11">
                  <c:v>657.855764834198</c:v>
                </c:pt>
                <c:pt idx="12">
                  <c:v>664.11922740539308</c:v>
                </c:pt>
                <c:pt idx="13">
                  <c:v>672.41768484699799</c:v>
                </c:pt>
                <c:pt idx="14">
                  <c:v>703.69794847669732</c:v>
                </c:pt>
                <c:pt idx="15">
                  <c:v>718.07280262025552</c:v>
                </c:pt>
                <c:pt idx="16">
                  <c:v>647.35719788367578</c:v>
                </c:pt>
                <c:pt idx="17">
                  <c:v>496.10345115133867</c:v>
                </c:pt>
                <c:pt idx="18">
                  <c:v>404.39809640741225</c:v>
                </c:pt>
                <c:pt idx="19">
                  <c:v>385.59896363566537</c:v>
                </c:pt>
                <c:pt idx="20">
                  <c:v>357.12134560940291</c:v>
                </c:pt>
                <c:pt idx="21">
                  <c:v>329.98910959728533</c:v>
                </c:pt>
                <c:pt idx="22">
                  <c:v>284.80315048145263</c:v>
                </c:pt>
                <c:pt idx="23">
                  <c:v>257.92265018563307</c:v>
                </c:pt>
                <c:pt idx="24">
                  <c:v>236.4023551743978</c:v>
                </c:pt>
                <c:pt idx="25">
                  <c:v>239.19879875756843</c:v>
                </c:pt>
                <c:pt idx="26">
                  <c:v>245.29798679501681</c:v>
                </c:pt>
                <c:pt idx="27">
                  <c:v>256.93898985938034</c:v>
                </c:pt>
                <c:pt idx="28">
                  <c:v>259.37021160157866</c:v>
                </c:pt>
                <c:pt idx="29">
                  <c:v>263.54686357114321</c:v>
                </c:pt>
                <c:pt idx="30">
                  <c:v>281.53600540428732</c:v>
                </c:pt>
                <c:pt idx="31">
                  <c:v>285.07208548369971</c:v>
                </c:pt>
                <c:pt idx="32">
                  <c:v>289.43759638422068</c:v>
                </c:pt>
                <c:pt idx="33">
                  <c:v>299.29454153467196</c:v>
                </c:pt>
                <c:pt idx="34">
                  <c:v>312.14761596638573</c:v>
                </c:pt>
                <c:pt idx="35">
                  <c:v>331.72153157196988</c:v>
                </c:pt>
                <c:pt idx="36">
                  <c:v>335.30798245303856</c:v>
                </c:pt>
                <c:pt idx="37">
                  <c:v>333.3535076634472</c:v>
                </c:pt>
                <c:pt idx="38">
                  <c:v>333.58087492808937</c:v>
                </c:pt>
                <c:pt idx="39">
                  <c:v>327.88073792472858</c:v>
                </c:pt>
                <c:pt idx="40">
                  <c:v>324.28838179313175</c:v>
                </c:pt>
                <c:pt idx="41">
                  <c:v>334.10944392823944</c:v>
                </c:pt>
                <c:pt idx="42">
                  <c:v>336.73211946914762</c:v>
                </c:pt>
                <c:pt idx="43">
                  <c:v>340.22391878210021</c:v>
                </c:pt>
                <c:pt idx="44">
                  <c:v>343.02687703477568</c:v>
                </c:pt>
                <c:pt idx="45">
                  <c:v>351.37197072551965</c:v>
                </c:pt>
                <c:pt idx="46">
                  <c:v>356.64740199290088</c:v>
                </c:pt>
                <c:pt idx="47">
                  <c:v>371.60675703057427</c:v>
                </c:pt>
                <c:pt idx="48">
                  <c:v>381.89234670914641</c:v>
                </c:pt>
                <c:pt idx="49">
                  <c:v>399.78981471780776</c:v>
                </c:pt>
                <c:pt idx="50">
                  <c:v>400.39255905372028</c:v>
                </c:pt>
                <c:pt idx="51">
                  <c:v>402.96773017507411</c:v>
                </c:pt>
                <c:pt idx="52">
                  <c:v>414.3708378412781</c:v>
                </c:pt>
                <c:pt idx="53">
                  <c:v>403.66596506582766</c:v>
                </c:pt>
                <c:pt idx="54">
                  <c:v>374.64857948126189</c:v>
                </c:pt>
                <c:pt idx="55">
                  <c:v>374.00233302076731</c:v>
                </c:pt>
                <c:pt idx="56">
                  <c:v>352.56156731405508</c:v>
                </c:pt>
                <c:pt idx="57">
                  <c:v>343.77102127153819</c:v>
                </c:pt>
                <c:pt idx="58">
                  <c:v>346.54064754313538</c:v>
                </c:pt>
                <c:pt idx="59">
                  <c:v>351.01798193692326</c:v>
                </c:pt>
                <c:pt idx="60">
                  <c:v>344.00853255466956</c:v>
                </c:pt>
                <c:pt idx="61">
                  <c:v>335.14598037400691</c:v>
                </c:pt>
                <c:pt idx="62">
                  <c:v>319.00042807214186</c:v>
                </c:pt>
                <c:pt idx="63">
                  <c:v>315.57112639713813</c:v>
                </c:pt>
                <c:pt idx="64">
                  <c:v>317.06923007204801</c:v>
                </c:pt>
                <c:pt idx="65">
                  <c:v>312.14273871402332</c:v>
                </c:pt>
                <c:pt idx="66">
                  <c:v>311.63594324077224</c:v>
                </c:pt>
                <c:pt idx="67">
                  <c:v>316.23174591566914</c:v>
                </c:pt>
                <c:pt idx="68">
                  <c:v>310.26389104598468</c:v>
                </c:pt>
                <c:pt idx="69">
                  <c:v>305.43487911182842</c:v>
                </c:pt>
                <c:pt idx="70">
                  <c:v>297.79581635462671</c:v>
                </c:pt>
                <c:pt idx="71">
                  <c:v>293.1671711557243</c:v>
                </c:pt>
                <c:pt idx="72">
                  <c:v>287.55027815160895</c:v>
                </c:pt>
                <c:pt idx="73">
                  <c:v>289.26645613514802</c:v>
                </c:pt>
                <c:pt idx="74">
                  <c:v>287.03353432444845</c:v>
                </c:pt>
                <c:pt idx="75">
                  <c:v>283.68884296642375</c:v>
                </c:pt>
                <c:pt idx="76">
                  <c:v>279.47459399523029</c:v>
                </c:pt>
                <c:pt idx="77">
                  <c:v>278.54061765778181</c:v>
                </c:pt>
                <c:pt idx="78">
                  <c:v>276.62172876889269</c:v>
                </c:pt>
                <c:pt idx="79">
                  <c:v>281.06507239029196</c:v>
                </c:pt>
                <c:pt idx="80">
                  <c:v>281.78950997602584</c:v>
                </c:pt>
                <c:pt idx="81">
                  <c:v>285.65407273322774</c:v>
                </c:pt>
                <c:pt idx="82">
                  <c:v>292.60013754804226</c:v>
                </c:pt>
                <c:pt idx="83">
                  <c:v>290.47470030524403</c:v>
                </c:pt>
                <c:pt idx="84">
                  <c:v>282.42758096368016</c:v>
                </c:pt>
                <c:pt idx="85">
                  <c:v>282.04517355627263</c:v>
                </c:pt>
                <c:pt idx="86">
                  <c:v>279.30057479084076</c:v>
                </c:pt>
                <c:pt idx="87">
                  <c:v>271.66915503775431</c:v>
                </c:pt>
                <c:pt idx="88">
                  <c:v>273.90927849454431</c:v>
                </c:pt>
                <c:pt idx="89">
                  <c:v>259.85300277437983</c:v>
                </c:pt>
                <c:pt idx="90">
                  <c:v>244.77110119687632</c:v>
                </c:pt>
                <c:pt idx="91">
                  <c:v>242.90857944754424</c:v>
                </c:pt>
                <c:pt idx="92">
                  <c:v>242.06413203017823</c:v>
                </c:pt>
                <c:pt idx="93">
                  <c:v>250.07076783264745</c:v>
                </c:pt>
                <c:pt idx="94">
                  <c:v>251.14758367626871</c:v>
                </c:pt>
                <c:pt idx="95">
                  <c:v>236.2762153635116</c:v>
                </c:pt>
                <c:pt idx="96">
                  <c:v>227.52155692729764</c:v>
                </c:pt>
                <c:pt idx="97">
                  <c:v>219.8057235939643</c:v>
                </c:pt>
                <c:pt idx="98">
                  <c:v>215.68808984910834</c:v>
                </c:pt>
                <c:pt idx="99">
                  <c:v>211.0123148148148</c:v>
                </c:pt>
                <c:pt idx="100">
                  <c:v>215.50377572016447</c:v>
                </c:pt>
                <c:pt idx="101">
                  <c:v>215.19272633744862</c:v>
                </c:pt>
                <c:pt idx="102">
                  <c:v>217.73312757201649</c:v>
                </c:pt>
              </c:numCache>
            </c:numRef>
          </c:val>
        </c:ser>
        <c:ser>
          <c:idx val="4"/>
          <c:order val="3"/>
          <c:tx>
            <c:strRef>
              <c:f>'Ark1'!$F$5</c:f>
              <c:strCache>
                <c:ptCount val="1"/>
                <c:pt idx="0">
                  <c:v>Gjennomsnittlig finansieringskostnad OMF</c:v>
                </c:pt>
              </c:strCache>
            </c:strRef>
          </c:tx>
          <c:spPr>
            <a:ln w="38100"/>
          </c:spPr>
          <c:marker>
            <c:symbol val="none"/>
          </c:marker>
          <c:cat>
            <c:numRef>
              <c:f>'Ark1'!$A$6:$A$108</c:f>
              <c:numCache>
                <c:formatCode>mmm/yy</c:formatCode>
                <c:ptCount val="103"/>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40695</c:v>
                </c:pt>
                <c:pt idx="48">
                  <c:v>40725</c:v>
                </c:pt>
                <c:pt idx="49">
                  <c:v>40756</c:v>
                </c:pt>
                <c:pt idx="50">
                  <c:v>40787</c:v>
                </c:pt>
                <c:pt idx="51">
                  <c:v>40817</c:v>
                </c:pt>
                <c:pt idx="52">
                  <c:v>40848</c:v>
                </c:pt>
                <c:pt idx="53">
                  <c:v>40878</c:v>
                </c:pt>
                <c:pt idx="54">
                  <c:v>40909</c:v>
                </c:pt>
                <c:pt idx="55">
                  <c:v>40940</c:v>
                </c:pt>
                <c:pt idx="56">
                  <c:v>40969</c:v>
                </c:pt>
                <c:pt idx="57">
                  <c:v>41000</c:v>
                </c:pt>
                <c:pt idx="58">
                  <c:v>41030</c:v>
                </c:pt>
                <c:pt idx="59">
                  <c:v>41061</c:v>
                </c:pt>
                <c:pt idx="60">
                  <c:v>41091</c:v>
                </c:pt>
                <c:pt idx="61">
                  <c:v>41122</c:v>
                </c:pt>
                <c:pt idx="62">
                  <c:v>41153</c:v>
                </c:pt>
                <c:pt idx="63">
                  <c:v>41183</c:v>
                </c:pt>
                <c:pt idx="64">
                  <c:v>41214</c:v>
                </c:pt>
                <c:pt idx="65">
                  <c:v>41244</c:v>
                </c:pt>
                <c:pt idx="66">
                  <c:v>41275</c:v>
                </c:pt>
                <c:pt idx="67">
                  <c:v>41306</c:v>
                </c:pt>
                <c:pt idx="68">
                  <c:v>41334</c:v>
                </c:pt>
                <c:pt idx="69">
                  <c:v>41365</c:v>
                </c:pt>
                <c:pt idx="70">
                  <c:v>41395</c:v>
                </c:pt>
                <c:pt idx="71">
                  <c:v>41426</c:v>
                </c:pt>
                <c:pt idx="72">
                  <c:v>41456</c:v>
                </c:pt>
                <c:pt idx="73">
                  <c:v>41487</c:v>
                </c:pt>
                <c:pt idx="74">
                  <c:v>41518</c:v>
                </c:pt>
                <c:pt idx="75">
                  <c:v>41548</c:v>
                </c:pt>
                <c:pt idx="76">
                  <c:v>41579</c:v>
                </c:pt>
                <c:pt idx="77">
                  <c:v>41609</c:v>
                </c:pt>
                <c:pt idx="78">
                  <c:v>41640</c:v>
                </c:pt>
                <c:pt idx="79">
                  <c:v>41671</c:v>
                </c:pt>
                <c:pt idx="80">
                  <c:v>41699</c:v>
                </c:pt>
                <c:pt idx="81">
                  <c:v>41730</c:v>
                </c:pt>
                <c:pt idx="82">
                  <c:v>41760</c:v>
                </c:pt>
                <c:pt idx="83">
                  <c:v>41791</c:v>
                </c:pt>
                <c:pt idx="84">
                  <c:v>41821</c:v>
                </c:pt>
                <c:pt idx="85">
                  <c:v>41852</c:v>
                </c:pt>
                <c:pt idx="86">
                  <c:v>41883</c:v>
                </c:pt>
                <c:pt idx="87">
                  <c:v>41913</c:v>
                </c:pt>
                <c:pt idx="88">
                  <c:v>41944</c:v>
                </c:pt>
                <c:pt idx="89">
                  <c:v>41974</c:v>
                </c:pt>
                <c:pt idx="90">
                  <c:v>42005</c:v>
                </c:pt>
                <c:pt idx="91">
                  <c:v>42036</c:v>
                </c:pt>
                <c:pt idx="92">
                  <c:v>42064</c:v>
                </c:pt>
                <c:pt idx="93">
                  <c:v>42095</c:v>
                </c:pt>
                <c:pt idx="94">
                  <c:v>42125</c:v>
                </c:pt>
                <c:pt idx="95">
                  <c:v>42156</c:v>
                </c:pt>
                <c:pt idx="96">
                  <c:v>42186</c:v>
                </c:pt>
                <c:pt idx="97">
                  <c:v>42217</c:v>
                </c:pt>
                <c:pt idx="98">
                  <c:v>42248</c:v>
                </c:pt>
                <c:pt idx="99">
                  <c:v>42278</c:v>
                </c:pt>
                <c:pt idx="100">
                  <c:v>42309</c:v>
                </c:pt>
                <c:pt idx="101">
                  <c:v>42339</c:v>
                </c:pt>
                <c:pt idx="102">
                  <c:v>42370</c:v>
                </c:pt>
              </c:numCache>
            </c:numRef>
          </c:cat>
          <c:val>
            <c:numRef>
              <c:f>'Ark1'!$F$6:$F$108</c:f>
              <c:numCache>
                <c:formatCode>0</c:formatCode>
                <c:ptCount val="103"/>
                <c:pt idx="0">
                  <c:v>488.59095573425293</c:v>
                </c:pt>
                <c:pt idx="1">
                  <c:v>517.91300773620605</c:v>
                </c:pt>
                <c:pt idx="2">
                  <c:v>550.4999637603762</c:v>
                </c:pt>
                <c:pt idx="3">
                  <c:v>566.8695926666262</c:v>
                </c:pt>
                <c:pt idx="4">
                  <c:v>577.9090881347654</c:v>
                </c:pt>
                <c:pt idx="5">
                  <c:v>596.44441604614281</c:v>
                </c:pt>
                <c:pt idx="6">
                  <c:v>590.16394846039361</c:v>
                </c:pt>
                <c:pt idx="7">
                  <c:v>602.07897700222588</c:v>
                </c:pt>
                <c:pt idx="8">
                  <c:v>628.60553423387921</c:v>
                </c:pt>
                <c:pt idx="9">
                  <c:v>640.8912840798281</c:v>
                </c:pt>
                <c:pt idx="10">
                  <c:v>658.5843666927932</c:v>
                </c:pt>
                <c:pt idx="11">
                  <c:v>651.9157869364268</c:v>
                </c:pt>
                <c:pt idx="12">
                  <c:v>656.99170455018361</c:v>
                </c:pt>
                <c:pt idx="13">
                  <c:v>664.05762231931465</c:v>
                </c:pt>
                <c:pt idx="14">
                  <c:v>693.58248988196738</c:v>
                </c:pt>
                <c:pt idx="15">
                  <c:v>705.06152188222563</c:v>
                </c:pt>
                <c:pt idx="16">
                  <c:v>631.59735247176434</c:v>
                </c:pt>
                <c:pt idx="17">
                  <c:v>477.87372506219936</c:v>
                </c:pt>
                <c:pt idx="18">
                  <c:v>384.07115965250847</c:v>
                </c:pt>
                <c:pt idx="19">
                  <c:v>363.3277767821088</c:v>
                </c:pt>
                <c:pt idx="20">
                  <c:v>333.02175333558586</c:v>
                </c:pt>
                <c:pt idx="21">
                  <c:v>304.05686046569764</c:v>
                </c:pt>
                <c:pt idx="22">
                  <c:v>257.01831164638639</c:v>
                </c:pt>
                <c:pt idx="23">
                  <c:v>228.53047130885093</c:v>
                </c:pt>
                <c:pt idx="24">
                  <c:v>205.46906221752855</c:v>
                </c:pt>
                <c:pt idx="25">
                  <c:v>207.08141447649825</c:v>
                </c:pt>
                <c:pt idx="26">
                  <c:v>212.28512001775184</c:v>
                </c:pt>
                <c:pt idx="27">
                  <c:v>223.1142580530834</c:v>
                </c:pt>
                <c:pt idx="28">
                  <c:v>224.83404996552801</c:v>
                </c:pt>
                <c:pt idx="29">
                  <c:v>228.29752496626648</c:v>
                </c:pt>
                <c:pt idx="30">
                  <c:v>245.65738287698025</c:v>
                </c:pt>
                <c:pt idx="31">
                  <c:v>248.3891955230535</c:v>
                </c:pt>
                <c:pt idx="32">
                  <c:v>251.7257424881779</c:v>
                </c:pt>
                <c:pt idx="33">
                  <c:v>260.61390189347264</c:v>
                </c:pt>
                <c:pt idx="34">
                  <c:v>272.36921651629046</c:v>
                </c:pt>
                <c:pt idx="35">
                  <c:v>290.58268271660961</c:v>
                </c:pt>
                <c:pt idx="36">
                  <c:v>292.79084066496875</c:v>
                </c:pt>
                <c:pt idx="37">
                  <c:v>289.65401669777958</c:v>
                </c:pt>
                <c:pt idx="38">
                  <c:v>288.66366105038338</c:v>
                </c:pt>
                <c:pt idx="39">
                  <c:v>281.59475029991148</c:v>
                </c:pt>
                <c:pt idx="40">
                  <c:v>276.64944734211247</c:v>
                </c:pt>
                <c:pt idx="41">
                  <c:v>285.19110519851216</c:v>
                </c:pt>
                <c:pt idx="42">
                  <c:v>286.57950935997411</c:v>
                </c:pt>
                <c:pt idx="43">
                  <c:v>288.88400752855568</c:v>
                </c:pt>
                <c:pt idx="44">
                  <c:v>290.55160981415276</c:v>
                </c:pt>
                <c:pt idx="45">
                  <c:v>297.81355573256826</c:v>
                </c:pt>
                <c:pt idx="46">
                  <c:v>302.0087461464629</c:v>
                </c:pt>
                <c:pt idx="47">
                  <c:v>315.82482676054997</c:v>
                </c:pt>
                <c:pt idx="48">
                  <c:v>324.86315672887883</c:v>
                </c:pt>
                <c:pt idx="49">
                  <c:v>341.32704818305626</c:v>
                </c:pt>
                <c:pt idx="50">
                  <c:v>340.13784111246315</c:v>
                </c:pt>
                <c:pt idx="51">
                  <c:v>340.82583553276277</c:v>
                </c:pt>
                <c:pt idx="52">
                  <c:v>350.38362846871127</c:v>
                </c:pt>
                <c:pt idx="53">
                  <c:v>337.64423204480266</c:v>
                </c:pt>
                <c:pt idx="54">
                  <c:v>306.66760282098642</c:v>
                </c:pt>
                <c:pt idx="55">
                  <c:v>304.18698714576703</c:v>
                </c:pt>
                <c:pt idx="56">
                  <c:v>281.07862998398809</c:v>
                </c:pt>
                <c:pt idx="57">
                  <c:v>270.71962708088165</c:v>
                </c:pt>
                <c:pt idx="58">
                  <c:v>271.80922914029077</c:v>
                </c:pt>
                <c:pt idx="59">
                  <c:v>274.58769353013258</c:v>
                </c:pt>
                <c:pt idx="60">
                  <c:v>266.02718424220961</c:v>
                </c:pt>
                <c:pt idx="61">
                  <c:v>255.90007112237322</c:v>
                </c:pt>
                <c:pt idx="62">
                  <c:v>239.08235701131221</c:v>
                </c:pt>
                <c:pt idx="63">
                  <c:v>235.28648602574981</c:v>
                </c:pt>
                <c:pt idx="64">
                  <c:v>236.5353104008118</c:v>
                </c:pt>
                <c:pt idx="65">
                  <c:v>231.44590766108576</c:v>
                </c:pt>
                <c:pt idx="66">
                  <c:v>231.09167524099442</c:v>
                </c:pt>
                <c:pt idx="67">
                  <c:v>236.11359868087254</c:v>
                </c:pt>
                <c:pt idx="68">
                  <c:v>231.52043718924409</c:v>
                </c:pt>
                <c:pt idx="69">
                  <c:v>229.31061968543887</c:v>
                </c:pt>
                <c:pt idx="70">
                  <c:v>224.03403140537799</c:v>
                </c:pt>
                <c:pt idx="71">
                  <c:v>221.51237417554538</c:v>
                </c:pt>
                <c:pt idx="72">
                  <c:v>217.69996930492135</c:v>
                </c:pt>
                <c:pt idx="73">
                  <c:v>221.36828741755465</c:v>
                </c:pt>
                <c:pt idx="74">
                  <c:v>221.06933992897007</c:v>
                </c:pt>
                <c:pt idx="75">
                  <c:v>219.75381887366819</c:v>
                </c:pt>
                <c:pt idx="76">
                  <c:v>217.39466514459656</c:v>
                </c:pt>
                <c:pt idx="77">
                  <c:v>217.995901065449</c:v>
                </c:pt>
                <c:pt idx="78">
                  <c:v>217.52607762557079</c:v>
                </c:pt>
                <c:pt idx="79">
                  <c:v>222.9856849315068</c:v>
                </c:pt>
                <c:pt idx="80">
                  <c:v>224.37886605783871</c:v>
                </c:pt>
                <c:pt idx="81">
                  <c:v>228.69259512937589</c:v>
                </c:pt>
                <c:pt idx="82">
                  <c:v>235.83873515981736</c:v>
                </c:pt>
                <c:pt idx="83">
                  <c:v>233.93964840182645</c:v>
                </c:pt>
                <c:pt idx="84">
                  <c:v>226.0097853881278</c:v>
                </c:pt>
                <c:pt idx="85">
                  <c:v>226.03852968036529</c:v>
                </c:pt>
                <c:pt idx="86">
                  <c:v>223.9654246575343</c:v>
                </c:pt>
                <c:pt idx="87">
                  <c:v>216.51254033485534</c:v>
                </c:pt>
                <c:pt idx="88">
                  <c:v>218.93073211567739</c:v>
                </c:pt>
                <c:pt idx="89">
                  <c:v>205.51835768645361</c:v>
                </c:pt>
                <c:pt idx="90">
                  <c:v>191.02671385083721</c:v>
                </c:pt>
                <c:pt idx="91">
                  <c:v>189.42666818873676</c:v>
                </c:pt>
                <c:pt idx="92">
                  <c:v>188.85399238964999</c:v>
                </c:pt>
                <c:pt idx="93">
                  <c:v>197.24993987823441</c:v>
                </c:pt>
                <c:pt idx="94">
                  <c:v>198.56781659056321</c:v>
                </c:pt>
                <c:pt idx="95">
                  <c:v>184.07923211567731</c:v>
                </c:pt>
                <c:pt idx="96">
                  <c:v>175.64374961948243</c:v>
                </c:pt>
                <c:pt idx="97">
                  <c:v>168.26634931506857</c:v>
                </c:pt>
                <c:pt idx="98">
                  <c:v>164.22427929984767</c:v>
                </c:pt>
                <c:pt idx="99">
                  <c:v>159.37233409436828</c:v>
                </c:pt>
                <c:pt idx="100">
                  <c:v>163.7383196347032</c:v>
                </c:pt>
                <c:pt idx="101">
                  <c:v>163.25458295281578</c:v>
                </c:pt>
                <c:pt idx="102">
                  <c:v>165.69819025875191</c:v>
                </c:pt>
              </c:numCache>
            </c:numRef>
          </c:val>
        </c:ser>
        <c:ser>
          <c:idx val="0"/>
          <c:order val="4"/>
          <c:tx>
            <c:strRef>
              <c:f>'Ark1'!$B$5</c:f>
              <c:strCache>
                <c:ptCount val="1"/>
                <c:pt idx="0">
                  <c:v>Styringsrente</c:v>
                </c:pt>
              </c:strCache>
            </c:strRef>
          </c:tx>
          <c:spPr>
            <a:ln w="38100"/>
          </c:spPr>
          <c:marker>
            <c:symbol val="none"/>
          </c:marker>
          <c:cat>
            <c:numRef>
              <c:f>'Ark1'!$A$6:$A$108</c:f>
              <c:numCache>
                <c:formatCode>mmm/yy</c:formatCode>
                <c:ptCount val="103"/>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40695</c:v>
                </c:pt>
                <c:pt idx="48">
                  <c:v>40725</c:v>
                </c:pt>
                <c:pt idx="49">
                  <c:v>40756</c:v>
                </c:pt>
                <c:pt idx="50">
                  <c:v>40787</c:v>
                </c:pt>
                <c:pt idx="51">
                  <c:v>40817</c:v>
                </c:pt>
                <c:pt idx="52">
                  <c:v>40848</c:v>
                </c:pt>
                <c:pt idx="53">
                  <c:v>40878</c:v>
                </c:pt>
                <c:pt idx="54">
                  <c:v>40909</c:v>
                </c:pt>
                <c:pt idx="55">
                  <c:v>40940</c:v>
                </c:pt>
                <c:pt idx="56">
                  <c:v>40969</c:v>
                </c:pt>
                <c:pt idx="57">
                  <c:v>41000</c:v>
                </c:pt>
                <c:pt idx="58">
                  <c:v>41030</c:v>
                </c:pt>
                <c:pt idx="59">
                  <c:v>41061</c:v>
                </c:pt>
                <c:pt idx="60">
                  <c:v>41091</c:v>
                </c:pt>
                <c:pt idx="61">
                  <c:v>41122</c:v>
                </c:pt>
                <c:pt idx="62">
                  <c:v>41153</c:v>
                </c:pt>
                <c:pt idx="63">
                  <c:v>41183</c:v>
                </c:pt>
                <c:pt idx="64">
                  <c:v>41214</c:v>
                </c:pt>
                <c:pt idx="65">
                  <c:v>41244</c:v>
                </c:pt>
                <c:pt idx="66">
                  <c:v>41275</c:v>
                </c:pt>
                <c:pt idx="67">
                  <c:v>41306</c:v>
                </c:pt>
                <c:pt idx="68">
                  <c:v>41334</c:v>
                </c:pt>
                <c:pt idx="69">
                  <c:v>41365</c:v>
                </c:pt>
                <c:pt idx="70">
                  <c:v>41395</c:v>
                </c:pt>
                <c:pt idx="71">
                  <c:v>41426</c:v>
                </c:pt>
                <c:pt idx="72">
                  <c:v>41456</c:v>
                </c:pt>
                <c:pt idx="73">
                  <c:v>41487</c:v>
                </c:pt>
                <c:pt idx="74">
                  <c:v>41518</c:v>
                </c:pt>
                <c:pt idx="75">
                  <c:v>41548</c:v>
                </c:pt>
                <c:pt idx="76">
                  <c:v>41579</c:v>
                </c:pt>
                <c:pt idx="77">
                  <c:v>41609</c:v>
                </c:pt>
                <c:pt idx="78">
                  <c:v>41640</c:v>
                </c:pt>
                <c:pt idx="79">
                  <c:v>41671</c:v>
                </c:pt>
                <c:pt idx="80">
                  <c:v>41699</c:v>
                </c:pt>
                <c:pt idx="81">
                  <c:v>41730</c:v>
                </c:pt>
                <c:pt idx="82">
                  <c:v>41760</c:v>
                </c:pt>
                <c:pt idx="83">
                  <c:v>41791</c:v>
                </c:pt>
                <c:pt idx="84">
                  <c:v>41821</c:v>
                </c:pt>
                <c:pt idx="85">
                  <c:v>41852</c:v>
                </c:pt>
                <c:pt idx="86">
                  <c:v>41883</c:v>
                </c:pt>
                <c:pt idx="87">
                  <c:v>41913</c:v>
                </c:pt>
                <c:pt idx="88">
                  <c:v>41944</c:v>
                </c:pt>
                <c:pt idx="89">
                  <c:v>41974</c:v>
                </c:pt>
                <c:pt idx="90">
                  <c:v>42005</c:v>
                </c:pt>
                <c:pt idx="91">
                  <c:v>42036</c:v>
                </c:pt>
                <c:pt idx="92">
                  <c:v>42064</c:v>
                </c:pt>
                <c:pt idx="93">
                  <c:v>42095</c:v>
                </c:pt>
                <c:pt idx="94">
                  <c:v>42125</c:v>
                </c:pt>
                <c:pt idx="95">
                  <c:v>42156</c:v>
                </c:pt>
                <c:pt idx="96">
                  <c:v>42186</c:v>
                </c:pt>
                <c:pt idx="97">
                  <c:v>42217</c:v>
                </c:pt>
                <c:pt idx="98">
                  <c:v>42248</c:v>
                </c:pt>
                <c:pt idx="99">
                  <c:v>42278</c:v>
                </c:pt>
                <c:pt idx="100">
                  <c:v>42309</c:v>
                </c:pt>
                <c:pt idx="101">
                  <c:v>42339</c:v>
                </c:pt>
                <c:pt idx="102">
                  <c:v>42370</c:v>
                </c:pt>
              </c:numCache>
            </c:numRef>
          </c:cat>
          <c:val>
            <c:numRef>
              <c:f>'Ark1'!$B$6:$B$108</c:f>
              <c:numCache>
                <c:formatCode>General</c:formatCode>
                <c:ptCount val="103"/>
                <c:pt idx="0">
                  <c:v>450</c:v>
                </c:pt>
                <c:pt idx="1">
                  <c:v>478</c:v>
                </c:pt>
                <c:pt idx="2">
                  <c:v>478</c:v>
                </c:pt>
                <c:pt idx="3">
                  <c:v>500</c:v>
                </c:pt>
                <c:pt idx="4">
                  <c:v>500</c:v>
                </c:pt>
                <c:pt idx="5">
                  <c:v>514</c:v>
                </c:pt>
                <c:pt idx="6">
                  <c:v>525</c:v>
                </c:pt>
                <c:pt idx="7">
                  <c:v>525</c:v>
                </c:pt>
                <c:pt idx="8">
                  <c:v>525</c:v>
                </c:pt>
                <c:pt idx="9">
                  <c:v>531</c:v>
                </c:pt>
                <c:pt idx="10">
                  <c:v>550</c:v>
                </c:pt>
                <c:pt idx="11">
                  <c:v>554</c:v>
                </c:pt>
                <c:pt idx="12">
                  <c:v>575</c:v>
                </c:pt>
                <c:pt idx="13">
                  <c:v>575</c:v>
                </c:pt>
                <c:pt idx="14">
                  <c:v>575</c:v>
                </c:pt>
                <c:pt idx="15">
                  <c:v>545</c:v>
                </c:pt>
                <c:pt idx="16">
                  <c:v>475</c:v>
                </c:pt>
                <c:pt idx="17">
                  <c:v>414</c:v>
                </c:pt>
                <c:pt idx="18">
                  <c:v>300</c:v>
                </c:pt>
                <c:pt idx="19">
                  <c:v>258</c:v>
                </c:pt>
                <c:pt idx="20">
                  <c:v>241</c:v>
                </c:pt>
                <c:pt idx="21">
                  <c:v>200</c:v>
                </c:pt>
                <c:pt idx="22">
                  <c:v>158</c:v>
                </c:pt>
                <c:pt idx="23">
                  <c:v>139</c:v>
                </c:pt>
                <c:pt idx="24">
                  <c:v>125</c:v>
                </c:pt>
                <c:pt idx="25">
                  <c:v>125</c:v>
                </c:pt>
                <c:pt idx="26">
                  <c:v>125</c:v>
                </c:pt>
                <c:pt idx="27">
                  <c:v>127</c:v>
                </c:pt>
                <c:pt idx="28">
                  <c:v>150</c:v>
                </c:pt>
                <c:pt idx="29">
                  <c:v>161</c:v>
                </c:pt>
                <c:pt idx="30">
                  <c:v>175</c:v>
                </c:pt>
                <c:pt idx="31">
                  <c:v>175</c:v>
                </c:pt>
                <c:pt idx="32">
                  <c:v>175</c:v>
                </c:pt>
                <c:pt idx="33">
                  <c:v>175</c:v>
                </c:pt>
                <c:pt idx="34">
                  <c:v>196</c:v>
                </c:pt>
                <c:pt idx="35">
                  <c:v>200</c:v>
                </c:pt>
                <c:pt idx="36">
                  <c:v>200</c:v>
                </c:pt>
                <c:pt idx="37">
                  <c:v>200</c:v>
                </c:pt>
                <c:pt idx="38">
                  <c:v>200</c:v>
                </c:pt>
                <c:pt idx="39">
                  <c:v>200</c:v>
                </c:pt>
                <c:pt idx="40">
                  <c:v>200</c:v>
                </c:pt>
                <c:pt idx="41">
                  <c:v>200</c:v>
                </c:pt>
                <c:pt idx="42">
                  <c:v>200</c:v>
                </c:pt>
                <c:pt idx="43">
                  <c:v>200</c:v>
                </c:pt>
                <c:pt idx="44">
                  <c:v>200</c:v>
                </c:pt>
                <c:pt idx="45">
                  <c:v>200</c:v>
                </c:pt>
                <c:pt idx="46">
                  <c:v>214</c:v>
                </c:pt>
                <c:pt idx="47">
                  <c:v>225</c:v>
                </c:pt>
                <c:pt idx="48">
                  <c:v>225</c:v>
                </c:pt>
                <c:pt idx="49">
                  <c:v>225</c:v>
                </c:pt>
                <c:pt idx="50">
                  <c:v>225</c:v>
                </c:pt>
                <c:pt idx="51">
                  <c:v>225</c:v>
                </c:pt>
                <c:pt idx="52">
                  <c:v>225</c:v>
                </c:pt>
                <c:pt idx="53">
                  <c:v>199</c:v>
                </c:pt>
                <c:pt idx="54">
                  <c:v>175</c:v>
                </c:pt>
                <c:pt idx="55">
                  <c:v>175</c:v>
                </c:pt>
                <c:pt idx="56">
                  <c:v>161</c:v>
                </c:pt>
                <c:pt idx="57">
                  <c:v>150</c:v>
                </c:pt>
                <c:pt idx="58">
                  <c:v>150</c:v>
                </c:pt>
                <c:pt idx="59">
                  <c:v>150</c:v>
                </c:pt>
                <c:pt idx="60">
                  <c:v>150</c:v>
                </c:pt>
                <c:pt idx="61">
                  <c:v>150</c:v>
                </c:pt>
                <c:pt idx="62">
                  <c:v>150</c:v>
                </c:pt>
                <c:pt idx="63">
                  <c:v>150</c:v>
                </c:pt>
                <c:pt idx="64">
                  <c:v>150</c:v>
                </c:pt>
                <c:pt idx="65">
                  <c:v>150</c:v>
                </c:pt>
                <c:pt idx="66">
                  <c:v>150</c:v>
                </c:pt>
                <c:pt idx="67">
                  <c:v>150</c:v>
                </c:pt>
                <c:pt idx="68">
                  <c:v>150</c:v>
                </c:pt>
                <c:pt idx="69">
                  <c:v>150</c:v>
                </c:pt>
                <c:pt idx="70">
                  <c:v>150</c:v>
                </c:pt>
                <c:pt idx="71">
                  <c:v>150</c:v>
                </c:pt>
                <c:pt idx="72">
                  <c:v>150</c:v>
                </c:pt>
                <c:pt idx="73">
                  <c:v>150</c:v>
                </c:pt>
                <c:pt idx="74">
                  <c:v>150</c:v>
                </c:pt>
                <c:pt idx="75">
                  <c:v>150</c:v>
                </c:pt>
                <c:pt idx="76">
                  <c:v>150</c:v>
                </c:pt>
                <c:pt idx="77">
                  <c:v>150</c:v>
                </c:pt>
                <c:pt idx="78">
                  <c:v>150</c:v>
                </c:pt>
                <c:pt idx="79">
                  <c:v>150</c:v>
                </c:pt>
                <c:pt idx="80">
                  <c:v>150</c:v>
                </c:pt>
                <c:pt idx="81">
                  <c:v>150</c:v>
                </c:pt>
                <c:pt idx="82">
                  <c:v>150</c:v>
                </c:pt>
                <c:pt idx="83">
                  <c:v>150</c:v>
                </c:pt>
                <c:pt idx="84">
                  <c:v>150</c:v>
                </c:pt>
                <c:pt idx="85">
                  <c:v>150</c:v>
                </c:pt>
                <c:pt idx="86">
                  <c:v>150</c:v>
                </c:pt>
                <c:pt idx="87">
                  <c:v>150</c:v>
                </c:pt>
                <c:pt idx="88">
                  <c:v>150</c:v>
                </c:pt>
                <c:pt idx="89">
                  <c:v>136</c:v>
                </c:pt>
                <c:pt idx="90">
                  <c:v>125</c:v>
                </c:pt>
                <c:pt idx="91">
                  <c:v>125</c:v>
                </c:pt>
                <c:pt idx="92">
                  <c:v>125</c:v>
                </c:pt>
                <c:pt idx="93">
                  <c:v>125</c:v>
                </c:pt>
                <c:pt idx="94">
                  <c:v>125</c:v>
                </c:pt>
                <c:pt idx="95">
                  <c:v>116</c:v>
                </c:pt>
                <c:pt idx="96">
                  <c:v>100</c:v>
                </c:pt>
                <c:pt idx="97">
                  <c:v>100</c:v>
                </c:pt>
                <c:pt idx="98">
                  <c:v>95</c:v>
                </c:pt>
                <c:pt idx="99">
                  <c:v>75</c:v>
                </c:pt>
                <c:pt idx="100">
                  <c:v>75</c:v>
                </c:pt>
                <c:pt idx="101">
                  <c:v>75</c:v>
                </c:pt>
                <c:pt idx="102">
                  <c:v>75</c:v>
                </c:pt>
              </c:numCache>
            </c:numRef>
          </c:val>
        </c:ser>
        <c:marker val="1"/>
        <c:axId val="143533184"/>
        <c:axId val="143534720"/>
      </c:lineChart>
      <c:dateAx>
        <c:axId val="143533184"/>
        <c:scaling>
          <c:orientation val="minMax"/>
        </c:scaling>
        <c:axPos val="b"/>
        <c:numFmt formatCode="mmm/yy" sourceLinked="1"/>
        <c:tickLblPos val="nextTo"/>
        <c:crossAx val="143534720"/>
        <c:crosses val="autoZero"/>
        <c:auto val="1"/>
        <c:lblOffset val="100"/>
      </c:dateAx>
      <c:valAx>
        <c:axId val="143534720"/>
        <c:scaling>
          <c:orientation val="minMax"/>
        </c:scaling>
        <c:axPos val="l"/>
        <c:majorGridlines/>
        <c:title>
          <c:tx>
            <c:rich>
              <a:bodyPr rot="-5400000" vert="horz"/>
              <a:lstStyle/>
              <a:p>
                <a:pPr>
                  <a:defRPr b="0"/>
                </a:pPr>
                <a:r>
                  <a:rPr lang="en-US" b="0"/>
                  <a:t>Basispunkter</a:t>
                </a:r>
              </a:p>
            </c:rich>
          </c:tx>
          <c:layout/>
        </c:title>
        <c:numFmt formatCode="General" sourceLinked="1"/>
        <c:tickLblPos val="nextTo"/>
        <c:crossAx val="143533184"/>
        <c:crosses val="autoZero"/>
        <c:crossBetween val="between"/>
      </c:valAx>
    </c:plotArea>
    <c:legend>
      <c:legendPos val="b"/>
      <c:layout>
        <c:manualLayout>
          <c:xMode val="edge"/>
          <c:yMode val="edge"/>
          <c:x val="0.25024630618422772"/>
          <c:y val="0.73843726565103851"/>
          <c:w val="0.59571831274824849"/>
          <c:h val="0.24502811319575601"/>
        </c:manualLayout>
      </c:layout>
      <c:txPr>
        <a:bodyPr/>
        <a:lstStyle/>
        <a:p>
          <a:pPr>
            <a:defRPr sz="1100"/>
          </a:pPr>
          <a:endParaRPr lang="nb-NO"/>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nb-NO"/>
  <c:chart>
    <c:title>
      <c:tx>
        <c:rich>
          <a:bodyPr/>
          <a:lstStyle/>
          <a:p>
            <a:pPr>
              <a:defRPr lang="nb-NO" sz="1600" noProof="0"/>
            </a:pPr>
            <a:r>
              <a:rPr lang="nb-NO" sz="1600" noProof="0"/>
              <a:t>Risikopåslag </a:t>
            </a:r>
            <a:r>
              <a:rPr lang="nb-NO" sz="1600" noProof="0" smtClean="0"/>
              <a:t>på obligasjoner (over Nibor)</a:t>
            </a:r>
            <a:endParaRPr lang="nb-NO" sz="1600" noProof="0"/>
          </a:p>
        </c:rich>
      </c:tx>
      <c:layout>
        <c:manualLayout>
          <c:xMode val="edge"/>
          <c:yMode val="edge"/>
          <c:x val="0.27992570917947213"/>
          <c:y val="6.4442626033004907E-2"/>
        </c:manualLayout>
      </c:layout>
    </c:title>
    <c:plotArea>
      <c:layout>
        <c:manualLayout>
          <c:layoutTarget val="inner"/>
          <c:xMode val="edge"/>
          <c:yMode val="edge"/>
          <c:x val="9.7924107723255341E-2"/>
          <c:y val="0.13442229709519463"/>
          <c:w val="0.88143693253941069"/>
          <c:h val="0.65361594438224813"/>
        </c:manualLayout>
      </c:layout>
      <c:lineChart>
        <c:grouping val="standard"/>
        <c:ser>
          <c:idx val="0"/>
          <c:order val="0"/>
          <c:tx>
            <c:strRef>
              <c:f>Månedsspreader!$B$2</c:f>
              <c:strCache>
                <c:ptCount val="1"/>
                <c:pt idx="0">
                  <c:v>Nye seniorobligasjoner</c:v>
                </c:pt>
              </c:strCache>
            </c:strRef>
          </c:tx>
          <c:marker>
            <c:symbol val="none"/>
          </c:marker>
          <c:cat>
            <c:numRef>
              <c:f>Månedsspreader!$A$76:$A$174</c:f>
              <c:numCache>
                <c:formatCode>[$-414]mmmm\ yyyy;@</c:formatCode>
                <c:ptCount val="9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numCache>
            </c:numRef>
          </c:cat>
          <c:val>
            <c:numRef>
              <c:f>Månedsspreader!$B$76:$B$174</c:f>
              <c:numCache>
                <c:formatCode>0.00</c:formatCode>
                <c:ptCount val="99"/>
                <c:pt idx="0">
                  <c:v>38.013333333333335</c:v>
                </c:pt>
                <c:pt idx="1">
                  <c:v>47.758333333333354</c:v>
                </c:pt>
                <c:pt idx="2">
                  <c:v>65.317592592592561</c:v>
                </c:pt>
                <c:pt idx="3">
                  <c:v>77.258888888888833</c:v>
                </c:pt>
                <c:pt idx="4">
                  <c:v>76.136111111111092</c:v>
                </c:pt>
                <c:pt idx="5">
                  <c:v>78.474444444444444</c:v>
                </c:pt>
                <c:pt idx="6">
                  <c:v>83.635555555555541</c:v>
                </c:pt>
                <c:pt idx="7">
                  <c:v>89.684722222222192</c:v>
                </c:pt>
                <c:pt idx="8">
                  <c:v>138.42129629629636</c:v>
                </c:pt>
                <c:pt idx="9">
                  <c:v>205.57222222222222</c:v>
                </c:pt>
                <c:pt idx="10">
                  <c:v>188.46527777777777</c:v>
                </c:pt>
                <c:pt idx="11">
                  <c:v>176.2962962962963</c:v>
                </c:pt>
                <c:pt idx="12">
                  <c:v>161.77777777777774</c:v>
                </c:pt>
                <c:pt idx="13">
                  <c:v>155.01388888888883</c:v>
                </c:pt>
                <c:pt idx="14">
                  <c:v>150.96250000000001</c:v>
                </c:pt>
                <c:pt idx="15">
                  <c:v>157.53888888888889</c:v>
                </c:pt>
                <c:pt idx="16">
                  <c:v>149.7930555555555</c:v>
                </c:pt>
                <c:pt idx="17">
                  <c:v>134.26666666666662</c:v>
                </c:pt>
                <c:pt idx="18">
                  <c:v>128.12000000000003</c:v>
                </c:pt>
                <c:pt idx="19">
                  <c:v>97.384444444444441</c:v>
                </c:pt>
                <c:pt idx="20">
                  <c:v>78.104444444444454</c:v>
                </c:pt>
                <c:pt idx="21">
                  <c:v>67.862500000000011</c:v>
                </c:pt>
                <c:pt idx="22">
                  <c:v>62.365277777777777</c:v>
                </c:pt>
                <c:pt idx="23">
                  <c:v>65.734722222222217</c:v>
                </c:pt>
                <c:pt idx="24">
                  <c:v>60.55</c:v>
                </c:pt>
                <c:pt idx="25">
                  <c:v>73.269444444444446</c:v>
                </c:pt>
                <c:pt idx="26">
                  <c:v>89.279166666666669</c:v>
                </c:pt>
                <c:pt idx="27">
                  <c:v>86.774444444444413</c:v>
                </c:pt>
                <c:pt idx="28">
                  <c:v>97.551388888888837</c:v>
                </c:pt>
                <c:pt idx="29">
                  <c:v>115.6</c:v>
                </c:pt>
                <c:pt idx="30">
                  <c:v>115.11296296296297</c:v>
                </c:pt>
                <c:pt idx="31">
                  <c:v>103.6955064247922</c:v>
                </c:pt>
                <c:pt idx="32">
                  <c:v>103.71667049808433</c:v>
                </c:pt>
                <c:pt idx="33">
                  <c:v>110.89166666666669</c:v>
                </c:pt>
                <c:pt idx="34">
                  <c:v>107.09861111111111</c:v>
                </c:pt>
                <c:pt idx="35">
                  <c:v>107.53055555555557</c:v>
                </c:pt>
                <c:pt idx="36">
                  <c:v>106.25555555555555</c:v>
                </c:pt>
                <c:pt idx="37">
                  <c:v>106.55833333333327</c:v>
                </c:pt>
                <c:pt idx="38">
                  <c:v>106.12555555555552</c:v>
                </c:pt>
                <c:pt idx="39">
                  <c:v>102.51851851851849</c:v>
                </c:pt>
                <c:pt idx="40">
                  <c:v>100.89444444444446</c:v>
                </c:pt>
                <c:pt idx="41">
                  <c:v>104.15444444444445</c:v>
                </c:pt>
                <c:pt idx="42">
                  <c:v>107.9583333333333</c:v>
                </c:pt>
                <c:pt idx="43">
                  <c:v>120.2966666666667</c:v>
                </c:pt>
                <c:pt idx="44">
                  <c:v>145.84555555555551</c:v>
                </c:pt>
                <c:pt idx="45">
                  <c:v>159.39166666666668</c:v>
                </c:pt>
                <c:pt idx="46">
                  <c:v>160.26777777777778</c:v>
                </c:pt>
                <c:pt idx="47">
                  <c:v>173.93444444444444</c:v>
                </c:pt>
                <c:pt idx="48">
                  <c:v>175.91527777777779</c:v>
                </c:pt>
                <c:pt idx="49">
                  <c:v>163.84333333333339</c:v>
                </c:pt>
                <c:pt idx="50">
                  <c:v>155.13750000000002</c:v>
                </c:pt>
                <c:pt idx="51">
                  <c:v>154.96805555555557</c:v>
                </c:pt>
                <c:pt idx="52">
                  <c:v>167.49444444444444</c:v>
                </c:pt>
                <c:pt idx="53">
                  <c:v>177.5833333333334</c:v>
                </c:pt>
                <c:pt idx="54">
                  <c:v>169.46481481481482</c:v>
                </c:pt>
                <c:pt idx="55">
                  <c:v>156.88555555555556</c:v>
                </c:pt>
                <c:pt idx="56">
                  <c:v>137.63611111111112</c:v>
                </c:pt>
                <c:pt idx="57">
                  <c:v>131.20111111111112</c:v>
                </c:pt>
                <c:pt idx="58">
                  <c:v>121.3911111111111</c:v>
                </c:pt>
                <c:pt idx="59">
                  <c:v>119.26111111111112</c:v>
                </c:pt>
                <c:pt idx="60">
                  <c:v>105.35999999999999</c:v>
                </c:pt>
                <c:pt idx="61">
                  <c:v>97.066666666666677</c:v>
                </c:pt>
                <c:pt idx="62">
                  <c:v>94.543333333333308</c:v>
                </c:pt>
                <c:pt idx="63">
                  <c:v>93.402777777777757</c:v>
                </c:pt>
                <c:pt idx="64">
                  <c:v>87.778888888888844</c:v>
                </c:pt>
                <c:pt idx="65">
                  <c:v>89.343055555555551</c:v>
                </c:pt>
                <c:pt idx="66">
                  <c:v>93.365555555555559</c:v>
                </c:pt>
                <c:pt idx="67">
                  <c:v>85.6875</c:v>
                </c:pt>
                <c:pt idx="68">
                  <c:v>84.384722222222209</c:v>
                </c:pt>
                <c:pt idx="69">
                  <c:v>84.925555555555547</c:v>
                </c:pt>
                <c:pt idx="70">
                  <c:v>84.223611111111111</c:v>
                </c:pt>
                <c:pt idx="71">
                  <c:v>83.831944444444446</c:v>
                </c:pt>
                <c:pt idx="72">
                  <c:v>78.5</c:v>
                </c:pt>
                <c:pt idx="73">
                  <c:v>67.325000000000003</c:v>
                </c:pt>
                <c:pt idx="74">
                  <c:v>63.224074074074082</c:v>
                </c:pt>
                <c:pt idx="75">
                  <c:v>60.548888888888882</c:v>
                </c:pt>
                <c:pt idx="76">
                  <c:v>59.452777777777776</c:v>
                </c:pt>
                <c:pt idx="77">
                  <c:v>58.961111111111109</c:v>
                </c:pt>
                <c:pt idx="78">
                  <c:v>58.005555555555553</c:v>
                </c:pt>
                <c:pt idx="79">
                  <c:v>52.61944444444444</c:v>
                </c:pt>
                <c:pt idx="80">
                  <c:v>49.07083333333334</c:v>
                </c:pt>
                <c:pt idx="81">
                  <c:v>52.677777777777784</c:v>
                </c:pt>
                <c:pt idx="82">
                  <c:v>56.518055555555556</c:v>
                </c:pt>
                <c:pt idx="83">
                  <c:v>58.56111111111111</c:v>
                </c:pt>
                <c:pt idx="84">
                  <c:v>56.69027777777778</c:v>
                </c:pt>
                <c:pt idx="85">
                  <c:v>55.954722222222209</c:v>
                </c:pt>
                <c:pt idx="86">
                  <c:v>56.936</c:v>
                </c:pt>
                <c:pt idx="87">
                  <c:v>57.25</c:v>
                </c:pt>
                <c:pt idx="88">
                  <c:v>57.246666666666641</c:v>
                </c:pt>
                <c:pt idx="89">
                  <c:v>60.476666666666638</c:v>
                </c:pt>
                <c:pt idx="90">
                  <c:v>65.503999999999991</c:v>
                </c:pt>
                <c:pt idx="91">
                  <c:v>67.903333333333308</c:v>
                </c:pt>
                <c:pt idx="92">
                  <c:v>99.773333333333284</c:v>
                </c:pt>
                <c:pt idx="93">
                  <c:v>120.02666666666667</c:v>
                </c:pt>
                <c:pt idx="94">
                  <c:v>127.43333333333334</c:v>
                </c:pt>
                <c:pt idx="95">
                  <c:v>141.35777777777781</c:v>
                </c:pt>
                <c:pt idx="96">
                  <c:v>137.13999999999999</c:v>
                </c:pt>
                <c:pt idx="97">
                  <c:v>142.39333333333343</c:v>
                </c:pt>
                <c:pt idx="98">
                  <c:v>142.63333333333338</c:v>
                </c:pt>
              </c:numCache>
            </c:numRef>
          </c:val>
        </c:ser>
        <c:ser>
          <c:idx val="1"/>
          <c:order val="1"/>
          <c:tx>
            <c:strRef>
              <c:f>Månedsspreader!$C$2</c:f>
              <c:strCache>
                <c:ptCount val="1"/>
                <c:pt idx="0">
                  <c:v>Nye OMF</c:v>
                </c:pt>
              </c:strCache>
            </c:strRef>
          </c:tx>
          <c:marker>
            <c:symbol val="none"/>
          </c:marker>
          <c:cat>
            <c:numRef>
              <c:f>Månedsspreader!$A$76:$A$174</c:f>
              <c:numCache>
                <c:formatCode>[$-414]mmmm\ yyyy;@</c:formatCode>
                <c:ptCount val="9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numCache>
            </c:numRef>
          </c:cat>
          <c:val>
            <c:numRef>
              <c:f>Månedsspreader!$C$76:$C$174</c:f>
              <c:numCache>
                <c:formatCode>0.00</c:formatCode>
                <c:ptCount val="99"/>
                <c:pt idx="0">
                  <c:v>6.6675555555555501</c:v>
                </c:pt>
                <c:pt idx="1">
                  <c:v>10.271111111111106</c:v>
                </c:pt>
                <c:pt idx="2">
                  <c:v>15.262222222222222</c:v>
                </c:pt>
                <c:pt idx="3">
                  <c:v>20.824000000000005</c:v>
                </c:pt>
                <c:pt idx="4">
                  <c:v>21.86</c:v>
                </c:pt>
                <c:pt idx="5">
                  <c:v>23.810666666666677</c:v>
                </c:pt>
                <c:pt idx="6">
                  <c:v>24.439999999999991</c:v>
                </c:pt>
                <c:pt idx="7">
                  <c:v>28.203333333333315</c:v>
                </c:pt>
                <c:pt idx="8">
                  <c:v>55.702777777777762</c:v>
                </c:pt>
                <c:pt idx="9">
                  <c:v>63.618666666666627</c:v>
                </c:pt>
                <c:pt idx="10">
                  <c:v>52.760000000000012</c:v>
                </c:pt>
                <c:pt idx="11">
                  <c:v>58.506666666666618</c:v>
                </c:pt>
                <c:pt idx="12">
                  <c:v>67.910000000000025</c:v>
                </c:pt>
                <c:pt idx="13">
                  <c:v>70.319999999999993</c:v>
                </c:pt>
                <c:pt idx="14">
                  <c:v>73.169166666666669</c:v>
                </c:pt>
                <c:pt idx="15">
                  <c:v>79.474999999999994</c:v>
                </c:pt>
                <c:pt idx="16">
                  <c:v>68.510000000000005</c:v>
                </c:pt>
                <c:pt idx="17">
                  <c:v>66.173333333333275</c:v>
                </c:pt>
                <c:pt idx="18">
                  <c:v>63.314666666666611</c:v>
                </c:pt>
                <c:pt idx="19">
                  <c:v>49.474666666666621</c:v>
                </c:pt>
                <c:pt idx="20">
                  <c:v>44.821999999999989</c:v>
                </c:pt>
                <c:pt idx="21">
                  <c:v>36.127500000000012</c:v>
                </c:pt>
                <c:pt idx="22">
                  <c:v>35.555</c:v>
                </c:pt>
                <c:pt idx="23">
                  <c:v>37.803333333333327</c:v>
                </c:pt>
                <c:pt idx="24">
                  <c:v>37.302500000000002</c:v>
                </c:pt>
                <c:pt idx="25">
                  <c:v>41.604166666666643</c:v>
                </c:pt>
                <c:pt idx="26">
                  <c:v>47.304999999999993</c:v>
                </c:pt>
                <c:pt idx="27">
                  <c:v>48.802666666666632</c:v>
                </c:pt>
                <c:pt idx="28">
                  <c:v>52.956666666666614</c:v>
                </c:pt>
                <c:pt idx="29">
                  <c:v>58.099333333333334</c:v>
                </c:pt>
                <c:pt idx="30">
                  <c:v>56.856666666666612</c:v>
                </c:pt>
                <c:pt idx="31">
                  <c:v>54.735833333333339</c:v>
                </c:pt>
                <c:pt idx="32">
                  <c:v>51.627333333333333</c:v>
                </c:pt>
                <c:pt idx="33">
                  <c:v>52.335000000000008</c:v>
                </c:pt>
                <c:pt idx="34">
                  <c:v>50.09</c:v>
                </c:pt>
                <c:pt idx="35">
                  <c:v>54.903333333333329</c:v>
                </c:pt>
                <c:pt idx="36">
                  <c:v>55.258888888888904</c:v>
                </c:pt>
                <c:pt idx="37">
                  <c:v>57.33</c:v>
                </c:pt>
                <c:pt idx="38">
                  <c:v>58.27600000000001</c:v>
                </c:pt>
                <c:pt idx="39">
                  <c:v>56.555555555555564</c:v>
                </c:pt>
                <c:pt idx="40">
                  <c:v>53.663333333333348</c:v>
                </c:pt>
                <c:pt idx="41">
                  <c:v>53.313333333333325</c:v>
                </c:pt>
                <c:pt idx="42">
                  <c:v>52.34</c:v>
                </c:pt>
                <c:pt idx="43">
                  <c:v>55.229333333333344</c:v>
                </c:pt>
                <c:pt idx="44">
                  <c:v>62.781333333333329</c:v>
                </c:pt>
                <c:pt idx="45">
                  <c:v>73.653333333333293</c:v>
                </c:pt>
                <c:pt idx="46">
                  <c:v>77.530666666666676</c:v>
                </c:pt>
                <c:pt idx="47">
                  <c:v>82.233333333333306</c:v>
                </c:pt>
                <c:pt idx="48">
                  <c:v>91.008333333333269</c:v>
                </c:pt>
                <c:pt idx="49">
                  <c:v>78.927333333333308</c:v>
                </c:pt>
                <c:pt idx="50">
                  <c:v>71.418333333333308</c:v>
                </c:pt>
                <c:pt idx="51">
                  <c:v>67.971666666666664</c:v>
                </c:pt>
                <c:pt idx="52">
                  <c:v>68.962666666666664</c:v>
                </c:pt>
                <c:pt idx="53">
                  <c:v>73.327500000000001</c:v>
                </c:pt>
                <c:pt idx="54">
                  <c:v>71.214444444444467</c:v>
                </c:pt>
                <c:pt idx="55">
                  <c:v>62.38866666666663</c:v>
                </c:pt>
                <c:pt idx="56">
                  <c:v>56.693333333333342</c:v>
                </c:pt>
                <c:pt idx="57">
                  <c:v>54.930666666666617</c:v>
                </c:pt>
                <c:pt idx="58">
                  <c:v>51.864000000000004</c:v>
                </c:pt>
                <c:pt idx="59">
                  <c:v>52.55</c:v>
                </c:pt>
                <c:pt idx="60">
                  <c:v>50.172000000000011</c:v>
                </c:pt>
                <c:pt idx="61">
                  <c:v>50.306666666666629</c:v>
                </c:pt>
                <c:pt idx="62">
                  <c:v>50.15</c:v>
                </c:pt>
                <c:pt idx="63">
                  <c:v>49.025833333333338</c:v>
                </c:pt>
                <c:pt idx="64">
                  <c:v>45.808666666666632</c:v>
                </c:pt>
                <c:pt idx="65">
                  <c:v>45.72333333333335</c:v>
                </c:pt>
                <c:pt idx="66">
                  <c:v>48.566666666666642</c:v>
                </c:pt>
                <c:pt idx="67">
                  <c:v>46.605000000000011</c:v>
                </c:pt>
                <c:pt idx="68">
                  <c:v>46.360833333333325</c:v>
                </c:pt>
                <c:pt idx="69">
                  <c:v>47.137333333333331</c:v>
                </c:pt>
                <c:pt idx="70">
                  <c:v>45.433333333333337</c:v>
                </c:pt>
                <c:pt idx="71">
                  <c:v>45.433333333333337</c:v>
                </c:pt>
                <c:pt idx="72">
                  <c:v>43.058444444444433</c:v>
                </c:pt>
                <c:pt idx="73">
                  <c:v>40.218888888888905</c:v>
                </c:pt>
                <c:pt idx="74">
                  <c:v>38.973333333333336</c:v>
                </c:pt>
                <c:pt idx="75">
                  <c:v>38.164444444444428</c:v>
                </c:pt>
                <c:pt idx="76">
                  <c:v>31.49222222222221</c:v>
                </c:pt>
                <c:pt idx="77">
                  <c:v>29.226666666666667</c:v>
                </c:pt>
                <c:pt idx="78">
                  <c:v>28.930666666666667</c:v>
                </c:pt>
                <c:pt idx="79">
                  <c:v>26.538333333333313</c:v>
                </c:pt>
                <c:pt idx="80">
                  <c:v>22.866666666666667</c:v>
                </c:pt>
                <c:pt idx="81">
                  <c:v>22.64222222222222</c:v>
                </c:pt>
                <c:pt idx="82">
                  <c:v>21.146666666666668</c:v>
                </c:pt>
                <c:pt idx="83">
                  <c:v>22.656666666666677</c:v>
                </c:pt>
                <c:pt idx="84">
                  <c:v>22.616666666666678</c:v>
                </c:pt>
                <c:pt idx="85">
                  <c:v>24.106666666666673</c:v>
                </c:pt>
                <c:pt idx="86">
                  <c:v>28.51466666666667</c:v>
                </c:pt>
                <c:pt idx="87">
                  <c:v>29.073333333333313</c:v>
                </c:pt>
                <c:pt idx="88">
                  <c:v>29.68</c:v>
                </c:pt>
                <c:pt idx="89">
                  <c:v>32.843333333333334</c:v>
                </c:pt>
                <c:pt idx="90">
                  <c:v>34.383111111111106</c:v>
                </c:pt>
                <c:pt idx="91">
                  <c:v>35.764444444444429</c:v>
                </c:pt>
                <c:pt idx="92">
                  <c:v>46.403555555555556</c:v>
                </c:pt>
                <c:pt idx="93">
                  <c:v>55.63000000000001</c:v>
                </c:pt>
                <c:pt idx="94">
                  <c:v>62.844444444444413</c:v>
                </c:pt>
                <c:pt idx="95">
                  <c:v>73.242222222222225</c:v>
                </c:pt>
                <c:pt idx="96">
                  <c:v>70.186666666666653</c:v>
                </c:pt>
                <c:pt idx="97">
                  <c:v>73.202222222222233</c:v>
                </c:pt>
                <c:pt idx="98">
                  <c:v>74.622222222222206</c:v>
                </c:pt>
              </c:numCache>
            </c:numRef>
          </c:val>
        </c:ser>
        <c:ser>
          <c:idx val="2"/>
          <c:order val="2"/>
          <c:tx>
            <c:strRef>
              <c:f>Månedsspreader!$D$2</c:f>
              <c:strCache>
                <c:ptCount val="1"/>
                <c:pt idx="0">
                  <c:v>Utestående seniorobligasjoner</c:v>
                </c:pt>
              </c:strCache>
            </c:strRef>
          </c:tx>
          <c:marker>
            <c:symbol val="none"/>
          </c:marker>
          <c:cat>
            <c:numRef>
              <c:f>Månedsspreader!$A$76:$A$174</c:f>
              <c:numCache>
                <c:formatCode>[$-414]mmmm\ yyyy;@</c:formatCode>
                <c:ptCount val="9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numCache>
            </c:numRef>
          </c:cat>
          <c:val>
            <c:numRef>
              <c:f>Månedsspreader!$D$76:$D$174</c:f>
              <c:numCache>
                <c:formatCode>0.00</c:formatCode>
                <c:ptCount val="99"/>
                <c:pt idx="0">
                  <c:v>12.025372330001964</c:v>
                </c:pt>
                <c:pt idx="1">
                  <c:v>12.598057515187151</c:v>
                </c:pt>
                <c:pt idx="2">
                  <c:v>13.522045855379195</c:v>
                </c:pt>
                <c:pt idx="3">
                  <c:v>14.667580834803069</c:v>
                </c:pt>
                <c:pt idx="4">
                  <c:v>15.810842151675489</c:v>
                </c:pt>
                <c:pt idx="5">
                  <c:v>16.998640505584934</c:v>
                </c:pt>
                <c:pt idx="6">
                  <c:v>18.293126102292774</c:v>
                </c:pt>
                <c:pt idx="7">
                  <c:v>19.703337007642563</c:v>
                </c:pt>
                <c:pt idx="8">
                  <c:v>22.016077062512256</c:v>
                </c:pt>
                <c:pt idx="9">
                  <c:v>25.594575004899092</c:v>
                </c:pt>
                <c:pt idx="10">
                  <c:v>28.857203605722127</c:v>
                </c:pt>
                <c:pt idx="11">
                  <c:v>31.90343131491279</c:v>
                </c:pt>
                <c:pt idx="12">
                  <c:v>34.683883989809921</c:v>
                </c:pt>
                <c:pt idx="13">
                  <c:v>37.348956006270832</c:v>
                </c:pt>
                <c:pt idx="14">
                  <c:v>39.939496129727601</c:v>
                </c:pt>
                <c:pt idx="15">
                  <c:v>42.62066896923379</c:v>
                </c:pt>
                <c:pt idx="16">
                  <c:v>45.171569174995099</c:v>
                </c:pt>
                <c:pt idx="17">
                  <c:v>47.446466294336645</c:v>
                </c:pt>
                <c:pt idx="18">
                  <c:v>49.619744757985494</c:v>
                </c:pt>
                <c:pt idx="19">
                  <c:v>51.246411424652152</c:v>
                </c:pt>
                <c:pt idx="20">
                  <c:v>52.525300313541067</c:v>
                </c:pt>
                <c:pt idx="21">
                  <c:v>53.620799284734481</c:v>
                </c:pt>
                <c:pt idx="22">
                  <c:v>54.6083250048991</c:v>
                </c:pt>
                <c:pt idx="23">
                  <c:v>55.64209558103078</c:v>
                </c:pt>
                <c:pt idx="24">
                  <c:v>56.586025622183051</c:v>
                </c:pt>
                <c:pt idx="25">
                  <c:v>57.77208529296496</c:v>
                </c:pt>
                <c:pt idx="26">
                  <c:v>59.263674799137789</c:v>
                </c:pt>
                <c:pt idx="27">
                  <c:v>60.715602096805846</c:v>
                </c:pt>
                <c:pt idx="28">
                  <c:v>62.369845923966295</c:v>
                </c:pt>
                <c:pt idx="29">
                  <c:v>64.357911767587709</c:v>
                </c:pt>
                <c:pt idx="30">
                  <c:v>66.353419312169265</c:v>
                </c:pt>
                <c:pt idx="31">
                  <c:v>68.147780542258062</c:v>
                </c:pt>
                <c:pt idx="32">
                  <c:v>69.942533699630047</c:v>
                </c:pt>
                <c:pt idx="33">
                  <c:v>71.876535757243161</c:v>
                </c:pt>
                <c:pt idx="34">
                  <c:v>73.740913329259669</c:v>
                </c:pt>
                <c:pt idx="35">
                  <c:v>75.607425674938682</c:v>
                </c:pt>
                <c:pt idx="36">
                  <c:v>77.442199337490081</c:v>
                </c:pt>
                <c:pt idx="37">
                  <c:v>79.267405098806975</c:v>
                </c:pt>
                <c:pt idx="38">
                  <c:v>81.07031662144071</c:v>
                </c:pt>
                <c:pt idx="39">
                  <c:v>82.804301532277449</c:v>
                </c:pt>
                <c:pt idx="40">
                  <c:v>84.500402355322748</c:v>
                </c:pt>
                <c:pt idx="41">
                  <c:v>86.250176017874153</c:v>
                </c:pt>
                <c:pt idx="42">
                  <c:v>88.078653384129311</c:v>
                </c:pt>
                <c:pt idx="43">
                  <c:v>90.137593713347457</c:v>
                </c:pt>
                <c:pt idx="44">
                  <c:v>92.663231573429684</c:v>
                </c:pt>
                <c:pt idx="45">
                  <c:v>95.439723342977075</c:v>
                </c:pt>
                <c:pt idx="46">
                  <c:v>98.232439392359709</c:v>
                </c:pt>
                <c:pt idx="47">
                  <c:v>101.28081387795645</c:v>
                </c:pt>
                <c:pt idx="48">
                  <c:v>104.37380941979457</c:v>
                </c:pt>
                <c:pt idx="49">
                  <c:v>107.18861394654357</c:v>
                </c:pt>
                <c:pt idx="50">
                  <c:v>109.74138805001212</c:v>
                </c:pt>
                <c:pt idx="51">
                  <c:v>112.14781294713147</c:v>
                </c:pt>
                <c:pt idx="52">
                  <c:v>114.6840989553619</c:v>
                </c:pt>
                <c:pt idx="53">
                  <c:v>117.29947961379813</c:v>
                </c:pt>
                <c:pt idx="54">
                  <c:v>119.73376630789961</c:v>
                </c:pt>
                <c:pt idx="55">
                  <c:v>121.75464079349635</c:v>
                </c:pt>
                <c:pt idx="56">
                  <c:v>123.09387261791335</c:v>
                </c:pt>
                <c:pt idx="57">
                  <c:v>124.09280265906561</c:v>
                </c:pt>
                <c:pt idx="58">
                  <c:v>124.93085821462117</c:v>
                </c:pt>
                <c:pt idx="59">
                  <c:v>125.68616685659646</c:v>
                </c:pt>
                <c:pt idx="60">
                  <c:v>126.08847138334545</c:v>
                </c:pt>
                <c:pt idx="61">
                  <c:v>126.22517405824257</c:v>
                </c:pt>
                <c:pt idx="62">
                  <c:v>125.41261918855808</c:v>
                </c:pt>
                <c:pt idx="63">
                  <c:v>123.33540725440159</c:v>
                </c:pt>
                <c:pt idx="64">
                  <c:v>121.47084449720002</c:v>
                </c:pt>
                <c:pt idx="65">
                  <c:v>119.86059929829744</c:v>
                </c:pt>
                <c:pt idx="66">
                  <c:v>118.59370629418218</c:v>
                </c:pt>
                <c:pt idx="67">
                  <c:v>117.30988427772122</c:v>
                </c:pt>
                <c:pt idx="68">
                  <c:v>116.07696246702163</c:v>
                </c:pt>
                <c:pt idx="69">
                  <c:v>114.73227110899695</c:v>
                </c:pt>
                <c:pt idx="70">
                  <c:v>113.51802213780354</c:v>
                </c:pt>
                <c:pt idx="71">
                  <c:v>112.58404580035501</c:v>
                </c:pt>
                <c:pt idx="72">
                  <c:v>111.6651569114661</c:v>
                </c:pt>
                <c:pt idx="73">
                  <c:v>111.10850053286526</c:v>
                </c:pt>
                <c:pt idx="74">
                  <c:v>110.83293811859912</c:v>
                </c:pt>
                <c:pt idx="75">
                  <c:v>110.69750087580081</c:v>
                </c:pt>
                <c:pt idx="76">
                  <c:v>110.64356569061569</c:v>
                </c:pt>
                <c:pt idx="77">
                  <c:v>110.51812844781732</c:v>
                </c:pt>
                <c:pt idx="78">
                  <c:v>110.47100910625348</c:v>
                </c:pt>
                <c:pt idx="79">
                  <c:v>110.08860169884609</c:v>
                </c:pt>
                <c:pt idx="80">
                  <c:v>109.34400293341398</c:v>
                </c:pt>
                <c:pt idx="81">
                  <c:v>108.7125831803276</c:v>
                </c:pt>
                <c:pt idx="82">
                  <c:v>107.95270663711769</c:v>
                </c:pt>
                <c:pt idx="83">
                  <c:v>106.89643091695305</c:v>
                </c:pt>
                <c:pt idx="84">
                  <c:v>105.81452933944966</c:v>
                </c:pt>
                <c:pt idx="85">
                  <c:v>104.93044074310576</c:v>
                </c:pt>
                <c:pt idx="86">
                  <c:v>104.06413203017829</c:v>
                </c:pt>
                <c:pt idx="87">
                  <c:v>103.07076783264739</c:v>
                </c:pt>
                <c:pt idx="88">
                  <c:v>102.14758367626887</c:v>
                </c:pt>
                <c:pt idx="89">
                  <c:v>101.27621536351164</c:v>
                </c:pt>
                <c:pt idx="90">
                  <c:v>100.52155692729768</c:v>
                </c:pt>
                <c:pt idx="91">
                  <c:v>99.805723593964288</c:v>
                </c:pt>
                <c:pt idx="92">
                  <c:v>99.688089849108351</c:v>
                </c:pt>
                <c:pt idx="93">
                  <c:v>100.01231481481477</c:v>
                </c:pt>
                <c:pt idx="94">
                  <c:v>100.50377572016455</c:v>
                </c:pt>
                <c:pt idx="95">
                  <c:v>101.19272633744851</c:v>
                </c:pt>
                <c:pt idx="96">
                  <c:v>101.73312757201647</c:v>
                </c:pt>
                <c:pt idx="97">
                  <c:v>102.14232510288063</c:v>
                </c:pt>
                <c:pt idx="98">
                  <c:v>102.08283950617285</c:v>
                </c:pt>
              </c:numCache>
            </c:numRef>
          </c:val>
        </c:ser>
        <c:ser>
          <c:idx val="3"/>
          <c:order val="3"/>
          <c:tx>
            <c:strRef>
              <c:f>Månedsspreader!$E$2</c:f>
              <c:strCache>
                <c:ptCount val="1"/>
                <c:pt idx="0">
                  <c:v>Utestående OMF</c:v>
                </c:pt>
              </c:strCache>
            </c:strRef>
          </c:tx>
          <c:marker>
            <c:symbol val="none"/>
          </c:marker>
          <c:cat>
            <c:numRef>
              <c:f>Månedsspreader!$A$76:$A$174</c:f>
              <c:numCache>
                <c:formatCode>[$-414]mmmm\ yyyy;@</c:formatCode>
                <c:ptCount val="9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numCache>
            </c:numRef>
          </c:cat>
          <c:val>
            <c:numRef>
              <c:f>Månedsspreader!$E$76:$E$174</c:f>
              <c:numCache>
                <c:formatCode>0.00</c:formatCode>
                <c:ptCount val="99"/>
                <c:pt idx="0">
                  <c:v>10.891201420598676</c:v>
                </c:pt>
                <c:pt idx="1">
                  <c:v>10.793271435819372</c:v>
                </c:pt>
                <c:pt idx="2">
                  <c:v>10.772205986808725</c:v>
                </c:pt>
                <c:pt idx="3">
                  <c:v>10.845822425164885</c:v>
                </c:pt>
                <c:pt idx="4">
                  <c:v>10.934315575849817</c:v>
                </c:pt>
                <c:pt idx="5">
                  <c:v>11.058662607813289</c:v>
                </c:pt>
                <c:pt idx="6">
                  <c:v>11.165603247082698</c:v>
                </c:pt>
                <c:pt idx="7">
                  <c:v>11.34327447995941</c:v>
                </c:pt>
                <c:pt idx="8">
                  <c:v>11.900618467782849</c:v>
                </c:pt>
                <c:pt idx="9">
                  <c:v>12.583294266869615</c:v>
                </c:pt>
                <c:pt idx="10">
                  <c:v>13.097358193810248</c:v>
                </c:pt>
                <c:pt idx="11">
                  <c:v>13.67370522577372</c:v>
                </c:pt>
                <c:pt idx="12">
                  <c:v>14.356947234906146</c:v>
                </c:pt>
                <c:pt idx="13">
                  <c:v>15.077769152714357</c:v>
                </c:pt>
                <c:pt idx="14">
                  <c:v>15.839903855910702</c:v>
                </c:pt>
                <c:pt idx="15">
                  <c:v>16.688419837645849</c:v>
                </c:pt>
                <c:pt idx="16">
                  <c:v>17.386730339928953</c:v>
                </c:pt>
                <c:pt idx="17">
                  <c:v>18.054287417554548</c:v>
                </c:pt>
                <c:pt idx="18">
                  <c:v>18.686451801116185</c:v>
                </c:pt>
                <c:pt idx="19">
                  <c:v>19.129027143581936</c:v>
                </c:pt>
                <c:pt idx="20">
                  <c:v>19.512433536275992</c:v>
                </c:pt>
                <c:pt idx="21">
                  <c:v>19.796067478437337</c:v>
                </c:pt>
                <c:pt idx="22">
                  <c:v>20.072163368848305</c:v>
                </c:pt>
                <c:pt idx="23">
                  <c:v>20.392756976154228</c:v>
                </c:pt>
                <c:pt idx="24">
                  <c:v>20.707403094875694</c:v>
                </c:pt>
                <c:pt idx="25">
                  <c:v>21.089195332318624</c:v>
                </c:pt>
                <c:pt idx="26">
                  <c:v>21.551820903094896</c:v>
                </c:pt>
                <c:pt idx="27">
                  <c:v>22.034962455606305</c:v>
                </c:pt>
                <c:pt idx="28">
                  <c:v>22.591446473871123</c:v>
                </c:pt>
                <c:pt idx="29">
                  <c:v>23.219062912227297</c:v>
                </c:pt>
                <c:pt idx="30">
                  <c:v>23.836277524099454</c:v>
                </c:pt>
                <c:pt idx="31">
                  <c:v>24.426722729578891</c:v>
                </c:pt>
                <c:pt idx="32">
                  <c:v>24.981891679350593</c:v>
                </c:pt>
                <c:pt idx="33">
                  <c:v>25.547119989852874</c:v>
                </c:pt>
                <c:pt idx="34">
                  <c:v>26.058550735667179</c:v>
                </c:pt>
                <c:pt idx="35">
                  <c:v>26.645658802638263</c:v>
                </c:pt>
                <c:pt idx="36">
                  <c:v>27.246161085743282</c:v>
                </c:pt>
                <c:pt idx="37">
                  <c:v>27.884065702689</c:v>
                </c:pt>
                <c:pt idx="38">
                  <c:v>28.551621258244548</c:v>
                </c:pt>
                <c:pt idx="39">
                  <c:v>29.202458396752924</c:v>
                </c:pt>
                <c:pt idx="40">
                  <c:v>29.81831836631153</c:v>
                </c:pt>
                <c:pt idx="41">
                  <c:v>30.424817605276523</c:v>
                </c:pt>
                <c:pt idx="42">
                  <c:v>31.006035261288698</c:v>
                </c:pt>
                <c:pt idx="43">
                  <c:v>31.631399036022326</c:v>
                </c:pt>
                <c:pt idx="44">
                  <c:v>32.365085489599196</c:v>
                </c:pt>
                <c:pt idx="45">
                  <c:v>33.254400558092321</c:v>
                </c:pt>
                <c:pt idx="46">
                  <c:v>34.201801877219673</c:v>
                </c:pt>
                <c:pt idx="47">
                  <c:v>35.215652714358207</c:v>
                </c:pt>
                <c:pt idx="48">
                  <c:v>36.349404616945705</c:v>
                </c:pt>
                <c:pt idx="49">
                  <c:v>37.329839928970088</c:v>
                </c:pt>
                <c:pt idx="50">
                  <c:v>38.215022577371911</c:v>
                </c:pt>
                <c:pt idx="51">
                  <c:v>39.052990613901578</c:v>
                </c:pt>
                <c:pt idx="52">
                  <c:v>39.909252409944195</c:v>
                </c:pt>
                <c:pt idx="53">
                  <c:v>40.825763064434305</c:v>
                </c:pt>
                <c:pt idx="54">
                  <c:v>41.708989852866551</c:v>
                </c:pt>
                <c:pt idx="55">
                  <c:v>42.465303399289724</c:v>
                </c:pt>
                <c:pt idx="56">
                  <c:v>43.132373414510411</c:v>
                </c:pt>
                <c:pt idx="57">
                  <c:v>43.764734145104022</c:v>
                </c:pt>
                <c:pt idx="58">
                  <c:v>44.353510400811778</c:v>
                </c:pt>
                <c:pt idx="59">
                  <c:v>44.945907661085748</c:v>
                </c:pt>
                <c:pt idx="60">
                  <c:v>45.500775240994436</c:v>
                </c:pt>
                <c:pt idx="61">
                  <c:v>46.063598680872659</c:v>
                </c:pt>
                <c:pt idx="62">
                  <c:v>46.625737189244042</c:v>
                </c:pt>
                <c:pt idx="63">
                  <c:v>47.167719685438868</c:v>
                </c:pt>
                <c:pt idx="64">
                  <c:v>47.665631405377979</c:v>
                </c:pt>
                <c:pt idx="65">
                  <c:v>48.162374175545409</c:v>
                </c:pt>
                <c:pt idx="66">
                  <c:v>48.699969304921375</c:v>
                </c:pt>
                <c:pt idx="67">
                  <c:v>49.368287417554527</c:v>
                </c:pt>
                <c:pt idx="68">
                  <c:v>50.069339928970095</c:v>
                </c:pt>
                <c:pt idx="69">
                  <c:v>50.753818873668173</c:v>
                </c:pt>
                <c:pt idx="70">
                  <c:v>51.394665144596644</c:v>
                </c:pt>
                <c:pt idx="71">
                  <c:v>51.995901065449004</c:v>
                </c:pt>
                <c:pt idx="72">
                  <c:v>52.526077625570792</c:v>
                </c:pt>
                <c:pt idx="73">
                  <c:v>52.985684931506846</c:v>
                </c:pt>
                <c:pt idx="74">
                  <c:v>53.378866057838628</c:v>
                </c:pt>
                <c:pt idx="75">
                  <c:v>53.692595129375981</c:v>
                </c:pt>
                <c:pt idx="76">
                  <c:v>53.838735159817354</c:v>
                </c:pt>
                <c:pt idx="77">
                  <c:v>53.939648401826453</c:v>
                </c:pt>
                <c:pt idx="78">
                  <c:v>54.009785388127867</c:v>
                </c:pt>
                <c:pt idx="79">
                  <c:v>54.038529680365301</c:v>
                </c:pt>
                <c:pt idx="80">
                  <c:v>53.965424657534236</c:v>
                </c:pt>
                <c:pt idx="81">
                  <c:v>53.512540334855416</c:v>
                </c:pt>
                <c:pt idx="82">
                  <c:v>52.930732115677323</c:v>
                </c:pt>
                <c:pt idx="83">
                  <c:v>52.518357686453584</c:v>
                </c:pt>
                <c:pt idx="84">
                  <c:v>52.026713850837162</c:v>
                </c:pt>
                <c:pt idx="85">
                  <c:v>51.426668188736677</c:v>
                </c:pt>
                <c:pt idx="86">
                  <c:v>50.853992389649925</c:v>
                </c:pt>
                <c:pt idx="87">
                  <c:v>50.2499398782344</c:v>
                </c:pt>
                <c:pt idx="88">
                  <c:v>49.567816590563154</c:v>
                </c:pt>
                <c:pt idx="89">
                  <c:v>49.079232115677321</c:v>
                </c:pt>
                <c:pt idx="90">
                  <c:v>48.643749619482477</c:v>
                </c:pt>
                <c:pt idx="91">
                  <c:v>48.266349315068503</c:v>
                </c:pt>
                <c:pt idx="92">
                  <c:v>48.224279299847801</c:v>
                </c:pt>
                <c:pt idx="93">
                  <c:v>48.372334094368341</c:v>
                </c:pt>
                <c:pt idx="94">
                  <c:v>48.738319634703217</c:v>
                </c:pt>
                <c:pt idx="95">
                  <c:v>49.254582952815838</c:v>
                </c:pt>
                <c:pt idx="96">
                  <c:v>49.698190258751929</c:v>
                </c:pt>
                <c:pt idx="97">
                  <c:v>50.189967275494652</c:v>
                </c:pt>
                <c:pt idx="98">
                  <c:v>50.642269406392664</c:v>
                </c:pt>
              </c:numCache>
            </c:numRef>
          </c:val>
        </c:ser>
        <c:marker val="1"/>
        <c:axId val="151065344"/>
        <c:axId val="151066880"/>
      </c:lineChart>
      <c:dateAx>
        <c:axId val="151065344"/>
        <c:scaling>
          <c:orientation val="minMax"/>
          <c:max val="42430"/>
          <c:min val="39448"/>
        </c:scaling>
        <c:axPos val="b"/>
        <c:numFmt formatCode="yyyy" sourceLinked="0"/>
        <c:tickLblPos val="low"/>
        <c:txPr>
          <a:bodyPr/>
          <a:lstStyle/>
          <a:p>
            <a:pPr>
              <a:defRPr sz="900"/>
            </a:pPr>
            <a:endParaRPr lang="nb-NO"/>
          </a:p>
        </c:txPr>
        <c:crossAx val="151066880"/>
        <c:crosses val="autoZero"/>
        <c:auto val="1"/>
        <c:lblOffset val="100"/>
        <c:majorUnit val="1"/>
        <c:majorTimeUnit val="years"/>
        <c:minorUnit val="1"/>
        <c:minorTimeUnit val="years"/>
      </c:dateAx>
      <c:valAx>
        <c:axId val="151066880"/>
        <c:scaling>
          <c:orientation val="minMax"/>
        </c:scaling>
        <c:axPos val="l"/>
        <c:majorGridlines/>
        <c:title>
          <c:tx>
            <c:rich>
              <a:bodyPr rot="-5400000" vert="horz"/>
              <a:lstStyle/>
              <a:p>
                <a:pPr>
                  <a:defRPr b="0"/>
                </a:pPr>
                <a:r>
                  <a:rPr lang="en-US" b="0"/>
                  <a:t>Basispunkter</a:t>
                </a:r>
              </a:p>
            </c:rich>
          </c:tx>
          <c:layout/>
        </c:title>
        <c:numFmt formatCode="0" sourceLinked="0"/>
        <c:tickLblPos val="nextTo"/>
        <c:crossAx val="151065344"/>
        <c:crosses val="autoZero"/>
        <c:crossBetween val="between"/>
      </c:valAx>
    </c:plotArea>
    <c:legend>
      <c:legendPos val="b"/>
      <c:layout>
        <c:manualLayout>
          <c:xMode val="edge"/>
          <c:yMode val="edge"/>
          <c:x val="0.11587143390687089"/>
          <c:y val="0.86600313640364779"/>
          <c:w val="0.77576220845438004"/>
          <c:h val="0.13399686359635263"/>
        </c:manualLayout>
      </c:layout>
      <c:txPr>
        <a:bodyPr/>
        <a:lstStyle/>
        <a:p>
          <a:pPr>
            <a:defRPr sz="1300" b="0"/>
          </a:pPr>
          <a:endParaRPr lang="nb-NO"/>
        </a:p>
      </c:txP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0.67094</cdr:x>
      <cdr:y>0.20339</cdr:y>
    </cdr:from>
    <cdr:to>
      <cdr:x>0.87607</cdr:x>
      <cdr:y>0.27119</cdr:y>
    </cdr:to>
    <cdr:sp macro="" textlink="">
      <cdr:nvSpPr>
        <cdr:cNvPr id="2" name="TekstSylinder 1"/>
        <cdr:cNvSpPr txBox="1"/>
      </cdr:nvSpPr>
      <cdr:spPr>
        <a:xfrm xmlns:a="http://schemas.openxmlformats.org/drawingml/2006/main">
          <a:off x="5652628" y="864096"/>
          <a:ext cx="1728192"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1400" b="1" dirty="0" smtClean="0">
              <a:solidFill>
                <a:srgbClr val="264D1F"/>
              </a:solidFill>
            </a:rPr>
            <a:t>Innskudd og innlån kunder</a:t>
          </a:r>
          <a:endParaRPr lang="nb-NO" sz="1400" b="1" dirty="0">
            <a:solidFill>
              <a:srgbClr val="264D1F"/>
            </a:solidFill>
          </a:endParaRPr>
        </a:p>
      </cdr:txBody>
    </cdr:sp>
  </cdr:relSizeAnchor>
  <cdr:relSizeAnchor xmlns:cdr="http://schemas.openxmlformats.org/drawingml/2006/chartDrawing">
    <cdr:from>
      <cdr:x>0.91026</cdr:x>
      <cdr:y>0.52542</cdr:y>
    </cdr:from>
    <cdr:to>
      <cdr:x>1</cdr:x>
      <cdr:y>0.59322</cdr:y>
    </cdr:to>
    <cdr:sp macro="" textlink="">
      <cdr:nvSpPr>
        <cdr:cNvPr id="3" name="TekstSylinder 1"/>
        <cdr:cNvSpPr txBox="1"/>
      </cdr:nvSpPr>
      <cdr:spPr>
        <a:xfrm xmlns:a="http://schemas.openxmlformats.org/drawingml/2006/main">
          <a:off x="7668852" y="2232248"/>
          <a:ext cx="756084"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nb-NO" sz="1400" b="1" dirty="0" smtClean="0">
              <a:solidFill>
                <a:srgbClr val="FFC000"/>
              </a:solidFill>
            </a:rPr>
            <a:t>OMF</a:t>
          </a:r>
          <a:endParaRPr lang="nb-NO" sz="1400" b="1" dirty="0">
            <a:solidFill>
              <a:srgbClr val="FFC000"/>
            </a:solidFill>
          </a:endParaRPr>
        </a:p>
      </cdr:txBody>
    </cdr:sp>
  </cdr:relSizeAnchor>
  <cdr:relSizeAnchor xmlns:cdr="http://schemas.openxmlformats.org/drawingml/2006/chartDrawing">
    <cdr:from>
      <cdr:x>0.5</cdr:x>
      <cdr:y>0.49153</cdr:y>
    </cdr:from>
    <cdr:to>
      <cdr:x>0.7735</cdr:x>
      <cdr:y>0.55932</cdr:y>
    </cdr:to>
    <cdr:sp macro="" textlink="">
      <cdr:nvSpPr>
        <cdr:cNvPr id="4" name="TekstSylinder 1"/>
        <cdr:cNvSpPr txBox="1"/>
      </cdr:nvSpPr>
      <cdr:spPr>
        <a:xfrm xmlns:a="http://schemas.openxmlformats.org/drawingml/2006/main">
          <a:off x="4212468" y="2088232"/>
          <a:ext cx="2304256"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nb-NO" sz="1400" b="1" dirty="0" smtClean="0">
              <a:solidFill>
                <a:schemeClr val="accent3">
                  <a:lumMod val="50000"/>
                </a:schemeClr>
              </a:solidFill>
            </a:rPr>
            <a:t>Kort markedsfinansiering og </a:t>
          </a:r>
          <a:r>
            <a:rPr lang="nb-NO" sz="1400" b="1" dirty="0" err="1" smtClean="0">
              <a:solidFill>
                <a:schemeClr val="accent3">
                  <a:lumMod val="50000"/>
                </a:schemeClr>
              </a:solidFill>
            </a:rPr>
            <a:t>interbank</a:t>
          </a:r>
          <a:endParaRPr lang="nb-NO" sz="1400" b="1" dirty="0">
            <a:solidFill>
              <a:schemeClr val="accent3">
                <a:lumMod val="50000"/>
              </a:schemeClr>
            </a:solidFill>
          </a:endParaRPr>
        </a:p>
      </cdr:txBody>
    </cdr:sp>
  </cdr:relSizeAnchor>
  <cdr:relSizeAnchor xmlns:cdr="http://schemas.openxmlformats.org/drawingml/2006/chartDrawing">
    <cdr:from>
      <cdr:x>0.76496</cdr:x>
      <cdr:y>0.69492</cdr:y>
    </cdr:from>
    <cdr:to>
      <cdr:x>0.97009</cdr:x>
      <cdr:y>0.76271</cdr:y>
    </cdr:to>
    <cdr:sp macro="" textlink="">
      <cdr:nvSpPr>
        <cdr:cNvPr id="5" name="TekstSylinder 1"/>
        <cdr:cNvSpPr txBox="1"/>
      </cdr:nvSpPr>
      <cdr:spPr>
        <a:xfrm xmlns:a="http://schemas.openxmlformats.org/drawingml/2006/main">
          <a:off x="6444716" y="2952328"/>
          <a:ext cx="1728192"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nb-NO" sz="1400" b="1" dirty="0" smtClean="0">
              <a:solidFill>
                <a:srgbClr val="E16DB2"/>
              </a:solidFill>
            </a:rPr>
            <a:t>Egenkapital og ansvarlig lån</a:t>
          </a:r>
          <a:endParaRPr lang="nb-NO" sz="1400" b="1" dirty="0">
            <a:solidFill>
              <a:srgbClr val="E16DB2"/>
            </a:solidFill>
          </a:endParaRPr>
        </a:p>
      </cdr:txBody>
    </cdr:sp>
  </cdr:relSizeAnchor>
  <cdr:relSizeAnchor xmlns:cdr="http://schemas.openxmlformats.org/drawingml/2006/chartDrawing">
    <cdr:from>
      <cdr:x>0.30342</cdr:x>
      <cdr:y>0.62712</cdr:y>
    </cdr:from>
    <cdr:to>
      <cdr:x>0.50855</cdr:x>
      <cdr:y>0.69492</cdr:y>
    </cdr:to>
    <cdr:sp macro="" textlink="">
      <cdr:nvSpPr>
        <cdr:cNvPr id="6" name="TekstSylinder 1"/>
        <cdr:cNvSpPr txBox="1"/>
      </cdr:nvSpPr>
      <cdr:spPr>
        <a:xfrm xmlns:a="http://schemas.openxmlformats.org/drawingml/2006/main">
          <a:off x="2556284" y="2664296"/>
          <a:ext cx="1728192"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nb-NO" sz="1400" b="1" dirty="0" smtClean="0">
              <a:solidFill>
                <a:srgbClr val="00B0F0"/>
              </a:solidFill>
            </a:rPr>
            <a:t>Lange seniorobligasjoner</a:t>
          </a:r>
          <a:endParaRPr lang="nb-NO" sz="1400" b="1" dirty="0">
            <a:solidFill>
              <a:srgbClr val="00B0F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F948858E-368D-4DFC-A590-C6C1B9B5829C}" type="datetimeFigureOut">
              <a:rPr lang="nb-NO" smtClean="0"/>
              <a:pPr/>
              <a:t>16.03.2016</a:t>
            </a:fld>
            <a:endParaRPr lang="nb-NO"/>
          </a:p>
        </p:txBody>
      </p:sp>
      <p:sp>
        <p:nvSpPr>
          <p:cNvPr id="4" name="Plassholder for bunntekst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0843F01E-ACEE-4CBA-831E-A884B9C0A4F1}" type="slidenum">
              <a:rPr lang="nb-NO" smtClean="0"/>
              <a:pPr/>
              <a:t>‹#›</a:t>
            </a:fld>
            <a:endParaRPr lang="nb-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5659" cy="496332"/>
          </a:xfrm>
          <a:prstGeom prst="rect">
            <a:avLst/>
          </a:prstGeom>
        </p:spPr>
        <p:txBody>
          <a:bodyPr vert="horz" lIns="91437" tIns="45718" rIns="91437" bIns="45718" rtlCol="0"/>
          <a:lstStyle>
            <a:lvl1pPr algn="l">
              <a:defRPr sz="1200"/>
            </a:lvl1pPr>
          </a:lstStyle>
          <a:p>
            <a:endParaRPr lang="nb-NO"/>
          </a:p>
        </p:txBody>
      </p:sp>
      <p:sp>
        <p:nvSpPr>
          <p:cNvPr id="3" name="Plassholder for dato 2"/>
          <p:cNvSpPr>
            <a:spLocks noGrp="1"/>
          </p:cNvSpPr>
          <p:nvPr>
            <p:ph type="dt" idx="1"/>
          </p:nvPr>
        </p:nvSpPr>
        <p:spPr>
          <a:xfrm>
            <a:off x="3850444" y="0"/>
            <a:ext cx="2945659" cy="496332"/>
          </a:xfrm>
          <a:prstGeom prst="rect">
            <a:avLst/>
          </a:prstGeom>
        </p:spPr>
        <p:txBody>
          <a:bodyPr vert="horz" lIns="91437" tIns="45718" rIns="91437" bIns="45718" rtlCol="0"/>
          <a:lstStyle>
            <a:lvl1pPr algn="r">
              <a:defRPr sz="1200"/>
            </a:lvl1pPr>
          </a:lstStyle>
          <a:p>
            <a:fld id="{25BFE309-1A04-4574-8CA9-78B7603E707B}" type="datetimeFigureOut">
              <a:rPr lang="nb-NO" smtClean="0"/>
              <a:pPr/>
              <a:t>16.03.2016</a:t>
            </a:fld>
            <a:endParaRPr lang="nb-NO"/>
          </a:p>
        </p:txBody>
      </p:sp>
      <p:sp>
        <p:nvSpPr>
          <p:cNvPr id="4" name="Plassholder for lysbilde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37" tIns="45718" rIns="91437" bIns="45718" rtlCol="0" anchor="ctr"/>
          <a:lstStyle/>
          <a:p>
            <a:endParaRPr lang="nb-NO"/>
          </a:p>
        </p:txBody>
      </p:sp>
      <p:sp>
        <p:nvSpPr>
          <p:cNvPr id="5" name="Plassholder for notater 4"/>
          <p:cNvSpPr>
            <a:spLocks noGrp="1"/>
          </p:cNvSpPr>
          <p:nvPr>
            <p:ph type="body" sz="quarter" idx="3"/>
          </p:nvPr>
        </p:nvSpPr>
        <p:spPr>
          <a:xfrm>
            <a:off x="679768" y="4715154"/>
            <a:ext cx="5438140" cy="4466987"/>
          </a:xfrm>
          <a:prstGeom prst="rect">
            <a:avLst/>
          </a:prstGeom>
        </p:spPr>
        <p:txBody>
          <a:bodyPr vert="horz" lIns="91437" tIns="45718" rIns="91437" bIns="45718"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428584"/>
            <a:ext cx="2945659" cy="496332"/>
          </a:xfrm>
          <a:prstGeom prst="rect">
            <a:avLst/>
          </a:prstGeom>
        </p:spPr>
        <p:txBody>
          <a:bodyPr vert="horz" lIns="91437" tIns="45718" rIns="91437" bIns="45718"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4" y="9428584"/>
            <a:ext cx="2945659" cy="496332"/>
          </a:xfrm>
          <a:prstGeom prst="rect">
            <a:avLst/>
          </a:prstGeom>
        </p:spPr>
        <p:txBody>
          <a:bodyPr vert="horz" lIns="91437" tIns="45718" rIns="91437" bIns="45718" rtlCol="0" anchor="b"/>
          <a:lstStyle>
            <a:lvl1pPr algn="r">
              <a:defRPr sz="1200"/>
            </a:lvl1pPr>
          </a:lstStyle>
          <a:p>
            <a:fld id="{C1A2A7ED-612C-444B-A9A7-E7F6403692C5}"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smtClean="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dirty="0" smtClean="0"/>
              <a:t>OMF</a:t>
            </a:r>
            <a:r>
              <a:rPr lang="nb-NO" baseline="0" dirty="0" smtClean="0"/>
              <a:t> har nå passert 1000 mrd. kroner i utestående volum. Veksten har med andre ord vært eventyrlig siden starten i 2007. Bytteordningen (230 mrd. kroner) virket som startgass for få opp utstedt volum, og så var markedet klart for å overta etter hvert som bytteordningen forfalt. </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OMF er også blitt en sentral del av den norske markedsplassen. OMF utgjør om lag 34 prosent av obligasjonsvolumet på Oslo Børs og er totalt sett rundt tre ganger så stort som det norske statsobligasjonsmarkedet.</a:t>
            </a:r>
          </a:p>
          <a:p>
            <a:endParaRPr lang="nb-NO" dirty="0" smtClean="0"/>
          </a:p>
          <a:p>
            <a:r>
              <a:rPr lang="nb-NO" dirty="0" smtClean="0"/>
              <a:t>Som man kan se av figuren er det særlig</a:t>
            </a:r>
            <a:r>
              <a:rPr lang="nb-NO" baseline="0" dirty="0" smtClean="0"/>
              <a:t> utstedt volum i valuta som har vært driveren for vekst de siste årene. Det er ikke til å legge skjul på at dette er sterkt påvirket av en betydelig svakere krone, noe som slår ut i denne grafen ettersom den måles i kroner. </a:t>
            </a:r>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13</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endParaRPr lang="nb-NO" dirty="0" smtClean="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14</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endParaRPr lang="nb-NO" baseline="0" dirty="0" smtClean="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15</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endParaRPr lang="nb-NO" dirty="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16</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2</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smtClean="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3</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baseline="0" dirty="0" smtClean="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4</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6</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7</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10</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I dag er det rentemøte. Renten</a:t>
            </a:r>
            <a:r>
              <a:rPr lang="nb-NO" baseline="0" dirty="0" smtClean="0"/>
              <a:t> kan bli satt ned, men vil det få effekt for boliglånene? Kanskje ikke som man håper. </a:t>
            </a:r>
          </a:p>
          <a:p>
            <a:endParaRPr lang="nb-NO" baseline="0" dirty="0" smtClean="0"/>
          </a:p>
          <a:p>
            <a:r>
              <a:rPr lang="nb-NO" baseline="0" dirty="0" smtClean="0"/>
              <a:t>Da må vi se på </a:t>
            </a:r>
            <a:r>
              <a:rPr lang="nb-NO" baseline="0" dirty="0" err="1" smtClean="0"/>
              <a:t>fundingsituasjonen</a:t>
            </a:r>
            <a:r>
              <a:rPr lang="nb-NO" baseline="0" dirty="0" smtClean="0"/>
              <a:t>. </a:t>
            </a:r>
          </a:p>
          <a:p>
            <a:endParaRPr lang="nb-NO" dirty="0" smtClean="0"/>
          </a:p>
          <a:p>
            <a:r>
              <a:rPr lang="nb-NO" dirty="0" smtClean="0"/>
              <a:t>Merk</a:t>
            </a:r>
            <a:r>
              <a:rPr lang="nb-NO" dirty="0" smtClean="0"/>
              <a:t>: Dette</a:t>
            </a:r>
            <a:r>
              <a:rPr lang="nb-NO" baseline="0" dirty="0" smtClean="0"/>
              <a:t> er tall for alle bankene samlet sett. </a:t>
            </a:r>
          </a:p>
          <a:p>
            <a:endParaRPr lang="nb-NO" baseline="0" dirty="0" smtClean="0"/>
          </a:p>
          <a:p>
            <a:r>
              <a:rPr lang="nb-NO" baseline="0" dirty="0" smtClean="0"/>
              <a:t>Innskudd fortsatt klart viktigste finansieringskilde.</a:t>
            </a:r>
          </a:p>
          <a:p>
            <a:endParaRPr lang="nb-NO" baseline="0" dirty="0" smtClean="0"/>
          </a:p>
          <a:p>
            <a:r>
              <a:rPr lang="nb-NO" baseline="0" dirty="0" smtClean="0"/>
              <a:t>OMF blir så å si utelukkende benyttet for å finansiere bankenes boliglån (eksisterer også noe OMF med pant i næringseiendom eller med garanti fra kommuner)</a:t>
            </a:r>
            <a:endParaRPr lang="nb-NO" dirty="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11</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Mye</a:t>
            </a:r>
            <a:r>
              <a:rPr lang="nb-NO" baseline="0" dirty="0" smtClean="0"/>
              <a:t> sikrere instrument!</a:t>
            </a:r>
          </a:p>
          <a:p>
            <a:endParaRPr lang="nb-NO" baseline="0" dirty="0" smtClean="0"/>
          </a:p>
          <a:p>
            <a:r>
              <a:rPr lang="nb-NO" baseline="0" dirty="0" smtClean="0"/>
              <a:t>Investorer i covered bonds har aldri tapt penger</a:t>
            </a:r>
          </a:p>
          <a:p>
            <a:endParaRPr lang="nb-NO" baseline="0" dirty="0" smtClean="0"/>
          </a:p>
          <a:p>
            <a:r>
              <a:rPr lang="nb-NO" baseline="0" dirty="0" smtClean="0"/>
              <a:t>Lang historie i enkelte europeiske land. Lengst fartstid i Tyskland og Danmark – Første covered </a:t>
            </a:r>
            <a:r>
              <a:rPr lang="nb-NO" baseline="0" dirty="0" err="1" smtClean="0"/>
              <a:t>bond</a:t>
            </a:r>
            <a:r>
              <a:rPr lang="nb-NO" baseline="0" dirty="0" smtClean="0"/>
              <a:t> i Danmark ble utstedt i etterkant av den store brannen i København i 1795.</a:t>
            </a:r>
          </a:p>
          <a:p>
            <a:endParaRPr lang="nb-NO" baseline="0" dirty="0" smtClean="0"/>
          </a:p>
          <a:p>
            <a:r>
              <a:rPr lang="nb-NO" baseline="0" dirty="0" smtClean="0"/>
              <a:t>Bytteordningen endelig avviklet i juni 2014.</a:t>
            </a:r>
          </a:p>
          <a:p>
            <a:endParaRPr lang="nb-NO" baseline="0" dirty="0" smtClean="0"/>
          </a:p>
          <a:p>
            <a:r>
              <a:rPr lang="nb-NO" baseline="0" dirty="0" smtClean="0"/>
              <a:t>Se denne rapporten for mer info: https://www.fno.no/contentassets/b8d4bb061cd8430b9280be9292ce55ce/download/norwegian-covered-bonds-market-updated-march-2016.pdf</a:t>
            </a:r>
          </a:p>
          <a:p>
            <a:r>
              <a:rPr lang="nb-NO" baseline="0" dirty="0" smtClean="0"/>
              <a:t>Evt. bare å spørre!</a:t>
            </a:r>
            <a:endParaRPr lang="nb-NO" dirty="0"/>
          </a:p>
        </p:txBody>
      </p:sp>
      <p:sp>
        <p:nvSpPr>
          <p:cNvPr id="4" name="Plassholder for lysbildenummer 3"/>
          <p:cNvSpPr>
            <a:spLocks noGrp="1"/>
          </p:cNvSpPr>
          <p:nvPr>
            <p:ph type="sldNum" sz="quarter" idx="10"/>
          </p:nvPr>
        </p:nvSpPr>
        <p:spPr/>
        <p:txBody>
          <a:bodyPr/>
          <a:lstStyle/>
          <a:p>
            <a:fld id="{C1A2A7ED-612C-444B-A9A7-E7F6403692C5}" type="slidenum">
              <a:rPr lang="nb-NO" smtClean="0"/>
              <a:pPr/>
              <a:t>12</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1" y="0"/>
            <a:ext cx="9143999" cy="6209928"/>
          </a:xfrm>
        </p:spPr>
        <p:txBody>
          <a:bodyPr/>
          <a:lstStyle/>
          <a:p>
            <a:r>
              <a:rPr lang="nb-NO" smtClean="0"/>
              <a:t>Klikk ikonet for å legge til et bilde</a:t>
            </a:r>
            <a:endParaRPr lang="nb-NO" dirty="0"/>
          </a:p>
        </p:txBody>
      </p:sp>
      <p:sp>
        <p:nvSpPr>
          <p:cNvPr id="2" name="Tittel 1"/>
          <p:cNvSpPr>
            <a:spLocks noGrp="1"/>
          </p:cNvSpPr>
          <p:nvPr>
            <p:ph type="title" hasCustomPrompt="1"/>
          </p:nvPr>
        </p:nvSpPr>
        <p:spPr>
          <a:xfrm>
            <a:off x="539552" y="548680"/>
            <a:ext cx="4032448" cy="1362075"/>
          </a:xfrm>
        </p:spPr>
        <p:txBody>
          <a:bodyPr anchor="t"/>
          <a:lstStyle>
            <a:lvl1pPr algn="l">
              <a:defRPr sz="4000" b="1" cap="all" baseline="0">
                <a:solidFill>
                  <a:schemeClr val="bg1"/>
                </a:solidFill>
              </a:defRPr>
            </a:lvl1pPr>
          </a:lstStyle>
          <a:p>
            <a:r>
              <a:rPr lang="nb-NO" dirty="0" smtClean="0"/>
              <a:t>Tittel font 40</a:t>
            </a:r>
            <a:br>
              <a:rPr lang="nb-NO" dirty="0" smtClean="0"/>
            </a:br>
            <a:endParaRPr lang="nb-NO" dirty="0"/>
          </a:p>
        </p:txBody>
      </p:sp>
      <p:sp>
        <p:nvSpPr>
          <p:cNvPr id="3" name="Plassholder for tekst 2"/>
          <p:cNvSpPr>
            <a:spLocks noGrp="1"/>
          </p:cNvSpPr>
          <p:nvPr>
            <p:ph type="body" idx="1" hasCustomPrompt="1"/>
          </p:nvPr>
        </p:nvSpPr>
        <p:spPr>
          <a:xfrm>
            <a:off x="554412" y="2060848"/>
            <a:ext cx="4032448" cy="882327"/>
          </a:xfrm>
        </p:spPr>
        <p:txBody>
          <a:bodyPr anchor="b">
            <a:noAutofit/>
          </a:bodyPr>
          <a:lstStyle>
            <a:lvl1pPr marL="0" indent="0">
              <a:buNone/>
              <a:defRPr sz="3200" b="1">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smtClean="0"/>
              <a:t>UNDERTITTEL</a:t>
            </a:r>
          </a:p>
        </p:txBody>
      </p:sp>
      <p:pic>
        <p:nvPicPr>
          <p:cNvPr id="7" name="Bilde 6" descr="Logo.jpg"/>
          <p:cNvPicPr>
            <a:picLocks noChangeAspect="1"/>
          </p:cNvPicPr>
          <p:nvPr userDrawn="1"/>
        </p:nvPicPr>
        <p:blipFill>
          <a:blip r:embed="rId2" cstate="print"/>
          <a:stretch>
            <a:fillRect/>
          </a:stretch>
        </p:blipFill>
        <p:spPr>
          <a:xfrm>
            <a:off x="6588224" y="6237312"/>
            <a:ext cx="2160240" cy="4461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telslide">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b="1">
                <a:solidFill>
                  <a:srgbClr val="3B6E8F"/>
                </a:solidFill>
              </a:defRPr>
            </a:lvl1pPr>
          </a:lstStyle>
          <a:p>
            <a:r>
              <a:rPr lang="nb-NO" dirty="0" smtClean="0"/>
              <a:t>Tittel font 44</a:t>
            </a:r>
            <a:endParaRPr lang="nb-NO" dirty="0"/>
          </a:p>
        </p:txBody>
      </p:sp>
      <p:sp>
        <p:nvSpPr>
          <p:cNvPr id="6"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latin typeface="Arial" pitchFamily="34" charset="0"/>
                <a:cs typeface="Arial" pitchFamily="34" charset="0"/>
              </a:defRPr>
            </a:lvl1pPr>
          </a:lstStyle>
          <a:p>
            <a:fld id="{B412F224-A718-4517-9336-F015AD4D54EB}"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latin typeface="Arial" pitchFamily="34" charset="0"/>
                <a:cs typeface="Arial" pitchFamily="34" charset="0"/>
              </a:defRPr>
            </a:lvl1pPr>
          </a:lstStyle>
          <a:p>
            <a:fld id="{B412F224-A718-4517-9336-F015AD4D54EB}"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1556792"/>
            <a:ext cx="8229600" cy="4569371"/>
          </a:xfrm>
        </p:spPr>
        <p:txBody>
          <a:bodyPr>
            <a:normAutofit/>
          </a:bodyPr>
          <a:lstStyle>
            <a:lvl1pPr>
              <a:defRPr sz="2400">
                <a:solidFill>
                  <a:srgbClr val="3B6E8F"/>
                </a:solidFill>
                <a:latin typeface="Arial" pitchFamily="34" charset="0"/>
                <a:cs typeface="Arial" pitchFamily="34" charset="0"/>
              </a:defRPr>
            </a:lvl1pPr>
            <a:lvl2pPr>
              <a:defRPr sz="2000">
                <a:solidFill>
                  <a:srgbClr val="3B6E8F"/>
                </a:solidFill>
                <a:latin typeface="Arial" pitchFamily="34" charset="0"/>
                <a:cs typeface="Arial" pitchFamily="34" charset="0"/>
              </a:defRPr>
            </a:lvl2pPr>
            <a:lvl3pPr>
              <a:defRPr sz="1800">
                <a:solidFill>
                  <a:srgbClr val="3B6E8F"/>
                </a:solidFill>
                <a:latin typeface="Arial" pitchFamily="34" charset="0"/>
                <a:cs typeface="Arial" pitchFamily="34" charset="0"/>
              </a:defRPr>
            </a:lvl3pPr>
            <a:lvl4pPr>
              <a:defRPr sz="1800">
                <a:solidFill>
                  <a:schemeClr val="tx2"/>
                </a:solidFill>
              </a:defRPr>
            </a:lvl4pPr>
            <a:lvl5pPr>
              <a:defRPr sz="1800">
                <a:solidFill>
                  <a:schemeClr val="tx2"/>
                </a:solidFill>
              </a:defRPr>
            </a:lvl5pPr>
          </a:lstStyle>
          <a:p>
            <a:pPr lvl="0"/>
            <a:r>
              <a:rPr lang="nb-NO" smtClean="0"/>
              <a:t>Klikk for å redigere tekststiler i malen</a:t>
            </a:r>
          </a:p>
          <a:p>
            <a:pPr lvl="1"/>
            <a:r>
              <a:rPr lang="nb-NO" smtClean="0"/>
              <a:t>Andre nivå</a:t>
            </a:r>
          </a:p>
          <a:p>
            <a:pPr lvl="2"/>
            <a:r>
              <a:rPr lang="nb-NO" smtClean="0"/>
              <a:t>Tredje nivå</a:t>
            </a:r>
          </a:p>
        </p:txBody>
      </p:sp>
      <p:pic>
        <p:nvPicPr>
          <p:cNvPr id="5" name="Bilde 4" descr="Logo.jpg"/>
          <p:cNvPicPr>
            <a:picLocks noChangeAspect="1"/>
          </p:cNvPicPr>
          <p:nvPr userDrawn="1"/>
        </p:nvPicPr>
        <p:blipFill>
          <a:blip r:embed="rId2" cstate="print"/>
          <a:stretch>
            <a:fillRect/>
          </a:stretch>
        </p:blipFill>
        <p:spPr>
          <a:xfrm>
            <a:off x="6588224" y="6237312"/>
            <a:ext cx="2160240" cy="446156"/>
          </a:xfrm>
          <a:prstGeom prst="rect">
            <a:avLst/>
          </a:prstGeom>
        </p:spPr>
      </p:pic>
      <p:sp>
        <p:nvSpPr>
          <p:cNvPr id="6"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latin typeface="Arial" pitchFamily="34" charset="0"/>
                <a:cs typeface="Arial" pitchFamily="34" charset="0"/>
              </a:defRPr>
            </a:lvl1pPr>
          </a:lstStyle>
          <a:p>
            <a:fld id="{B412F224-A718-4517-9336-F015AD4D54EB}" type="slidenum">
              <a:rPr lang="nb-NO" smtClean="0"/>
              <a:pPr/>
              <a:t>‹#›</a:t>
            </a:fld>
            <a:endParaRPr lang="nb-NO" dirty="0"/>
          </a:p>
        </p:txBody>
      </p:sp>
      <p:sp>
        <p:nvSpPr>
          <p:cNvPr id="8" name="Tittel 1"/>
          <p:cNvSpPr>
            <a:spLocks noGrp="1"/>
          </p:cNvSpPr>
          <p:nvPr>
            <p:ph type="title"/>
          </p:nvPr>
        </p:nvSpPr>
        <p:spPr>
          <a:xfrm>
            <a:off x="2051720" y="332656"/>
            <a:ext cx="6923112" cy="796950"/>
          </a:xfrm>
        </p:spPr>
        <p:txBody>
          <a:bodyPr/>
          <a:lstStyle>
            <a:lvl1pPr>
              <a:defRPr b="1" baseline="0">
                <a:solidFill>
                  <a:srgbClr val="3B6E8F"/>
                </a:solidFill>
                <a:latin typeface="Arial" pitchFamily="34" charset="0"/>
                <a:cs typeface="Arial" pitchFamily="34" charset="0"/>
              </a:defRPr>
            </a:lvl1pPr>
          </a:lstStyle>
          <a:p>
            <a:r>
              <a:rPr lang="nb-NO" smtClean="0"/>
              <a:t>Klikk for å redigere tittelstil</a:t>
            </a:r>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foil m bilde">
    <p:spTree>
      <p:nvGrpSpPr>
        <p:cNvPr id="1" name=""/>
        <p:cNvGrpSpPr/>
        <p:nvPr/>
      </p:nvGrpSpPr>
      <p:grpSpPr>
        <a:xfrm>
          <a:off x="0" y="0"/>
          <a:ext cx="0" cy="0"/>
          <a:chOff x="0" y="0"/>
          <a:chExt cx="0" cy="0"/>
        </a:xfrm>
      </p:grpSpPr>
      <p:sp>
        <p:nvSpPr>
          <p:cNvPr id="2" name="Tittel 1"/>
          <p:cNvSpPr>
            <a:spLocks noGrp="1"/>
          </p:cNvSpPr>
          <p:nvPr>
            <p:ph type="title"/>
          </p:nvPr>
        </p:nvSpPr>
        <p:spPr>
          <a:xfrm>
            <a:off x="2051720" y="332656"/>
            <a:ext cx="6923112" cy="796950"/>
          </a:xfrm>
        </p:spPr>
        <p:txBody>
          <a:bodyPr/>
          <a:lstStyle>
            <a:lvl1pPr>
              <a:defRPr b="1" baseline="0">
                <a:solidFill>
                  <a:srgbClr val="3B6E8F"/>
                </a:solidFill>
              </a:defRPr>
            </a:lvl1pPr>
          </a:lstStyle>
          <a:p>
            <a:r>
              <a:rPr lang="nb-NO" smtClean="0"/>
              <a:t>Klikk for å redigere tittelstil</a:t>
            </a:r>
            <a:endParaRPr lang="nb-NO" dirty="0"/>
          </a:p>
        </p:txBody>
      </p:sp>
      <p:sp>
        <p:nvSpPr>
          <p:cNvPr id="3" name="Plassholder for innhold 2"/>
          <p:cNvSpPr>
            <a:spLocks noGrp="1"/>
          </p:cNvSpPr>
          <p:nvPr>
            <p:ph idx="1"/>
          </p:nvPr>
        </p:nvSpPr>
        <p:spPr>
          <a:xfrm>
            <a:off x="457200" y="1556792"/>
            <a:ext cx="4114800" cy="4569371"/>
          </a:xfrm>
        </p:spPr>
        <p:txBody>
          <a:bodyPr>
            <a:normAutofit/>
          </a:bodyPr>
          <a:lstStyle>
            <a:lvl1pPr>
              <a:defRPr sz="2400">
                <a:solidFill>
                  <a:srgbClr val="3B6E8F"/>
                </a:solidFill>
              </a:defRPr>
            </a:lvl1pPr>
            <a:lvl2pPr>
              <a:defRPr sz="2000">
                <a:solidFill>
                  <a:srgbClr val="3B6E8F"/>
                </a:solidFill>
              </a:defRPr>
            </a:lvl2pPr>
            <a:lvl3pPr>
              <a:defRPr sz="1800">
                <a:solidFill>
                  <a:srgbClr val="3B6E8F"/>
                </a:solidFill>
              </a:defRPr>
            </a:lvl3pPr>
            <a:lvl4pPr>
              <a:defRPr>
                <a:solidFill>
                  <a:schemeClr val="tx2"/>
                </a:solidFill>
              </a:defRPr>
            </a:lvl4pPr>
            <a:lvl5pPr>
              <a:defRPr>
                <a:solidFill>
                  <a:schemeClr val="tx2"/>
                </a:solidFill>
              </a:defRPr>
            </a:lvl5pPr>
          </a:lstStyle>
          <a:p>
            <a:pPr lvl="0"/>
            <a:r>
              <a:rPr lang="nb-NO" smtClean="0"/>
              <a:t>Klikk for å redigere tekststiler i malen</a:t>
            </a:r>
          </a:p>
          <a:p>
            <a:pPr lvl="1"/>
            <a:r>
              <a:rPr lang="nb-NO" smtClean="0"/>
              <a:t>Andre nivå</a:t>
            </a:r>
          </a:p>
          <a:p>
            <a:pPr lvl="2"/>
            <a:r>
              <a:rPr lang="nb-NO" smtClean="0"/>
              <a:t>Tredje nivå</a:t>
            </a:r>
          </a:p>
        </p:txBody>
      </p:sp>
      <p:pic>
        <p:nvPicPr>
          <p:cNvPr id="5" name="Bilde 4" descr="Logo.jpg"/>
          <p:cNvPicPr>
            <a:picLocks noChangeAspect="1"/>
          </p:cNvPicPr>
          <p:nvPr userDrawn="1"/>
        </p:nvPicPr>
        <p:blipFill>
          <a:blip r:embed="rId2" cstate="print"/>
          <a:stretch>
            <a:fillRect/>
          </a:stretch>
        </p:blipFill>
        <p:spPr>
          <a:xfrm>
            <a:off x="6588224" y="6237312"/>
            <a:ext cx="2160240" cy="446156"/>
          </a:xfrm>
          <a:prstGeom prst="rect">
            <a:avLst/>
          </a:prstGeom>
        </p:spPr>
      </p:pic>
      <p:sp>
        <p:nvSpPr>
          <p:cNvPr id="6"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latin typeface="Arial" pitchFamily="34" charset="0"/>
                <a:cs typeface="Arial" pitchFamily="34" charset="0"/>
              </a:defRPr>
            </a:lvl1pPr>
          </a:lstStyle>
          <a:p>
            <a:fld id="{B412F224-A718-4517-9336-F015AD4D54EB}" type="slidenum">
              <a:rPr lang="nb-NO" smtClean="0"/>
              <a:pPr/>
              <a:t>‹#›</a:t>
            </a:fld>
            <a:endParaRPr lang="nb-NO" dirty="0"/>
          </a:p>
        </p:txBody>
      </p:sp>
      <p:sp>
        <p:nvSpPr>
          <p:cNvPr id="10" name="Plassholder for bilde 9"/>
          <p:cNvSpPr>
            <a:spLocks noGrp="1"/>
          </p:cNvSpPr>
          <p:nvPr>
            <p:ph type="pic" sz="quarter" idx="13"/>
          </p:nvPr>
        </p:nvSpPr>
        <p:spPr>
          <a:xfrm>
            <a:off x="4644008" y="1541932"/>
            <a:ext cx="4104456" cy="4608512"/>
          </a:xfrm>
          <a:effectLst>
            <a:softEdge rad="127000"/>
          </a:effectLst>
        </p:spPr>
        <p:txBody>
          <a:bodyPr/>
          <a:lstStyle>
            <a:lvl1pPr>
              <a:defRPr>
                <a:solidFill>
                  <a:srgbClr val="3B6E8F"/>
                </a:solidFill>
              </a:defRPr>
            </a:lvl1pPr>
          </a:lstStyle>
          <a:p>
            <a:r>
              <a:rPr lang="nb-NO" smtClean="0"/>
              <a:t>Klikk ikonet for å legge til et bilde</a:t>
            </a:r>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foil m stort bilde">
    <p:spTree>
      <p:nvGrpSpPr>
        <p:cNvPr id="1" name=""/>
        <p:cNvGrpSpPr/>
        <p:nvPr/>
      </p:nvGrpSpPr>
      <p:grpSpPr>
        <a:xfrm>
          <a:off x="0" y="0"/>
          <a:ext cx="0" cy="0"/>
          <a:chOff x="0" y="0"/>
          <a:chExt cx="0" cy="0"/>
        </a:xfrm>
      </p:grpSpPr>
      <p:sp>
        <p:nvSpPr>
          <p:cNvPr id="2" name="Tittel 1"/>
          <p:cNvSpPr>
            <a:spLocks noGrp="1"/>
          </p:cNvSpPr>
          <p:nvPr>
            <p:ph type="title"/>
          </p:nvPr>
        </p:nvSpPr>
        <p:spPr>
          <a:xfrm>
            <a:off x="2051720" y="332656"/>
            <a:ext cx="6923112" cy="796950"/>
          </a:xfrm>
        </p:spPr>
        <p:txBody>
          <a:bodyPr/>
          <a:lstStyle>
            <a:lvl1pPr>
              <a:defRPr b="1" baseline="0">
                <a:solidFill>
                  <a:srgbClr val="3B6E8F"/>
                </a:solidFill>
              </a:defRPr>
            </a:lvl1pPr>
          </a:lstStyle>
          <a:p>
            <a:r>
              <a:rPr lang="nb-NO" smtClean="0"/>
              <a:t>Klikk for å redigere tittelstil</a:t>
            </a:r>
            <a:endParaRPr lang="nb-NO" dirty="0"/>
          </a:p>
        </p:txBody>
      </p:sp>
      <p:sp>
        <p:nvSpPr>
          <p:cNvPr id="3" name="Plassholder for innhold 2"/>
          <p:cNvSpPr>
            <a:spLocks noGrp="1"/>
          </p:cNvSpPr>
          <p:nvPr>
            <p:ph idx="1"/>
          </p:nvPr>
        </p:nvSpPr>
        <p:spPr>
          <a:xfrm>
            <a:off x="446856" y="1556792"/>
            <a:ext cx="8229600" cy="4569371"/>
          </a:xfrm>
          <a:effectLst>
            <a:softEdge rad="127000"/>
          </a:effectLst>
        </p:spPr>
        <p:txBody>
          <a:bodyPr>
            <a:normAutofit/>
          </a:bodyPr>
          <a:lstStyle>
            <a:lvl1pPr algn="ctr">
              <a:buNone/>
              <a:defRPr sz="3600" b="1">
                <a:solidFill>
                  <a:srgbClr val="3B6E8F"/>
                </a:solidFill>
              </a:defRPr>
            </a:lvl1pPr>
            <a:lvl2pPr>
              <a:defRPr>
                <a:solidFill>
                  <a:schemeClr val="tx2"/>
                </a:solidFill>
              </a:defRPr>
            </a:lvl2pPr>
          </a:lstStyle>
          <a:p>
            <a:pPr lvl="0"/>
            <a:r>
              <a:rPr lang="nb-NO" smtClean="0"/>
              <a:t>Klikk for å redigere tekststiler i malen</a:t>
            </a:r>
          </a:p>
          <a:p>
            <a:pPr lvl="1"/>
            <a:r>
              <a:rPr lang="nb-NO" smtClean="0"/>
              <a:t>Andre nivå</a:t>
            </a:r>
          </a:p>
        </p:txBody>
      </p:sp>
      <p:pic>
        <p:nvPicPr>
          <p:cNvPr id="5" name="Bilde 4" descr="Logo.jpg"/>
          <p:cNvPicPr>
            <a:picLocks noChangeAspect="1"/>
          </p:cNvPicPr>
          <p:nvPr userDrawn="1"/>
        </p:nvPicPr>
        <p:blipFill>
          <a:blip r:embed="rId2" cstate="print"/>
          <a:stretch>
            <a:fillRect/>
          </a:stretch>
        </p:blipFill>
        <p:spPr>
          <a:xfrm>
            <a:off x="6588224" y="6237312"/>
            <a:ext cx="2160240" cy="446156"/>
          </a:xfrm>
          <a:prstGeom prst="rect">
            <a:avLst/>
          </a:prstGeom>
        </p:spPr>
      </p:pic>
      <p:sp>
        <p:nvSpPr>
          <p:cNvPr id="6"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latin typeface="Arial" pitchFamily="34" charset="0"/>
                <a:cs typeface="Arial" pitchFamily="34" charset="0"/>
              </a:defRPr>
            </a:lvl1pPr>
          </a:lstStyle>
          <a:p>
            <a:fld id="{B412F224-A718-4517-9336-F015AD4D54EB}" type="slidenum">
              <a:rPr lang="nb-NO" smtClean="0"/>
              <a:pPr/>
              <a:t>‹#›</a:t>
            </a:fld>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foil m stort bilde 2">
    <p:spTree>
      <p:nvGrpSpPr>
        <p:cNvPr id="1" name=""/>
        <p:cNvGrpSpPr/>
        <p:nvPr/>
      </p:nvGrpSpPr>
      <p:grpSpPr>
        <a:xfrm>
          <a:off x="0" y="0"/>
          <a:ext cx="0" cy="0"/>
          <a:chOff x="0" y="0"/>
          <a:chExt cx="0" cy="0"/>
        </a:xfrm>
      </p:grpSpPr>
      <p:sp>
        <p:nvSpPr>
          <p:cNvPr id="7" name="Plassholder for bilde 5"/>
          <p:cNvSpPr>
            <a:spLocks noGrp="1"/>
          </p:cNvSpPr>
          <p:nvPr>
            <p:ph type="pic" sz="quarter" idx="10"/>
          </p:nvPr>
        </p:nvSpPr>
        <p:spPr>
          <a:xfrm>
            <a:off x="467543" y="1556792"/>
            <a:ext cx="8208913" cy="4608512"/>
          </a:xfrm>
        </p:spPr>
        <p:txBody>
          <a:bodyPr/>
          <a:lstStyle/>
          <a:p>
            <a:r>
              <a:rPr lang="nb-NO" smtClean="0"/>
              <a:t>Klikk ikonet for å legge til et bilde</a:t>
            </a:r>
            <a:endParaRPr lang="nb-NO" dirty="0"/>
          </a:p>
        </p:txBody>
      </p:sp>
      <p:sp>
        <p:nvSpPr>
          <p:cNvPr id="2" name="Tittel 1"/>
          <p:cNvSpPr>
            <a:spLocks noGrp="1"/>
          </p:cNvSpPr>
          <p:nvPr>
            <p:ph type="title"/>
          </p:nvPr>
        </p:nvSpPr>
        <p:spPr>
          <a:xfrm>
            <a:off x="2051720" y="332656"/>
            <a:ext cx="6923112" cy="796950"/>
          </a:xfrm>
        </p:spPr>
        <p:txBody>
          <a:bodyPr/>
          <a:lstStyle>
            <a:lvl1pPr>
              <a:defRPr b="1" baseline="0">
                <a:solidFill>
                  <a:srgbClr val="3B6E8F"/>
                </a:solidFill>
              </a:defRPr>
            </a:lvl1pPr>
          </a:lstStyle>
          <a:p>
            <a:r>
              <a:rPr lang="nb-NO" smtClean="0"/>
              <a:t>Klikk for å redigere tittelstil</a:t>
            </a:r>
            <a:endParaRPr lang="nb-NO" dirty="0"/>
          </a:p>
        </p:txBody>
      </p:sp>
      <p:sp>
        <p:nvSpPr>
          <p:cNvPr id="3" name="Plassholder for innhold 2"/>
          <p:cNvSpPr>
            <a:spLocks noGrp="1"/>
          </p:cNvSpPr>
          <p:nvPr>
            <p:ph idx="1"/>
          </p:nvPr>
        </p:nvSpPr>
        <p:spPr>
          <a:xfrm>
            <a:off x="5292080" y="1916832"/>
            <a:ext cx="3096344" cy="3816424"/>
          </a:xfrm>
          <a:solidFill>
            <a:schemeClr val="bg1"/>
          </a:solidFill>
          <a:effectLst>
            <a:softEdge rad="127000"/>
          </a:effectLst>
        </p:spPr>
        <p:txBody>
          <a:bodyPr>
            <a:normAutofit/>
          </a:bodyPr>
          <a:lstStyle>
            <a:lvl1pPr algn="l">
              <a:buFont typeface="Arial" pitchFamily="34" charset="0"/>
              <a:buChar char="•"/>
              <a:defRPr sz="1600" b="1">
                <a:solidFill>
                  <a:srgbClr val="3B6E8F"/>
                </a:solidFill>
              </a:defRPr>
            </a:lvl1pPr>
            <a:lvl2pPr>
              <a:defRPr>
                <a:solidFill>
                  <a:schemeClr val="tx2"/>
                </a:solidFill>
              </a:defRPr>
            </a:lvl2pPr>
          </a:lstStyle>
          <a:p>
            <a:pPr lvl="0"/>
            <a:r>
              <a:rPr lang="nb-NO" smtClean="0"/>
              <a:t>Klikk for å redigere tekststiler i malen</a:t>
            </a:r>
          </a:p>
          <a:p>
            <a:pPr lvl="1"/>
            <a:r>
              <a:rPr lang="nb-NO" smtClean="0"/>
              <a:t>Andre nivå</a:t>
            </a:r>
          </a:p>
        </p:txBody>
      </p:sp>
      <p:pic>
        <p:nvPicPr>
          <p:cNvPr id="5" name="Bilde 4" descr="Logo.jpg"/>
          <p:cNvPicPr>
            <a:picLocks noChangeAspect="1"/>
          </p:cNvPicPr>
          <p:nvPr userDrawn="1"/>
        </p:nvPicPr>
        <p:blipFill>
          <a:blip r:embed="rId2" cstate="print"/>
          <a:stretch>
            <a:fillRect/>
          </a:stretch>
        </p:blipFill>
        <p:spPr>
          <a:xfrm>
            <a:off x="6588224" y="6237312"/>
            <a:ext cx="2160240" cy="446156"/>
          </a:xfrm>
          <a:prstGeom prst="rect">
            <a:avLst/>
          </a:prstGeom>
        </p:spPr>
      </p:pic>
      <p:sp>
        <p:nvSpPr>
          <p:cNvPr id="6"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latin typeface="Arial" pitchFamily="34" charset="0"/>
                <a:cs typeface="Arial" pitchFamily="34" charset="0"/>
              </a:defRPr>
            </a:lvl1pPr>
          </a:lstStyle>
          <a:p>
            <a:fld id="{B412F224-A718-4517-9336-F015AD4D54EB}" type="slidenum">
              <a:rPr lang="nb-NO" smtClean="0"/>
              <a:pPr/>
              <a:t>‹#›</a:t>
            </a:fld>
            <a:endParaRPr lang="nb-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foil m 2 kolonn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200" y="1600200"/>
            <a:ext cx="4038600" cy="4525963"/>
          </a:xfrm>
        </p:spPr>
        <p:txBody>
          <a:bodyPr>
            <a:normAutofit/>
          </a:bodyPr>
          <a:lstStyle>
            <a:lvl1pPr>
              <a:defRPr sz="2400">
                <a:solidFill>
                  <a:srgbClr val="3B6E8F"/>
                </a:solidFill>
              </a:defRPr>
            </a:lvl1pPr>
            <a:lvl2pPr>
              <a:defRPr sz="2000">
                <a:solidFill>
                  <a:srgbClr val="3B6E8F"/>
                </a:solidFill>
              </a:defRPr>
            </a:lvl2pPr>
            <a:lvl3pPr>
              <a:defRPr sz="1800">
                <a:solidFill>
                  <a:srgbClr val="3B6E8F"/>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4" name="Plassholder for innhold 3"/>
          <p:cNvSpPr>
            <a:spLocks noGrp="1"/>
          </p:cNvSpPr>
          <p:nvPr>
            <p:ph sz="half" idx="2"/>
          </p:nvPr>
        </p:nvSpPr>
        <p:spPr>
          <a:xfrm>
            <a:off x="4648200" y="1600200"/>
            <a:ext cx="4038600" cy="4525963"/>
          </a:xfrm>
        </p:spPr>
        <p:txBody>
          <a:bodyPr>
            <a:normAutofit/>
          </a:bodyPr>
          <a:lstStyle>
            <a:lvl1pPr>
              <a:defRPr sz="2400">
                <a:solidFill>
                  <a:srgbClr val="3B6E8F"/>
                </a:solidFill>
              </a:defRPr>
            </a:lvl1pPr>
            <a:lvl2pPr>
              <a:defRPr sz="2000">
                <a:solidFill>
                  <a:srgbClr val="3B6E8F"/>
                </a:solidFill>
              </a:defRPr>
            </a:lvl2pPr>
            <a:lvl3pPr>
              <a:defRPr sz="1800">
                <a:solidFill>
                  <a:srgbClr val="3B6E8F"/>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p:txBody>
      </p:sp>
      <p:sp>
        <p:nvSpPr>
          <p:cNvPr id="7"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latin typeface="Arial" pitchFamily="34" charset="0"/>
                <a:cs typeface="Arial" pitchFamily="34" charset="0"/>
              </a:defRPr>
            </a:lvl1pPr>
          </a:lstStyle>
          <a:p>
            <a:fld id="{B412F224-A718-4517-9336-F015AD4D54EB}" type="slidenum">
              <a:rPr lang="nb-NO" smtClean="0"/>
              <a:pPr/>
              <a:t>‹#›</a:t>
            </a:fld>
            <a:endParaRPr lang="nb-NO"/>
          </a:p>
        </p:txBody>
      </p:sp>
      <p:sp>
        <p:nvSpPr>
          <p:cNvPr id="9" name="Tittel 1"/>
          <p:cNvSpPr>
            <a:spLocks noGrp="1"/>
          </p:cNvSpPr>
          <p:nvPr>
            <p:ph type="title"/>
          </p:nvPr>
        </p:nvSpPr>
        <p:spPr>
          <a:xfrm>
            <a:off x="2051720" y="332656"/>
            <a:ext cx="6923112" cy="796950"/>
          </a:xfrm>
        </p:spPr>
        <p:txBody>
          <a:bodyPr/>
          <a:lstStyle>
            <a:lvl1pPr>
              <a:defRPr b="1" baseline="0">
                <a:solidFill>
                  <a:srgbClr val="3B6E8F"/>
                </a:solidFill>
              </a:defRPr>
            </a:lvl1pPr>
          </a:lstStyle>
          <a:p>
            <a:r>
              <a:rPr lang="nb-NO" smtClean="0"/>
              <a:t>Klikk for å redigere tittelstil</a:t>
            </a:r>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iagrammer m tekstboks">
    <p:spTree>
      <p:nvGrpSpPr>
        <p:cNvPr id="1" name=""/>
        <p:cNvGrpSpPr/>
        <p:nvPr/>
      </p:nvGrpSpPr>
      <p:grpSpPr>
        <a:xfrm>
          <a:off x="0" y="0"/>
          <a:ext cx="0" cy="0"/>
          <a:chOff x="0" y="0"/>
          <a:chExt cx="0" cy="0"/>
        </a:xfrm>
      </p:grpSpPr>
      <p:sp>
        <p:nvSpPr>
          <p:cNvPr id="2" name="Tittel 1"/>
          <p:cNvSpPr>
            <a:spLocks noGrp="1"/>
          </p:cNvSpPr>
          <p:nvPr>
            <p:ph type="title"/>
          </p:nvPr>
        </p:nvSpPr>
        <p:spPr>
          <a:xfrm>
            <a:off x="2051720" y="332656"/>
            <a:ext cx="6923112" cy="796950"/>
          </a:xfrm>
        </p:spPr>
        <p:txBody>
          <a:bodyPr/>
          <a:lstStyle>
            <a:lvl1pPr>
              <a:defRPr b="1" baseline="0">
                <a:solidFill>
                  <a:srgbClr val="3B6E8F"/>
                </a:solidFill>
              </a:defRPr>
            </a:lvl1pPr>
          </a:lstStyle>
          <a:p>
            <a:r>
              <a:rPr lang="nb-NO" smtClean="0"/>
              <a:t>Klikk for å redigere tittelstil</a:t>
            </a:r>
            <a:endParaRPr lang="nb-NO" dirty="0"/>
          </a:p>
        </p:txBody>
      </p:sp>
      <p:sp>
        <p:nvSpPr>
          <p:cNvPr id="3" name="Plassholder for innhold 2"/>
          <p:cNvSpPr>
            <a:spLocks noGrp="1"/>
          </p:cNvSpPr>
          <p:nvPr>
            <p:ph idx="1"/>
          </p:nvPr>
        </p:nvSpPr>
        <p:spPr>
          <a:xfrm>
            <a:off x="457200" y="1556792"/>
            <a:ext cx="4042792" cy="4569371"/>
          </a:xfrm>
        </p:spPr>
        <p:txBody>
          <a:bodyPr>
            <a:normAutofit/>
          </a:bodyPr>
          <a:lstStyle>
            <a:lvl1pPr>
              <a:defRPr sz="2400">
                <a:solidFill>
                  <a:srgbClr val="3B6E8F"/>
                </a:solidFill>
              </a:defRPr>
            </a:lvl1pPr>
            <a:lvl2pPr>
              <a:defRPr sz="2000">
                <a:solidFill>
                  <a:srgbClr val="3B6E8F"/>
                </a:solidFill>
              </a:defRPr>
            </a:lvl2pPr>
            <a:lvl3pPr>
              <a:defRPr sz="1800">
                <a:solidFill>
                  <a:srgbClr val="3B6E8F"/>
                </a:solidFill>
              </a:defRPr>
            </a:lvl3pPr>
            <a:lvl4pPr>
              <a:defRPr sz="1800">
                <a:solidFill>
                  <a:schemeClr val="tx2"/>
                </a:solidFill>
              </a:defRPr>
            </a:lvl4pPr>
            <a:lvl5pPr>
              <a:defRPr sz="1800">
                <a:solidFill>
                  <a:schemeClr val="tx2"/>
                </a:solidFill>
              </a:defRPr>
            </a:lvl5pPr>
          </a:lstStyle>
          <a:p>
            <a:pPr lvl="0"/>
            <a:r>
              <a:rPr lang="nb-NO" smtClean="0"/>
              <a:t>Klikk for å redigere tekststiler i malen</a:t>
            </a:r>
          </a:p>
          <a:p>
            <a:pPr lvl="1"/>
            <a:r>
              <a:rPr lang="nb-NO" smtClean="0"/>
              <a:t>Andre nivå</a:t>
            </a:r>
          </a:p>
          <a:p>
            <a:pPr lvl="2"/>
            <a:r>
              <a:rPr lang="nb-NO" smtClean="0"/>
              <a:t>Tredje nivå</a:t>
            </a:r>
          </a:p>
        </p:txBody>
      </p:sp>
      <p:pic>
        <p:nvPicPr>
          <p:cNvPr id="5" name="Bilde 4" descr="Logo.jpg"/>
          <p:cNvPicPr>
            <a:picLocks noChangeAspect="1"/>
          </p:cNvPicPr>
          <p:nvPr userDrawn="1"/>
        </p:nvPicPr>
        <p:blipFill>
          <a:blip r:embed="rId2" cstate="print"/>
          <a:stretch>
            <a:fillRect/>
          </a:stretch>
        </p:blipFill>
        <p:spPr>
          <a:xfrm>
            <a:off x="6588224" y="6237312"/>
            <a:ext cx="2160240" cy="446156"/>
          </a:xfrm>
          <a:prstGeom prst="rect">
            <a:avLst/>
          </a:prstGeom>
        </p:spPr>
      </p:pic>
      <p:sp>
        <p:nvSpPr>
          <p:cNvPr id="6"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latin typeface="Arial" pitchFamily="34" charset="0"/>
                <a:cs typeface="Arial" pitchFamily="34" charset="0"/>
              </a:defRPr>
            </a:lvl1pPr>
          </a:lstStyle>
          <a:p>
            <a:fld id="{B412F224-A718-4517-9336-F015AD4D54EB}" type="slidenum">
              <a:rPr lang="nb-NO" smtClean="0"/>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ksimile med tekstboks">
    <p:spTree>
      <p:nvGrpSpPr>
        <p:cNvPr id="1" name=""/>
        <p:cNvGrpSpPr/>
        <p:nvPr/>
      </p:nvGrpSpPr>
      <p:grpSpPr>
        <a:xfrm>
          <a:off x="0" y="0"/>
          <a:ext cx="0" cy="0"/>
          <a:chOff x="0" y="0"/>
          <a:chExt cx="0" cy="0"/>
        </a:xfrm>
      </p:grpSpPr>
      <p:sp>
        <p:nvSpPr>
          <p:cNvPr id="9" name="Rektangel 8"/>
          <p:cNvSpPr/>
          <p:nvPr userDrawn="1"/>
        </p:nvSpPr>
        <p:spPr>
          <a:xfrm>
            <a:off x="4788024" y="1556792"/>
            <a:ext cx="4032448" cy="4608512"/>
          </a:xfrm>
          <a:prstGeom prst="rect">
            <a:avLst/>
          </a:prstGeom>
          <a:solidFill>
            <a:schemeClr val="tx2">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3B6E8F"/>
              </a:solidFill>
            </a:endParaRPr>
          </a:p>
        </p:txBody>
      </p:sp>
      <p:sp>
        <p:nvSpPr>
          <p:cNvPr id="2" name="Tittel 1"/>
          <p:cNvSpPr>
            <a:spLocks noGrp="1"/>
          </p:cNvSpPr>
          <p:nvPr>
            <p:ph type="title"/>
          </p:nvPr>
        </p:nvSpPr>
        <p:spPr>
          <a:xfrm>
            <a:off x="2051720" y="332656"/>
            <a:ext cx="6923112" cy="796950"/>
          </a:xfrm>
        </p:spPr>
        <p:txBody>
          <a:bodyPr/>
          <a:lstStyle>
            <a:lvl1pPr>
              <a:defRPr b="1" baseline="0">
                <a:solidFill>
                  <a:srgbClr val="3B6E8F"/>
                </a:solidFill>
              </a:defRPr>
            </a:lvl1pPr>
          </a:lstStyle>
          <a:p>
            <a:r>
              <a:rPr lang="nb-NO" smtClean="0"/>
              <a:t>Klikk for å redigere tittelstil</a:t>
            </a:r>
            <a:endParaRPr lang="nb-NO" dirty="0"/>
          </a:p>
        </p:txBody>
      </p:sp>
      <p:sp>
        <p:nvSpPr>
          <p:cNvPr id="3" name="Plassholder for innhold 2"/>
          <p:cNvSpPr>
            <a:spLocks noGrp="1"/>
          </p:cNvSpPr>
          <p:nvPr>
            <p:ph idx="1"/>
          </p:nvPr>
        </p:nvSpPr>
        <p:spPr>
          <a:xfrm>
            <a:off x="457200" y="1556792"/>
            <a:ext cx="4186808" cy="4569371"/>
          </a:xfrm>
        </p:spPr>
        <p:txBody>
          <a:bodyPr>
            <a:normAutofit/>
          </a:bodyPr>
          <a:lstStyle>
            <a:lvl1pPr>
              <a:defRPr sz="2400">
                <a:solidFill>
                  <a:srgbClr val="3B6E8F"/>
                </a:solidFill>
              </a:defRPr>
            </a:lvl1pPr>
            <a:lvl2pPr>
              <a:defRPr sz="2000">
                <a:solidFill>
                  <a:srgbClr val="3B6E8F"/>
                </a:solidFill>
              </a:defRPr>
            </a:lvl2pPr>
            <a:lvl3pPr>
              <a:defRPr sz="1800">
                <a:solidFill>
                  <a:srgbClr val="3B6E8F"/>
                </a:solidFill>
              </a:defRPr>
            </a:lvl3pPr>
            <a:lvl4pPr>
              <a:defRPr sz="1800">
                <a:solidFill>
                  <a:schemeClr val="tx2"/>
                </a:solidFill>
              </a:defRPr>
            </a:lvl4pPr>
            <a:lvl5pPr>
              <a:defRPr sz="1800">
                <a:solidFill>
                  <a:schemeClr val="tx2"/>
                </a:solidFill>
              </a:defRPr>
            </a:lvl5pPr>
          </a:lstStyle>
          <a:p>
            <a:pPr lvl="0"/>
            <a:r>
              <a:rPr lang="nb-NO" smtClean="0"/>
              <a:t>Klikk for å redigere tekststiler i malen</a:t>
            </a:r>
          </a:p>
          <a:p>
            <a:pPr lvl="1"/>
            <a:r>
              <a:rPr lang="nb-NO" smtClean="0"/>
              <a:t>Andre nivå</a:t>
            </a:r>
          </a:p>
          <a:p>
            <a:pPr lvl="2"/>
            <a:r>
              <a:rPr lang="nb-NO" smtClean="0"/>
              <a:t>Tredje nivå</a:t>
            </a:r>
          </a:p>
        </p:txBody>
      </p:sp>
      <p:pic>
        <p:nvPicPr>
          <p:cNvPr id="5" name="Bilde 4" descr="Logo.jpg"/>
          <p:cNvPicPr>
            <a:picLocks noChangeAspect="1"/>
          </p:cNvPicPr>
          <p:nvPr userDrawn="1"/>
        </p:nvPicPr>
        <p:blipFill>
          <a:blip r:embed="rId2" cstate="print"/>
          <a:stretch>
            <a:fillRect/>
          </a:stretch>
        </p:blipFill>
        <p:spPr>
          <a:xfrm>
            <a:off x="6588224" y="6237312"/>
            <a:ext cx="2160240" cy="446156"/>
          </a:xfrm>
          <a:prstGeom prst="rect">
            <a:avLst/>
          </a:prstGeom>
        </p:spPr>
      </p:pic>
      <p:sp>
        <p:nvSpPr>
          <p:cNvPr id="6"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latin typeface="Arial" pitchFamily="34" charset="0"/>
                <a:cs typeface="Arial" pitchFamily="34" charset="0"/>
              </a:defRPr>
            </a:lvl1pPr>
          </a:lstStyle>
          <a:p>
            <a:fld id="{B412F224-A718-4517-9336-F015AD4D54EB}" type="slidenum">
              <a:rPr lang="nb-NO" smtClean="0"/>
              <a:pPr/>
              <a:t>‹#›</a:t>
            </a:fld>
            <a:endParaRPr lang="nb-NO" dirty="0"/>
          </a:p>
        </p:txBody>
      </p:sp>
      <p:sp>
        <p:nvSpPr>
          <p:cNvPr id="8" name="Plassholder for bilde 7"/>
          <p:cNvSpPr>
            <a:spLocks noGrp="1"/>
          </p:cNvSpPr>
          <p:nvPr>
            <p:ph type="pic" sz="quarter" idx="13"/>
          </p:nvPr>
        </p:nvSpPr>
        <p:spPr>
          <a:xfrm>
            <a:off x="5317316" y="1988840"/>
            <a:ext cx="2982772" cy="3724363"/>
          </a:xfrm>
          <a:ln>
            <a:solidFill>
              <a:srgbClr val="1F497D"/>
            </a:solidFill>
          </a:ln>
          <a:effectLst>
            <a:outerShdw blurRad="50800" dist="50800" dir="2700000" algn="tl" rotWithShape="0">
              <a:schemeClr val="tx2">
                <a:alpha val="66000"/>
              </a:schemeClr>
            </a:outerShdw>
          </a:effectLst>
        </p:spPr>
        <p:txBody>
          <a:bodyPr/>
          <a:lstStyle/>
          <a:p>
            <a:r>
              <a:rPr lang="nb-NO" smtClean="0"/>
              <a:t>Klikk ikonet for å legge til et bilde</a:t>
            </a:r>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aksimile med tekstboks">
    <p:spTree>
      <p:nvGrpSpPr>
        <p:cNvPr id="1" name=""/>
        <p:cNvGrpSpPr/>
        <p:nvPr/>
      </p:nvGrpSpPr>
      <p:grpSpPr>
        <a:xfrm>
          <a:off x="0" y="0"/>
          <a:ext cx="0" cy="0"/>
          <a:chOff x="0" y="0"/>
          <a:chExt cx="0" cy="0"/>
        </a:xfrm>
      </p:grpSpPr>
      <p:sp>
        <p:nvSpPr>
          <p:cNvPr id="9" name="Rektangel 8"/>
          <p:cNvSpPr/>
          <p:nvPr userDrawn="1"/>
        </p:nvSpPr>
        <p:spPr>
          <a:xfrm>
            <a:off x="467544" y="1556792"/>
            <a:ext cx="8208912" cy="4536504"/>
          </a:xfrm>
          <a:prstGeom prst="rect">
            <a:avLst/>
          </a:prstGeom>
          <a:solidFill>
            <a:schemeClr val="tx2">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2051720" y="332656"/>
            <a:ext cx="6923112" cy="796950"/>
          </a:xfrm>
        </p:spPr>
        <p:txBody>
          <a:bodyPr/>
          <a:lstStyle>
            <a:lvl1pPr>
              <a:defRPr b="1" baseline="0">
                <a:solidFill>
                  <a:srgbClr val="3B6E8F"/>
                </a:solidFill>
              </a:defRPr>
            </a:lvl1pPr>
          </a:lstStyle>
          <a:p>
            <a:r>
              <a:rPr lang="nb-NO" smtClean="0"/>
              <a:t>Klikk for å redigere tittelstil</a:t>
            </a:r>
            <a:endParaRPr lang="nb-NO" dirty="0"/>
          </a:p>
        </p:txBody>
      </p:sp>
      <p:pic>
        <p:nvPicPr>
          <p:cNvPr id="5" name="Bilde 4" descr="Logo.jpg"/>
          <p:cNvPicPr>
            <a:picLocks noChangeAspect="1"/>
          </p:cNvPicPr>
          <p:nvPr userDrawn="1"/>
        </p:nvPicPr>
        <p:blipFill>
          <a:blip r:embed="rId2" cstate="print"/>
          <a:stretch>
            <a:fillRect/>
          </a:stretch>
        </p:blipFill>
        <p:spPr>
          <a:xfrm>
            <a:off x="6588224" y="6237312"/>
            <a:ext cx="2160240" cy="446156"/>
          </a:xfrm>
          <a:prstGeom prst="rect">
            <a:avLst/>
          </a:prstGeom>
        </p:spPr>
      </p:pic>
      <p:sp>
        <p:nvSpPr>
          <p:cNvPr id="6" name="Plassholder for lysbildenummer 6"/>
          <p:cNvSpPr>
            <a:spLocks noGrp="1"/>
          </p:cNvSpPr>
          <p:nvPr>
            <p:ph type="sldNum" sz="quarter" idx="12"/>
          </p:nvPr>
        </p:nvSpPr>
        <p:spPr>
          <a:xfrm>
            <a:off x="467544" y="6309320"/>
            <a:ext cx="2133600" cy="365125"/>
          </a:xfrm>
          <a:prstGeom prst="rect">
            <a:avLst/>
          </a:prstGeom>
        </p:spPr>
        <p:txBody>
          <a:bodyPr/>
          <a:lstStyle>
            <a:lvl1pPr>
              <a:defRPr sz="1200">
                <a:solidFill>
                  <a:srgbClr val="3B6E8F"/>
                </a:solidFill>
              </a:defRPr>
            </a:lvl1pPr>
          </a:lstStyle>
          <a:p>
            <a:fld id="{B412F224-A718-4517-9336-F015AD4D54EB}" type="slidenum">
              <a:rPr lang="nb-NO" smtClean="0"/>
              <a:pPr/>
              <a:t>‹#›</a:t>
            </a:fld>
            <a:endParaRPr lang="nb-NO"/>
          </a:p>
        </p:txBody>
      </p:sp>
      <p:sp>
        <p:nvSpPr>
          <p:cNvPr id="8" name="Plassholder for bilde 7"/>
          <p:cNvSpPr>
            <a:spLocks noGrp="1"/>
          </p:cNvSpPr>
          <p:nvPr>
            <p:ph type="pic" sz="quarter" idx="13"/>
          </p:nvPr>
        </p:nvSpPr>
        <p:spPr>
          <a:xfrm>
            <a:off x="971600" y="1988840"/>
            <a:ext cx="7200800" cy="3672408"/>
          </a:xfrm>
          <a:ln>
            <a:solidFill>
              <a:srgbClr val="1F497D"/>
            </a:solidFill>
          </a:ln>
          <a:effectLst>
            <a:outerShdw blurRad="50800" dist="50800" dir="2700000" algn="tl" rotWithShape="0">
              <a:schemeClr val="tx2">
                <a:alpha val="66000"/>
              </a:schemeClr>
            </a:outerShdw>
          </a:effectLst>
        </p:spPr>
        <p:txBody>
          <a:bodyPr/>
          <a:lstStyle/>
          <a:p>
            <a:r>
              <a:rPr lang="nb-NO" smtClean="0"/>
              <a:t>Klikk ikonet for å legge til et bilde</a:t>
            </a:r>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051720" y="332656"/>
            <a:ext cx="6635080" cy="792088"/>
          </a:xfrm>
          <a:prstGeom prst="rect">
            <a:avLst/>
          </a:prstGeom>
        </p:spPr>
        <p:txBody>
          <a:bodyPr vert="horz" lIns="91440" tIns="45720" rIns="91440" bIns="45720" rtlCol="0" anchor="ctr">
            <a:normAutofit/>
          </a:bodyPr>
          <a:lstStyle/>
          <a:p>
            <a:r>
              <a:rPr lang="nb-NO" dirty="0" smtClean="0"/>
              <a:t>Bruksanvisning</a:t>
            </a:r>
            <a:endParaRPr lang="nb-NO" dirty="0"/>
          </a:p>
        </p:txBody>
      </p:sp>
      <p:sp>
        <p:nvSpPr>
          <p:cNvPr id="3" name="Plassholder for tekst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nb-NO" dirty="0" smtClean="0"/>
              <a:t>Ny </a:t>
            </a:r>
            <a:r>
              <a:rPr lang="nb-NO" dirty="0" err="1" smtClean="0"/>
              <a:t>Powerpointmal</a:t>
            </a:r>
            <a:r>
              <a:rPr lang="nb-NO" dirty="0" smtClean="0"/>
              <a:t> Finans Norge</a:t>
            </a:r>
            <a:endParaRPr lang="nb-NO" dirty="0"/>
          </a:p>
        </p:txBody>
      </p:sp>
      <p:pic>
        <p:nvPicPr>
          <p:cNvPr id="7" name="Bilde 6" descr="Logo.jpg"/>
          <p:cNvPicPr>
            <a:picLocks noChangeAspect="1"/>
          </p:cNvPicPr>
          <p:nvPr/>
        </p:nvPicPr>
        <p:blipFill>
          <a:blip r:embed="rId13" cstate="print"/>
          <a:stretch>
            <a:fillRect/>
          </a:stretch>
        </p:blipFill>
        <p:spPr>
          <a:xfrm>
            <a:off x="6588224" y="6237312"/>
            <a:ext cx="2160240" cy="44615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57" r:id="rId3"/>
    <p:sldLayoutId id="2147483656" r:id="rId4"/>
    <p:sldLayoutId id="2147483658" r:id="rId5"/>
    <p:sldLayoutId id="2147483652" r:id="rId6"/>
    <p:sldLayoutId id="2147483659" r:id="rId7"/>
    <p:sldLayoutId id="2147483661" r:id="rId8"/>
    <p:sldLayoutId id="2147483664" r:id="rId9"/>
    <p:sldLayoutId id="2147483654" r:id="rId10"/>
    <p:sldLayoutId id="2147483655" r:id="rId11"/>
  </p:sldLayoutIdLst>
  <p:hf hdr="0" ftr="0" dt="0"/>
  <p:txStyles>
    <p:titleStyle>
      <a:lvl1pPr algn="ctr" defTabSz="914400" rtl="0" eaLnBrk="1" latinLnBrk="0" hangingPunct="1">
        <a:spcBef>
          <a:spcPct val="0"/>
        </a:spcBef>
        <a:buNone/>
        <a:defRPr sz="4000" b="1" kern="1200">
          <a:solidFill>
            <a:srgbClr val="3B6E8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baseline="0">
          <a:solidFill>
            <a:srgbClr val="3B6E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Atlanterhavsbroen kuttet.jpg"/>
          <p:cNvPicPr>
            <a:picLocks noGrp="1" noChangeAspect="1"/>
          </p:cNvPicPr>
          <p:nvPr>
            <p:ph type="pic" sz="quarter" idx="10"/>
          </p:nvPr>
        </p:nvPicPr>
        <p:blipFill>
          <a:blip r:embed="rId3" cstate="print">
            <a:lum bright="16000"/>
          </a:blip>
          <a:srcRect l="3642" r="3642"/>
          <a:stretch>
            <a:fillRect/>
          </a:stretch>
        </p:blipFill>
        <p:spPr>
          <a:xfrm>
            <a:off x="1" y="0"/>
            <a:ext cx="9143999" cy="5949280"/>
          </a:xfrm>
        </p:spPr>
      </p:pic>
      <p:sp>
        <p:nvSpPr>
          <p:cNvPr id="3" name="Tittel 2"/>
          <p:cNvSpPr>
            <a:spLocks noGrp="1"/>
          </p:cNvSpPr>
          <p:nvPr>
            <p:ph type="title"/>
          </p:nvPr>
        </p:nvSpPr>
        <p:spPr>
          <a:xfrm>
            <a:off x="539552" y="188640"/>
            <a:ext cx="7560840" cy="2304256"/>
          </a:xfrm>
        </p:spPr>
        <p:txBody>
          <a:bodyPr>
            <a:normAutofit/>
          </a:bodyPr>
          <a:lstStyle/>
          <a:p>
            <a:r>
              <a:rPr lang="nb-NO" dirty="0" smtClean="0">
                <a:solidFill>
                  <a:srgbClr val="3B6E8F"/>
                </a:solidFill>
              </a:rPr>
              <a:t>Hva betyr bankene for boligmarkedet?</a:t>
            </a:r>
            <a:endParaRPr lang="nb-NO" dirty="0">
              <a:solidFill>
                <a:srgbClr val="3B6E8F"/>
              </a:solidFill>
            </a:endParaRPr>
          </a:p>
        </p:txBody>
      </p:sp>
      <p:sp>
        <p:nvSpPr>
          <p:cNvPr id="4" name="Plassholder for tekst 3"/>
          <p:cNvSpPr>
            <a:spLocks noGrp="1"/>
          </p:cNvSpPr>
          <p:nvPr>
            <p:ph type="body" idx="1"/>
          </p:nvPr>
        </p:nvSpPr>
        <p:spPr>
          <a:xfrm>
            <a:off x="539552" y="6093296"/>
            <a:ext cx="5904656" cy="620688"/>
          </a:xfrm>
        </p:spPr>
        <p:txBody>
          <a:bodyPr/>
          <a:lstStyle/>
          <a:p>
            <a:r>
              <a:rPr lang="nb-NO" sz="1800" dirty="0" smtClean="0">
                <a:solidFill>
                  <a:srgbClr val="3B6E8F"/>
                </a:solidFill>
              </a:rPr>
              <a:t>Norges Eiendomsmeglerforbunds boligkonferanse</a:t>
            </a:r>
          </a:p>
          <a:p>
            <a:r>
              <a:rPr lang="nb-NO" sz="1800" dirty="0" smtClean="0">
                <a:solidFill>
                  <a:srgbClr val="3B6E8F"/>
                </a:solidFill>
              </a:rPr>
              <a:t>Oslo Konserthus, 17. mars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Eller har de fått kalde føtter?</a:t>
            </a:r>
            <a:endParaRPr lang="nb-NO" dirty="0"/>
          </a:p>
        </p:txBody>
      </p:sp>
      <p:sp>
        <p:nvSpPr>
          <p:cNvPr id="4" name="Plassholder for lysbildenummer 3"/>
          <p:cNvSpPr>
            <a:spLocks noGrp="1"/>
          </p:cNvSpPr>
          <p:nvPr>
            <p:ph type="sldNum" sz="quarter" idx="12"/>
          </p:nvPr>
        </p:nvSpPr>
        <p:spPr/>
        <p:txBody>
          <a:bodyPr/>
          <a:lstStyle/>
          <a:p>
            <a:fld id="{B412F224-A718-4517-9336-F015AD4D54EB}" type="slidenum">
              <a:rPr lang="nb-NO" smtClean="0"/>
              <a:pPr/>
              <a:t>10</a:t>
            </a:fld>
            <a:endParaRPr lang="nb-NO" dirty="0"/>
          </a:p>
        </p:txBody>
      </p:sp>
      <p:pic>
        <p:nvPicPr>
          <p:cNvPr id="2050" name="Picture 2"/>
          <p:cNvPicPr>
            <a:picLocks noChangeAspect="1" noChangeArrowheads="1"/>
          </p:cNvPicPr>
          <p:nvPr/>
        </p:nvPicPr>
        <p:blipFill>
          <a:blip r:embed="rId3" cstate="print"/>
          <a:srcRect/>
          <a:stretch>
            <a:fillRect/>
          </a:stretch>
        </p:blipFill>
        <p:spPr bwMode="auto">
          <a:xfrm>
            <a:off x="304800" y="1381125"/>
            <a:ext cx="8534400" cy="40957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B412F224-A718-4517-9336-F015AD4D54EB}" type="slidenum">
              <a:rPr lang="nb-NO" smtClean="0"/>
              <a:pPr/>
              <a:t>11</a:t>
            </a:fld>
            <a:endParaRPr lang="nb-NO" dirty="0"/>
          </a:p>
        </p:txBody>
      </p:sp>
      <p:sp>
        <p:nvSpPr>
          <p:cNvPr id="4" name="Tittel 3"/>
          <p:cNvSpPr>
            <a:spLocks noGrp="1"/>
          </p:cNvSpPr>
          <p:nvPr>
            <p:ph type="title"/>
          </p:nvPr>
        </p:nvSpPr>
        <p:spPr>
          <a:xfrm>
            <a:off x="251520" y="332656"/>
            <a:ext cx="8723312" cy="796950"/>
          </a:xfrm>
        </p:spPr>
        <p:txBody>
          <a:bodyPr>
            <a:normAutofit/>
          </a:bodyPr>
          <a:lstStyle/>
          <a:p>
            <a:r>
              <a:rPr lang="nb-NO" dirty="0" smtClean="0"/>
              <a:t>Hvordan er bankene finansiert?</a:t>
            </a:r>
            <a:endParaRPr lang="nb-NO" dirty="0"/>
          </a:p>
        </p:txBody>
      </p:sp>
      <p:graphicFrame>
        <p:nvGraphicFramePr>
          <p:cNvPr id="5" name="Plassholder for innhold 4"/>
          <p:cNvGraphicFramePr>
            <a:graphicFrameLocks noGrp="1"/>
          </p:cNvGraphicFramePr>
          <p:nvPr>
            <p:ph idx="1"/>
          </p:nvPr>
        </p:nvGraphicFramePr>
        <p:xfrm>
          <a:off x="359532" y="1484784"/>
          <a:ext cx="842493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Sylinder 5"/>
          <p:cNvSpPr txBox="1"/>
          <p:nvPr/>
        </p:nvSpPr>
        <p:spPr>
          <a:xfrm>
            <a:off x="899592" y="6309320"/>
            <a:ext cx="1322798" cy="261610"/>
          </a:xfrm>
          <a:prstGeom prst="rect">
            <a:avLst/>
          </a:prstGeom>
          <a:noFill/>
        </p:spPr>
        <p:txBody>
          <a:bodyPr wrap="none" rtlCol="0">
            <a:spAutoFit/>
          </a:bodyPr>
          <a:lstStyle/>
          <a:p>
            <a:r>
              <a:rPr lang="nb-NO" sz="1100" dirty="0" smtClean="0"/>
              <a:t>Kilde: Finanstilsynet</a:t>
            </a:r>
            <a:endParaRPr lang="nb-NO"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67544" y="1124745"/>
            <a:ext cx="8229600" cy="3744415"/>
          </a:xfrm>
        </p:spPr>
        <p:txBody>
          <a:bodyPr>
            <a:normAutofit fontScale="92500"/>
          </a:bodyPr>
          <a:lstStyle/>
          <a:p>
            <a:r>
              <a:rPr lang="nb-NO" dirty="0" smtClean="0"/>
              <a:t>Obligasjoner med fortrinnsrett, covered bonds internasjonalt</a:t>
            </a:r>
          </a:p>
          <a:p>
            <a:r>
              <a:rPr lang="nb-NO" dirty="0" smtClean="0"/>
              <a:t>Lansert i Norge i 2007 – rett før finanskrisen</a:t>
            </a:r>
          </a:p>
          <a:p>
            <a:r>
              <a:rPr lang="nb-NO" dirty="0" smtClean="0"/>
              <a:t>”Dual </a:t>
            </a:r>
            <a:r>
              <a:rPr lang="nb-NO" dirty="0" err="1" smtClean="0"/>
              <a:t>recourse</a:t>
            </a:r>
            <a:r>
              <a:rPr lang="nb-NO" dirty="0" smtClean="0"/>
              <a:t>” – krav mot utsteder og ”sikkerhetsmassen”</a:t>
            </a:r>
          </a:p>
          <a:p>
            <a:r>
              <a:rPr lang="nb-NO" dirty="0" smtClean="0"/>
              <a:t>Kan kun utstedes fra et separat kredittforetak</a:t>
            </a:r>
          </a:p>
          <a:p>
            <a:r>
              <a:rPr lang="nb-NO" dirty="0" smtClean="0"/>
              <a:t>19 heleide og 5 </a:t>
            </a:r>
            <a:r>
              <a:rPr lang="nb-NO" dirty="0" err="1" smtClean="0"/>
              <a:t>deleide</a:t>
            </a:r>
            <a:r>
              <a:rPr lang="nb-NO" dirty="0" smtClean="0"/>
              <a:t> foretak i dag</a:t>
            </a:r>
          </a:p>
          <a:p>
            <a:r>
              <a:rPr lang="nb-NO" dirty="0" smtClean="0"/>
              <a:t>Primært boliglån, men også noe innen næringskreditt og kommunekreditt</a:t>
            </a:r>
          </a:p>
          <a:p>
            <a:r>
              <a:rPr lang="nb-NO" dirty="0" smtClean="0"/>
              <a:t>Gullkortet og bytteordning under finanskrisen</a:t>
            </a:r>
          </a:p>
          <a:p>
            <a:pPr lvl="1"/>
            <a:r>
              <a:rPr lang="nb-NO" dirty="0" smtClean="0"/>
              <a:t>FK = likviditetsproblem, ikke soliditetsproblem</a:t>
            </a:r>
          </a:p>
        </p:txBody>
      </p:sp>
      <p:sp>
        <p:nvSpPr>
          <p:cNvPr id="3" name="Plassholder for lysbildenummer 2"/>
          <p:cNvSpPr>
            <a:spLocks noGrp="1"/>
          </p:cNvSpPr>
          <p:nvPr>
            <p:ph type="sldNum" sz="quarter" idx="12"/>
          </p:nvPr>
        </p:nvSpPr>
        <p:spPr/>
        <p:txBody>
          <a:bodyPr/>
          <a:lstStyle/>
          <a:p>
            <a:fld id="{B412F224-A718-4517-9336-F015AD4D54EB}" type="slidenum">
              <a:rPr lang="nb-NO" smtClean="0"/>
              <a:pPr/>
              <a:t>12</a:t>
            </a:fld>
            <a:endParaRPr lang="nb-NO" dirty="0"/>
          </a:p>
        </p:txBody>
      </p:sp>
      <p:sp>
        <p:nvSpPr>
          <p:cNvPr id="4" name="Tittel 3"/>
          <p:cNvSpPr>
            <a:spLocks noGrp="1"/>
          </p:cNvSpPr>
          <p:nvPr>
            <p:ph type="title"/>
          </p:nvPr>
        </p:nvSpPr>
        <p:spPr>
          <a:xfrm>
            <a:off x="179512" y="188640"/>
            <a:ext cx="8795320" cy="796950"/>
          </a:xfrm>
        </p:spPr>
        <p:txBody>
          <a:bodyPr/>
          <a:lstStyle/>
          <a:p>
            <a:r>
              <a:rPr lang="nb-NO" dirty="0" smtClean="0"/>
              <a:t>Hva er OMF?</a:t>
            </a:r>
            <a:endParaRPr lang="nb-NO" dirty="0"/>
          </a:p>
        </p:txBody>
      </p:sp>
      <p:pic>
        <p:nvPicPr>
          <p:cNvPr id="3074" name="Picture 2" descr="C:\Program Files (x86)\Microsoft Office\MEDIA\CAGCAT10\j0185604.wmf"/>
          <p:cNvPicPr>
            <a:picLocks noChangeAspect="1" noChangeArrowheads="1"/>
          </p:cNvPicPr>
          <p:nvPr/>
        </p:nvPicPr>
        <p:blipFill>
          <a:blip r:embed="rId3" cstate="print"/>
          <a:srcRect/>
          <a:stretch>
            <a:fillRect/>
          </a:stretch>
        </p:blipFill>
        <p:spPr bwMode="auto">
          <a:xfrm>
            <a:off x="539552" y="5085184"/>
            <a:ext cx="922630" cy="923544"/>
          </a:xfrm>
          <a:prstGeom prst="rect">
            <a:avLst/>
          </a:prstGeom>
          <a:noFill/>
        </p:spPr>
      </p:pic>
      <p:pic>
        <p:nvPicPr>
          <p:cNvPr id="6" name="Picture 2" descr="C:\Program Files (x86)\Microsoft Office\MEDIA\CAGCAT10\j0185604.wmf"/>
          <p:cNvPicPr>
            <a:picLocks noChangeAspect="1" noChangeArrowheads="1"/>
          </p:cNvPicPr>
          <p:nvPr/>
        </p:nvPicPr>
        <p:blipFill>
          <a:blip r:embed="rId3" cstate="print"/>
          <a:srcRect/>
          <a:stretch>
            <a:fillRect/>
          </a:stretch>
        </p:blipFill>
        <p:spPr bwMode="auto">
          <a:xfrm>
            <a:off x="1259632" y="5085184"/>
            <a:ext cx="922630" cy="923544"/>
          </a:xfrm>
          <a:prstGeom prst="rect">
            <a:avLst/>
          </a:prstGeom>
          <a:noFill/>
        </p:spPr>
      </p:pic>
      <p:pic>
        <p:nvPicPr>
          <p:cNvPr id="7" name="Picture 2" descr="C:\Program Files (x86)\Microsoft Office\MEDIA\CAGCAT10\j0185604.wmf"/>
          <p:cNvPicPr>
            <a:picLocks noChangeAspect="1" noChangeArrowheads="1"/>
          </p:cNvPicPr>
          <p:nvPr/>
        </p:nvPicPr>
        <p:blipFill>
          <a:blip r:embed="rId3" cstate="print"/>
          <a:srcRect/>
          <a:stretch>
            <a:fillRect/>
          </a:stretch>
        </p:blipFill>
        <p:spPr bwMode="auto">
          <a:xfrm>
            <a:off x="1979712" y="5085184"/>
            <a:ext cx="922630" cy="923544"/>
          </a:xfrm>
          <a:prstGeom prst="rect">
            <a:avLst/>
          </a:prstGeom>
          <a:noFill/>
        </p:spPr>
      </p:pic>
      <p:pic>
        <p:nvPicPr>
          <p:cNvPr id="3075" name="Picture 3" descr="C:\Users\michaelhc.FINANS\AppData\Local\Microsoft\Windows\Temporary Internet Files\Content.IE5\DS7AGH7M\primary-bank[1].png"/>
          <p:cNvPicPr>
            <a:picLocks noChangeAspect="1" noChangeArrowheads="1"/>
          </p:cNvPicPr>
          <p:nvPr/>
        </p:nvPicPr>
        <p:blipFill>
          <a:blip r:embed="rId4" cstate="print"/>
          <a:srcRect/>
          <a:stretch>
            <a:fillRect/>
          </a:stretch>
        </p:blipFill>
        <p:spPr bwMode="auto">
          <a:xfrm>
            <a:off x="3779912" y="4941168"/>
            <a:ext cx="1224136" cy="1224136"/>
          </a:xfrm>
          <a:prstGeom prst="rect">
            <a:avLst/>
          </a:prstGeom>
          <a:noFill/>
        </p:spPr>
      </p:pic>
      <p:sp>
        <p:nvSpPr>
          <p:cNvPr id="3077" name="Document"/>
          <p:cNvSpPr>
            <a:spLocks noEditPoints="1" noChangeArrowheads="1"/>
          </p:cNvSpPr>
          <p:nvPr/>
        </p:nvSpPr>
        <p:spPr bwMode="auto">
          <a:xfrm>
            <a:off x="7740352" y="4941168"/>
            <a:ext cx="720080" cy="108012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nb-NO" dirty="0" smtClean="0"/>
              <a:t>OMF</a:t>
            </a:r>
            <a:endParaRPr lang="nb-NO" dirty="0"/>
          </a:p>
        </p:txBody>
      </p:sp>
      <p:sp>
        <p:nvSpPr>
          <p:cNvPr id="12" name="Pil høyre 11"/>
          <p:cNvSpPr/>
          <p:nvPr/>
        </p:nvSpPr>
        <p:spPr>
          <a:xfrm>
            <a:off x="5076056" y="544522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il mot venstre og høyre 12"/>
          <p:cNvSpPr/>
          <p:nvPr/>
        </p:nvSpPr>
        <p:spPr>
          <a:xfrm>
            <a:off x="2987824" y="5445224"/>
            <a:ext cx="792088"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Picture 3" descr="C:\Users\michaelhc.FINANS\AppData\Local\Microsoft\Windows\Temporary Internet Files\Content.IE5\DS7AGH7M\primary-bank[1].png"/>
          <p:cNvPicPr>
            <a:picLocks noChangeAspect="1" noChangeArrowheads="1"/>
          </p:cNvPicPr>
          <p:nvPr/>
        </p:nvPicPr>
        <p:blipFill>
          <a:blip r:embed="rId4" cstate="print"/>
          <a:srcRect/>
          <a:stretch>
            <a:fillRect/>
          </a:stretch>
        </p:blipFill>
        <p:spPr bwMode="auto">
          <a:xfrm>
            <a:off x="5796136" y="5085184"/>
            <a:ext cx="1008112" cy="1008112"/>
          </a:xfrm>
          <a:prstGeom prst="rect">
            <a:avLst/>
          </a:prstGeom>
          <a:noFill/>
        </p:spPr>
      </p:pic>
      <p:sp>
        <p:nvSpPr>
          <p:cNvPr id="16" name="Pil høyre 15"/>
          <p:cNvSpPr/>
          <p:nvPr/>
        </p:nvSpPr>
        <p:spPr>
          <a:xfrm>
            <a:off x="6876256" y="544522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3995936" y="5085184"/>
            <a:ext cx="822661" cy="461665"/>
          </a:xfrm>
          <a:prstGeom prst="rect">
            <a:avLst/>
          </a:prstGeom>
          <a:noFill/>
        </p:spPr>
        <p:txBody>
          <a:bodyPr wrap="none" rtlCol="0">
            <a:spAutoFit/>
          </a:bodyPr>
          <a:lstStyle/>
          <a:p>
            <a:r>
              <a:rPr lang="nb-NO" sz="2400" b="1" dirty="0" smtClean="0">
                <a:solidFill>
                  <a:schemeClr val="bg1"/>
                </a:solidFill>
              </a:rPr>
              <a:t>Bank</a:t>
            </a:r>
          </a:p>
        </p:txBody>
      </p:sp>
      <p:sp>
        <p:nvSpPr>
          <p:cNvPr id="18" name="TekstSylinder 17"/>
          <p:cNvSpPr txBox="1"/>
          <p:nvPr/>
        </p:nvSpPr>
        <p:spPr>
          <a:xfrm>
            <a:off x="5580112" y="5898758"/>
            <a:ext cx="1440160" cy="338554"/>
          </a:xfrm>
          <a:prstGeom prst="rect">
            <a:avLst/>
          </a:prstGeom>
          <a:noFill/>
        </p:spPr>
        <p:txBody>
          <a:bodyPr wrap="square" rtlCol="0">
            <a:spAutoFit/>
          </a:bodyPr>
          <a:lstStyle/>
          <a:p>
            <a:r>
              <a:rPr lang="nb-NO" sz="1600" b="1" dirty="0" smtClean="0"/>
              <a:t>Kredittforetak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B412F224-A718-4517-9336-F015AD4D54EB}" type="slidenum">
              <a:rPr lang="nb-NO" smtClean="0"/>
              <a:pPr/>
              <a:t>13</a:t>
            </a:fld>
            <a:endParaRPr lang="nb-NO" dirty="0"/>
          </a:p>
        </p:txBody>
      </p:sp>
      <p:sp>
        <p:nvSpPr>
          <p:cNvPr id="4" name="Tittel 3"/>
          <p:cNvSpPr>
            <a:spLocks noGrp="1"/>
          </p:cNvSpPr>
          <p:nvPr>
            <p:ph type="title"/>
          </p:nvPr>
        </p:nvSpPr>
        <p:spPr>
          <a:xfrm>
            <a:off x="179512" y="332656"/>
            <a:ext cx="8784976" cy="796950"/>
          </a:xfrm>
        </p:spPr>
        <p:txBody>
          <a:bodyPr>
            <a:normAutofit/>
          </a:bodyPr>
          <a:lstStyle/>
          <a:p>
            <a:r>
              <a:rPr lang="nb-NO" dirty="0" smtClean="0"/>
              <a:t>Finansiering via OMF</a:t>
            </a:r>
            <a:endParaRPr lang="nb-NO" dirty="0"/>
          </a:p>
        </p:txBody>
      </p:sp>
      <p:sp>
        <p:nvSpPr>
          <p:cNvPr id="12" name="TekstSylinder 11"/>
          <p:cNvSpPr txBox="1"/>
          <p:nvPr/>
        </p:nvSpPr>
        <p:spPr>
          <a:xfrm>
            <a:off x="899592" y="6309320"/>
            <a:ext cx="2808312" cy="276999"/>
          </a:xfrm>
          <a:prstGeom prst="rect">
            <a:avLst/>
          </a:prstGeom>
          <a:noFill/>
        </p:spPr>
        <p:txBody>
          <a:bodyPr wrap="square" rtlCol="0">
            <a:spAutoFit/>
          </a:bodyPr>
          <a:lstStyle/>
          <a:p>
            <a:r>
              <a:rPr lang="nb-NO" sz="1200" dirty="0" smtClean="0"/>
              <a:t>Kilde</a:t>
            </a:r>
            <a:r>
              <a:rPr lang="nb-NO" sz="1200" smtClean="0"/>
              <a:t>: Norges Bank, ECBC, Finans Norge</a:t>
            </a:r>
            <a:endParaRPr lang="nb-NO" sz="1200" dirty="0"/>
          </a:p>
        </p:txBody>
      </p:sp>
      <p:sp>
        <p:nvSpPr>
          <p:cNvPr id="8" name="Plassholder for innhold 1"/>
          <p:cNvSpPr>
            <a:spLocks noGrp="1"/>
          </p:cNvSpPr>
          <p:nvPr>
            <p:ph idx="1"/>
          </p:nvPr>
        </p:nvSpPr>
        <p:spPr>
          <a:xfrm>
            <a:off x="4968552" y="1700808"/>
            <a:ext cx="4211960" cy="4392488"/>
          </a:xfrm>
        </p:spPr>
        <p:txBody>
          <a:bodyPr>
            <a:normAutofit/>
          </a:bodyPr>
          <a:lstStyle/>
          <a:p>
            <a:r>
              <a:rPr lang="nb-NO" sz="2200" dirty="0" smtClean="0"/>
              <a:t>OMF har passert 1000 milliarder kroner i utestående volum</a:t>
            </a:r>
          </a:p>
          <a:p>
            <a:r>
              <a:rPr lang="nb-NO" sz="2200" dirty="0" smtClean="0"/>
              <a:t>Tilsvarer 3x det norske statsobligasjonsmarkedet</a:t>
            </a:r>
          </a:p>
          <a:p>
            <a:r>
              <a:rPr lang="nb-NO" sz="2200" dirty="0" smtClean="0"/>
              <a:t>Stor andel er utstedt i utenlandsk valuta</a:t>
            </a:r>
          </a:p>
          <a:p>
            <a:pPr lvl="1"/>
            <a:r>
              <a:rPr lang="nb-NO" sz="1800" dirty="0" smtClean="0"/>
              <a:t>OBS: Valutaeffekt som følge av svakere krone</a:t>
            </a:r>
          </a:p>
        </p:txBody>
      </p:sp>
      <p:graphicFrame>
        <p:nvGraphicFramePr>
          <p:cNvPr id="14" name="Diagram 13"/>
          <p:cNvGraphicFramePr/>
          <p:nvPr/>
        </p:nvGraphicFramePr>
        <p:xfrm>
          <a:off x="1" y="1268760"/>
          <a:ext cx="5076055" cy="44644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lassholder for innhold 10"/>
          <p:cNvGraphicFramePr>
            <a:graphicFrameLocks noGrp="1"/>
          </p:cNvGraphicFramePr>
          <p:nvPr>
            <p:ph idx="1"/>
          </p:nvPr>
        </p:nvGraphicFramePr>
        <p:xfrm>
          <a:off x="251520" y="1124744"/>
          <a:ext cx="4680520" cy="5000873"/>
        </p:xfrm>
        <a:graphic>
          <a:graphicData uri="http://schemas.openxmlformats.org/drawingml/2006/chart">
            <c:chart xmlns:c="http://schemas.openxmlformats.org/drawingml/2006/chart" xmlns:r="http://schemas.openxmlformats.org/officeDocument/2006/relationships" r:id="rId3"/>
          </a:graphicData>
        </a:graphic>
      </p:graphicFrame>
      <p:sp>
        <p:nvSpPr>
          <p:cNvPr id="3" name="Plassholder for lysbildenummer 2"/>
          <p:cNvSpPr>
            <a:spLocks noGrp="1"/>
          </p:cNvSpPr>
          <p:nvPr>
            <p:ph type="sldNum" sz="quarter" idx="12"/>
          </p:nvPr>
        </p:nvSpPr>
        <p:spPr/>
        <p:txBody>
          <a:bodyPr/>
          <a:lstStyle/>
          <a:p>
            <a:fld id="{B412F224-A718-4517-9336-F015AD4D54EB}" type="slidenum">
              <a:rPr lang="nb-NO" smtClean="0"/>
              <a:pPr/>
              <a:t>14</a:t>
            </a:fld>
            <a:endParaRPr lang="nb-NO" dirty="0"/>
          </a:p>
        </p:txBody>
      </p:sp>
      <p:sp>
        <p:nvSpPr>
          <p:cNvPr id="4" name="Tittel 3"/>
          <p:cNvSpPr>
            <a:spLocks noGrp="1"/>
          </p:cNvSpPr>
          <p:nvPr>
            <p:ph type="title"/>
          </p:nvPr>
        </p:nvSpPr>
        <p:spPr>
          <a:xfrm>
            <a:off x="179512" y="188640"/>
            <a:ext cx="8795320" cy="796950"/>
          </a:xfrm>
        </p:spPr>
        <p:txBody>
          <a:bodyPr>
            <a:normAutofit/>
          </a:bodyPr>
          <a:lstStyle/>
          <a:p>
            <a:r>
              <a:rPr lang="nb-NO" dirty="0" smtClean="0"/>
              <a:t>Finansiering av realøkonomien</a:t>
            </a:r>
            <a:endParaRPr lang="nb-NO" dirty="0"/>
          </a:p>
        </p:txBody>
      </p:sp>
      <p:sp>
        <p:nvSpPr>
          <p:cNvPr id="6" name="TekstSylinder 5"/>
          <p:cNvSpPr txBox="1"/>
          <p:nvPr/>
        </p:nvSpPr>
        <p:spPr>
          <a:xfrm>
            <a:off x="949169" y="5255622"/>
            <a:ext cx="742511" cy="261610"/>
          </a:xfrm>
          <a:prstGeom prst="rect">
            <a:avLst/>
          </a:prstGeom>
          <a:noFill/>
        </p:spPr>
        <p:txBody>
          <a:bodyPr wrap="none" rtlCol="0">
            <a:spAutoFit/>
          </a:bodyPr>
          <a:lstStyle/>
          <a:p>
            <a:r>
              <a:rPr lang="nb-NO" sz="1050" dirty="0" smtClean="0"/>
              <a:t>Kilde: SSB</a:t>
            </a:r>
            <a:endParaRPr lang="nb-NO" sz="1050" dirty="0"/>
          </a:p>
        </p:txBody>
      </p:sp>
      <p:sp>
        <p:nvSpPr>
          <p:cNvPr id="7" name="Plassholder for innhold 1"/>
          <p:cNvSpPr txBox="1">
            <a:spLocks/>
          </p:cNvSpPr>
          <p:nvPr/>
        </p:nvSpPr>
        <p:spPr>
          <a:xfrm>
            <a:off x="4932040" y="1556792"/>
            <a:ext cx="4104456" cy="44644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b-NO" sz="2200" dirty="0" smtClean="0">
                <a:solidFill>
                  <a:srgbClr val="3B6E8F"/>
                </a:solidFill>
                <a:latin typeface="Arial" pitchFamily="34" charset="0"/>
                <a:cs typeface="Arial" pitchFamily="34" charset="0"/>
              </a:rPr>
              <a:t>Finansinvesteringer ute overstiger Norges finansielle sparing (inkl. omvurderinger)</a:t>
            </a:r>
          </a:p>
          <a:p>
            <a:pPr marL="342900" marR="0" lvl="0" indent="-342900" algn="l" defTabSz="914400" rtl="0" eaLnBrk="1" fontAlgn="auto" latinLnBrk="0" hangingPunct="1">
              <a:lnSpc>
                <a:spcPct val="100000"/>
              </a:lnSpc>
              <a:spcBef>
                <a:spcPct val="20000"/>
              </a:spcBef>
              <a:spcAft>
                <a:spcPts val="0"/>
              </a:spcAft>
              <a:buClrTx/>
              <a:buSzTx/>
              <a:tabLst/>
              <a:defRPr/>
            </a:pPr>
            <a:endParaRPr lang="nb-NO" dirty="0" smtClean="0">
              <a:solidFill>
                <a:srgbClr val="3B6E8F"/>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b-NO" sz="2200" dirty="0" smtClean="0">
                <a:solidFill>
                  <a:srgbClr val="3B6E8F"/>
                </a:solidFill>
                <a:latin typeface="Arial" pitchFamily="34" charset="0"/>
                <a:cs typeface="Arial" pitchFamily="34" charset="0"/>
              </a:rPr>
              <a:t>Finansiering av realinvesteringer krever utenlandsk kapital</a:t>
            </a:r>
          </a:p>
          <a:p>
            <a:pPr marL="342900" marR="0" lvl="0" indent="-342900" algn="l" defTabSz="914400" rtl="0" eaLnBrk="1" fontAlgn="auto" latinLnBrk="0" hangingPunct="1">
              <a:lnSpc>
                <a:spcPct val="100000"/>
              </a:lnSpc>
              <a:spcBef>
                <a:spcPct val="20000"/>
              </a:spcBef>
              <a:spcAft>
                <a:spcPts val="0"/>
              </a:spcAft>
              <a:buClrTx/>
              <a:buSzTx/>
              <a:tabLst/>
              <a:defRPr/>
            </a:pPr>
            <a:endParaRPr lang="nb-NO" dirty="0" smtClean="0">
              <a:solidFill>
                <a:srgbClr val="3B6E8F"/>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nb-NO" sz="2200" dirty="0" smtClean="0">
                <a:solidFill>
                  <a:srgbClr val="3B6E8F"/>
                </a:solidFill>
                <a:latin typeface="Arial" pitchFamily="34" charset="0"/>
                <a:cs typeface="Arial" pitchFamily="34" charset="0"/>
              </a:rPr>
              <a:t>Kapitalinngang både gjennom finanssektor og ikke-finansielle foretak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b-NO" sz="2400" b="0" i="0" u="none" strike="noStrike" kern="1200" cap="none" spc="0" normalizeH="0" baseline="0" noProof="0" dirty="0" smtClean="0">
              <a:ln>
                <a:noFill/>
              </a:ln>
              <a:solidFill>
                <a:srgbClr val="3B6E8F"/>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b-NO" sz="2400" b="0" i="0" u="none" strike="noStrike" kern="1200" cap="none" spc="0" normalizeH="0" baseline="0" noProof="0" dirty="0">
              <a:ln>
                <a:noFill/>
              </a:ln>
              <a:solidFill>
                <a:srgbClr val="3B6E8F"/>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B412F224-A718-4517-9336-F015AD4D54EB}" type="slidenum">
              <a:rPr lang="nb-NO" smtClean="0"/>
              <a:pPr/>
              <a:t>15</a:t>
            </a:fld>
            <a:endParaRPr lang="nb-NO" dirty="0"/>
          </a:p>
        </p:txBody>
      </p:sp>
      <p:sp>
        <p:nvSpPr>
          <p:cNvPr id="4" name="Tittel 3"/>
          <p:cNvSpPr>
            <a:spLocks noGrp="1"/>
          </p:cNvSpPr>
          <p:nvPr>
            <p:ph type="title"/>
          </p:nvPr>
        </p:nvSpPr>
        <p:spPr>
          <a:xfrm>
            <a:off x="144016" y="327794"/>
            <a:ext cx="8892480" cy="796950"/>
          </a:xfrm>
        </p:spPr>
        <p:txBody>
          <a:bodyPr>
            <a:normAutofit/>
          </a:bodyPr>
          <a:lstStyle/>
          <a:p>
            <a:r>
              <a:rPr lang="nb-NO" sz="3600" dirty="0" smtClean="0"/>
              <a:t>OMF har trukket kostnadene ned</a:t>
            </a:r>
            <a:endParaRPr lang="nb-NO" sz="3600" dirty="0"/>
          </a:p>
        </p:txBody>
      </p:sp>
      <p:sp>
        <p:nvSpPr>
          <p:cNvPr id="9" name="TekstSylinder 8"/>
          <p:cNvSpPr txBox="1"/>
          <p:nvPr/>
        </p:nvSpPr>
        <p:spPr>
          <a:xfrm>
            <a:off x="755576" y="6309320"/>
            <a:ext cx="3168352" cy="246221"/>
          </a:xfrm>
          <a:prstGeom prst="rect">
            <a:avLst/>
          </a:prstGeom>
          <a:noFill/>
        </p:spPr>
        <p:txBody>
          <a:bodyPr wrap="square" rtlCol="0">
            <a:spAutoFit/>
          </a:bodyPr>
          <a:lstStyle/>
          <a:p>
            <a:r>
              <a:rPr lang="nb-NO" sz="1000" dirty="0" smtClean="0"/>
              <a:t>Kilder: Norges Bank, Oslo Børs, DNB Markets, SSB</a:t>
            </a:r>
            <a:endParaRPr lang="nb-NO" sz="1000" dirty="0"/>
          </a:p>
        </p:txBody>
      </p:sp>
      <p:sp>
        <p:nvSpPr>
          <p:cNvPr id="8" name="Plassholder for innhold 1"/>
          <p:cNvSpPr txBox="1">
            <a:spLocks/>
          </p:cNvSpPr>
          <p:nvPr/>
        </p:nvSpPr>
        <p:spPr>
          <a:xfrm>
            <a:off x="5148064" y="1595933"/>
            <a:ext cx="4032448" cy="3561259"/>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b-NO" sz="2400" dirty="0" smtClean="0">
                <a:solidFill>
                  <a:srgbClr val="3B6E8F"/>
                </a:solidFill>
                <a:latin typeface="Arial" pitchFamily="34" charset="0"/>
                <a:cs typeface="Arial" pitchFamily="34" charset="0"/>
              </a:rPr>
              <a:t>Høyere kostnad hvis finansiering var gjort med seniorobligasjoner </a:t>
            </a:r>
          </a:p>
          <a:p>
            <a:pPr marL="342900" indent="-342900">
              <a:spcBef>
                <a:spcPct val="20000"/>
              </a:spcBef>
              <a:buFont typeface="Arial" pitchFamily="34" charset="0"/>
              <a:buChar char="•"/>
              <a:defRPr/>
            </a:pPr>
            <a:r>
              <a:rPr lang="nb-NO" sz="2400" dirty="0" smtClean="0">
                <a:solidFill>
                  <a:srgbClr val="3B6E8F"/>
                </a:solidFill>
                <a:latin typeface="Arial" pitchFamily="34" charset="0"/>
                <a:cs typeface="Arial" pitchFamily="34" charset="0"/>
              </a:rPr>
              <a:t>OMF danner grunnlag for lavere utlånsrenter</a:t>
            </a:r>
          </a:p>
          <a:p>
            <a:pPr marL="342900" indent="-342900">
              <a:spcBef>
                <a:spcPct val="20000"/>
              </a:spcBef>
              <a:defRPr/>
            </a:pPr>
            <a:endParaRPr lang="nb-NO" sz="1600" dirty="0" smtClean="0">
              <a:solidFill>
                <a:srgbClr val="3B6E8F"/>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nb-NO" sz="1600" dirty="0" smtClean="0">
              <a:solidFill>
                <a:srgbClr val="3B6E8F"/>
              </a:solidFill>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b-NO" sz="2400" b="0" i="0" u="none" strike="noStrike" kern="1200" cap="none" spc="0" normalizeH="0" baseline="0" noProof="0" dirty="0" smtClean="0">
              <a:ln>
                <a:noFill/>
              </a:ln>
              <a:solidFill>
                <a:srgbClr val="3B6E8F"/>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b-NO" sz="2400" b="0" i="0" u="none" strike="noStrike" kern="1200" cap="none" spc="0" normalizeH="0" baseline="0" noProof="0" dirty="0">
              <a:ln>
                <a:noFill/>
              </a:ln>
              <a:solidFill>
                <a:srgbClr val="3B6E8F"/>
              </a:solidFill>
              <a:effectLst/>
              <a:uLnTx/>
              <a:uFillTx/>
              <a:latin typeface="Arial" pitchFamily="34" charset="0"/>
              <a:ea typeface="+mn-ea"/>
              <a:cs typeface="Arial" pitchFamily="34" charset="0"/>
            </a:endParaRPr>
          </a:p>
        </p:txBody>
      </p:sp>
      <p:sp>
        <p:nvSpPr>
          <p:cNvPr id="12" name="TekstSylinder 11"/>
          <p:cNvSpPr txBox="1"/>
          <p:nvPr/>
        </p:nvSpPr>
        <p:spPr>
          <a:xfrm>
            <a:off x="539552" y="1331476"/>
            <a:ext cx="4392488" cy="369332"/>
          </a:xfrm>
          <a:prstGeom prst="rect">
            <a:avLst/>
          </a:prstGeom>
          <a:noFill/>
        </p:spPr>
        <p:txBody>
          <a:bodyPr wrap="square" rtlCol="0">
            <a:spAutoFit/>
          </a:bodyPr>
          <a:lstStyle/>
          <a:p>
            <a:pPr algn="ctr"/>
            <a:r>
              <a:rPr lang="nb-NO" b="1" dirty="0" smtClean="0"/>
              <a:t>Renter og finansieringskostnader</a:t>
            </a:r>
            <a:endParaRPr lang="nb-NO" b="1" dirty="0"/>
          </a:p>
        </p:txBody>
      </p:sp>
      <p:graphicFrame>
        <p:nvGraphicFramePr>
          <p:cNvPr id="11" name="Diagram 10"/>
          <p:cNvGraphicFramePr/>
          <p:nvPr/>
        </p:nvGraphicFramePr>
        <p:xfrm>
          <a:off x="0" y="1556792"/>
          <a:ext cx="5148064"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7200" y="1052736"/>
            <a:ext cx="8229600" cy="4569371"/>
          </a:xfrm>
        </p:spPr>
        <p:txBody>
          <a:bodyPr/>
          <a:lstStyle/>
          <a:p>
            <a:r>
              <a:rPr lang="nb-NO" dirty="0" smtClean="0"/>
              <a:t>Med økt avhengighet av utenlandsk investeringsvilje i Norge blir man mer påvirket av markedsendringer</a:t>
            </a:r>
          </a:p>
          <a:p>
            <a:r>
              <a:rPr lang="nb-NO" dirty="0" smtClean="0"/>
              <a:t>Markedsfinansieringen har blitt dyrere</a:t>
            </a:r>
          </a:p>
          <a:p>
            <a:r>
              <a:rPr lang="nb-NO" dirty="0" smtClean="0"/>
              <a:t>Ikke gitt at utlånsrenten vil bli lavere selv om Norges bank kutter renten </a:t>
            </a:r>
            <a:endParaRPr lang="nb-NO" dirty="0"/>
          </a:p>
        </p:txBody>
      </p:sp>
      <p:sp>
        <p:nvSpPr>
          <p:cNvPr id="3" name="Plassholder for lysbildenummer 2"/>
          <p:cNvSpPr>
            <a:spLocks noGrp="1"/>
          </p:cNvSpPr>
          <p:nvPr>
            <p:ph type="sldNum" sz="quarter" idx="12"/>
          </p:nvPr>
        </p:nvSpPr>
        <p:spPr/>
        <p:txBody>
          <a:bodyPr/>
          <a:lstStyle/>
          <a:p>
            <a:fld id="{B412F224-A718-4517-9336-F015AD4D54EB}" type="slidenum">
              <a:rPr lang="nb-NO" smtClean="0"/>
              <a:pPr/>
              <a:t>16</a:t>
            </a:fld>
            <a:endParaRPr lang="nb-NO" dirty="0"/>
          </a:p>
        </p:txBody>
      </p:sp>
      <p:sp>
        <p:nvSpPr>
          <p:cNvPr id="4" name="Tittel 3"/>
          <p:cNvSpPr>
            <a:spLocks noGrp="1"/>
          </p:cNvSpPr>
          <p:nvPr>
            <p:ph type="title"/>
          </p:nvPr>
        </p:nvSpPr>
        <p:spPr>
          <a:xfrm>
            <a:off x="107504" y="260648"/>
            <a:ext cx="8867328" cy="796950"/>
          </a:xfrm>
        </p:spPr>
        <p:txBody>
          <a:bodyPr>
            <a:normAutofit fontScale="90000"/>
          </a:bodyPr>
          <a:lstStyle/>
          <a:p>
            <a:r>
              <a:rPr lang="nb-NO" dirty="0" smtClean="0"/>
              <a:t>Store markedsendringer i senere tid</a:t>
            </a:r>
            <a:endParaRPr lang="nb-NO" dirty="0"/>
          </a:p>
        </p:txBody>
      </p:sp>
      <p:graphicFrame>
        <p:nvGraphicFramePr>
          <p:cNvPr id="5" name="Diagram 4"/>
          <p:cNvGraphicFramePr/>
          <p:nvPr/>
        </p:nvGraphicFramePr>
        <p:xfrm>
          <a:off x="1187624" y="2996952"/>
          <a:ext cx="6768752" cy="37444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B412F224-A718-4517-9336-F015AD4D54EB}" type="slidenum">
              <a:rPr lang="nb-NO" smtClean="0"/>
              <a:pPr/>
              <a:t>2</a:t>
            </a:fld>
            <a:endParaRPr lang="nb-NO" dirty="0"/>
          </a:p>
        </p:txBody>
      </p:sp>
      <p:sp>
        <p:nvSpPr>
          <p:cNvPr id="4" name="Tittel 3"/>
          <p:cNvSpPr>
            <a:spLocks noGrp="1"/>
          </p:cNvSpPr>
          <p:nvPr>
            <p:ph type="title"/>
          </p:nvPr>
        </p:nvSpPr>
        <p:spPr>
          <a:xfrm>
            <a:off x="179512" y="332656"/>
            <a:ext cx="8795320" cy="796950"/>
          </a:xfrm>
        </p:spPr>
        <p:txBody>
          <a:bodyPr>
            <a:normAutofit fontScale="90000"/>
          </a:bodyPr>
          <a:lstStyle/>
          <a:p>
            <a:r>
              <a:rPr lang="nb-NO" dirty="0" smtClean="0"/>
              <a:t>Bankene har stor eksponering mot boligmarkedet</a:t>
            </a:r>
            <a:endParaRPr lang="nb-NO" dirty="0"/>
          </a:p>
        </p:txBody>
      </p:sp>
      <p:graphicFrame>
        <p:nvGraphicFramePr>
          <p:cNvPr id="6" name="Diagram 5"/>
          <p:cNvGraphicFramePr/>
          <p:nvPr/>
        </p:nvGraphicFramePr>
        <p:xfrm>
          <a:off x="1259632" y="1628800"/>
          <a:ext cx="6588732"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Sylinder 6"/>
          <p:cNvSpPr txBox="1"/>
          <p:nvPr/>
        </p:nvSpPr>
        <p:spPr>
          <a:xfrm>
            <a:off x="899592" y="6309320"/>
            <a:ext cx="1257075" cy="261610"/>
          </a:xfrm>
          <a:prstGeom prst="rect">
            <a:avLst/>
          </a:prstGeom>
          <a:noFill/>
        </p:spPr>
        <p:txBody>
          <a:bodyPr wrap="none" rtlCol="0">
            <a:spAutoFit/>
          </a:bodyPr>
          <a:lstStyle/>
          <a:p>
            <a:r>
              <a:rPr lang="nb-NO" sz="1100" dirty="0" smtClean="0"/>
              <a:t>Kilde: Norges Bank</a:t>
            </a:r>
            <a:endParaRPr lang="nb-NO"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B412F224-A718-4517-9336-F015AD4D54EB}" type="slidenum">
              <a:rPr lang="nb-NO" smtClean="0"/>
              <a:pPr/>
              <a:t>3</a:t>
            </a:fld>
            <a:endParaRPr lang="nb-NO" dirty="0"/>
          </a:p>
        </p:txBody>
      </p:sp>
      <p:sp>
        <p:nvSpPr>
          <p:cNvPr id="4" name="Tittel 3"/>
          <p:cNvSpPr>
            <a:spLocks noGrp="1"/>
          </p:cNvSpPr>
          <p:nvPr>
            <p:ph type="title"/>
          </p:nvPr>
        </p:nvSpPr>
        <p:spPr>
          <a:xfrm>
            <a:off x="251520" y="332656"/>
            <a:ext cx="8723312" cy="796950"/>
          </a:xfrm>
        </p:spPr>
        <p:txBody>
          <a:bodyPr>
            <a:normAutofit fontScale="90000"/>
          </a:bodyPr>
          <a:lstStyle/>
          <a:p>
            <a:r>
              <a:rPr lang="nb-NO" dirty="0" smtClean="0"/>
              <a:t>Boligpriser og fundamentale faktorer</a:t>
            </a:r>
            <a:endParaRPr lang="nb-NO" dirty="0"/>
          </a:p>
        </p:txBody>
      </p:sp>
      <p:graphicFrame>
        <p:nvGraphicFramePr>
          <p:cNvPr id="9" name="Diagram 8"/>
          <p:cNvGraphicFramePr/>
          <p:nvPr/>
        </p:nvGraphicFramePr>
        <p:xfrm>
          <a:off x="683568" y="1340768"/>
          <a:ext cx="770485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Sylinder 9"/>
          <p:cNvSpPr txBox="1"/>
          <p:nvPr/>
        </p:nvSpPr>
        <p:spPr>
          <a:xfrm>
            <a:off x="899592" y="6309320"/>
            <a:ext cx="2869696" cy="261610"/>
          </a:xfrm>
          <a:prstGeom prst="rect">
            <a:avLst/>
          </a:prstGeom>
          <a:noFill/>
        </p:spPr>
        <p:txBody>
          <a:bodyPr wrap="none" rtlCol="0">
            <a:spAutoFit/>
          </a:bodyPr>
          <a:lstStyle/>
          <a:p>
            <a:r>
              <a:rPr lang="nb-NO" sz="1100" dirty="0" smtClean="0"/>
              <a:t>Kilde: Eiendom Norge, FINN, Eiendomsverdi AS</a:t>
            </a:r>
            <a:endParaRPr lang="nb-NO"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12 </a:t>
            </a:r>
            <a:r>
              <a:rPr lang="nb-NO" dirty="0" err="1" smtClean="0"/>
              <a:t>mnd-vekst</a:t>
            </a:r>
            <a:r>
              <a:rPr lang="nb-NO" dirty="0" smtClean="0"/>
              <a:t> boliglån</a:t>
            </a:r>
            <a:endParaRPr lang="nb-NO" dirty="0"/>
          </a:p>
        </p:txBody>
      </p:sp>
      <p:sp>
        <p:nvSpPr>
          <p:cNvPr id="4" name="Plassholder for lysbildenummer 3"/>
          <p:cNvSpPr>
            <a:spLocks noGrp="1"/>
          </p:cNvSpPr>
          <p:nvPr>
            <p:ph type="sldNum" sz="quarter" idx="12"/>
          </p:nvPr>
        </p:nvSpPr>
        <p:spPr/>
        <p:txBody>
          <a:bodyPr/>
          <a:lstStyle/>
          <a:p>
            <a:fld id="{B412F224-A718-4517-9336-F015AD4D54EB}" type="slidenum">
              <a:rPr lang="nb-NO" smtClean="0"/>
              <a:pPr/>
              <a:t>4</a:t>
            </a:fld>
            <a:endParaRPr lang="nb-NO" dirty="0"/>
          </a:p>
        </p:txBody>
      </p:sp>
      <p:graphicFrame>
        <p:nvGraphicFramePr>
          <p:cNvPr id="6" name="Diagram 5"/>
          <p:cNvGraphicFramePr/>
          <p:nvPr/>
        </p:nvGraphicFramePr>
        <p:xfrm>
          <a:off x="755576" y="2348880"/>
          <a:ext cx="7620001"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Sylinder 7"/>
          <p:cNvSpPr txBox="1"/>
          <p:nvPr/>
        </p:nvSpPr>
        <p:spPr>
          <a:xfrm>
            <a:off x="1403648" y="1844824"/>
            <a:ext cx="1656184" cy="369332"/>
          </a:xfrm>
          <a:prstGeom prst="rect">
            <a:avLst/>
          </a:prstGeom>
          <a:noFill/>
        </p:spPr>
        <p:txBody>
          <a:bodyPr wrap="square" rtlCol="0">
            <a:spAutoFit/>
          </a:bodyPr>
          <a:lstStyle/>
          <a:p>
            <a:r>
              <a:rPr lang="nb-NO" b="1" dirty="0" smtClean="0"/>
              <a:t>Retningslinjer I</a:t>
            </a:r>
            <a:endParaRPr lang="nb-NO" b="1" dirty="0"/>
          </a:p>
        </p:txBody>
      </p:sp>
      <p:cxnSp>
        <p:nvCxnSpPr>
          <p:cNvPr id="10" name="Rett pil 9"/>
          <p:cNvCxnSpPr/>
          <p:nvPr/>
        </p:nvCxnSpPr>
        <p:spPr>
          <a:xfrm flipH="1">
            <a:off x="1331640" y="2204864"/>
            <a:ext cx="7200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3419872" y="1484784"/>
            <a:ext cx="1728192" cy="369332"/>
          </a:xfrm>
          <a:prstGeom prst="rect">
            <a:avLst/>
          </a:prstGeom>
          <a:noFill/>
        </p:spPr>
        <p:txBody>
          <a:bodyPr wrap="square" rtlCol="0">
            <a:spAutoFit/>
          </a:bodyPr>
          <a:lstStyle/>
          <a:p>
            <a:r>
              <a:rPr lang="nb-NO" b="1" dirty="0" smtClean="0"/>
              <a:t>Retningslinjer II</a:t>
            </a:r>
            <a:endParaRPr lang="nb-NO" b="1" dirty="0"/>
          </a:p>
        </p:txBody>
      </p:sp>
      <p:cxnSp>
        <p:nvCxnSpPr>
          <p:cNvPr id="16" name="Rett pil 15"/>
          <p:cNvCxnSpPr/>
          <p:nvPr/>
        </p:nvCxnSpPr>
        <p:spPr>
          <a:xfrm flipH="1">
            <a:off x="3275856" y="1916832"/>
            <a:ext cx="93610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a:off x="6804248" y="1772816"/>
            <a:ext cx="72008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kstSylinder 19"/>
          <p:cNvSpPr txBox="1"/>
          <p:nvPr/>
        </p:nvSpPr>
        <p:spPr>
          <a:xfrm>
            <a:off x="5940152" y="1340768"/>
            <a:ext cx="2232248" cy="369332"/>
          </a:xfrm>
          <a:prstGeom prst="rect">
            <a:avLst/>
          </a:prstGeom>
          <a:noFill/>
        </p:spPr>
        <p:txBody>
          <a:bodyPr wrap="square" rtlCol="0">
            <a:spAutoFit/>
          </a:bodyPr>
          <a:lstStyle/>
          <a:p>
            <a:r>
              <a:rPr lang="nb-NO" b="1" dirty="0" smtClean="0"/>
              <a:t>Forskrift m/rundskriv</a:t>
            </a:r>
            <a:endParaRPr lang="nb-NO" b="1" dirty="0"/>
          </a:p>
        </p:txBody>
      </p:sp>
      <p:sp>
        <p:nvSpPr>
          <p:cNvPr id="22" name="TekstSylinder 21"/>
          <p:cNvSpPr txBox="1"/>
          <p:nvPr/>
        </p:nvSpPr>
        <p:spPr>
          <a:xfrm>
            <a:off x="7668344" y="5949281"/>
            <a:ext cx="792088" cy="246221"/>
          </a:xfrm>
          <a:prstGeom prst="rect">
            <a:avLst/>
          </a:prstGeom>
          <a:noFill/>
        </p:spPr>
        <p:txBody>
          <a:bodyPr wrap="square" rtlCol="0">
            <a:spAutoFit/>
          </a:bodyPr>
          <a:lstStyle/>
          <a:p>
            <a:r>
              <a:rPr lang="nb-NO" sz="1000" i="1" dirty="0" smtClean="0"/>
              <a:t>Kilde: SSB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Sterk gjeldsvekst, men..</a:t>
            </a:r>
            <a:endParaRPr lang="nb-NO" dirty="0"/>
          </a:p>
        </p:txBody>
      </p:sp>
      <p:sp>
        <p:nvSpPr>
          <p:cNvPr id="4" name="Plassholder for lysbildenummer 3"/>
          <p:cNvSpPr>
            <a:spLocks noGrp="1"/>
          </p:cNvSpPr>
          <p:nvPr>
            <p:ph type="sldNum" sz="quarter" idx="12"/>
          </p:nvPr>
        </p:nvSpPr>
        <p:spPr/>
        <p:txBody>
          <a:bodyPr/>
          <a:lstStyle/>
          <a:p>
            <a:fld id="{B412F224-A718-4517-9336-F015AD4D54EB}" type="slidenum">
              <a:rPr lang="nb-NO" smtClean="0"/>
              <a:pPr/>
              <a:t>5</a:t>
            </a:fld>
            <a:endParaRPr lang="nb-NO"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15616" y="1556792"/>
            <a:ext cx="7200800" cy="417646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15616" y="332657"/>
            <a:ext cx="7859216" cy="796951"/>
          </a:xfrm>
        </p:spPr>
        <p:txBody>
          <a:bodyPr>
            <a:normAutofit fontScale="90000"/>
          </a:bodyPr>
          <a:lstStyle/>
          <a:p>
            <a:r>
              <a:rPr lang="nb-NO" dirty="0" smtClean="0"/>
              <a:t>..og; boliglånsundersøkelsen 2015!</a:t>
            </a:r>
            <a:endParaRPr lang="nb-NO" dirty="0"/>
          </a:p>
        </p:txBody>
      </p:sp>
      <p:sp>
        <p:nvSpPr>
          <p:cNvPr id="4" name="Plassholder for lysbildenummer 3"/>
          <p:cNvSpPr>
            <a:spLocks noGrp="1"/>
          </p:cNvSpPr>
          <p:nvPr>
            <p:ph type="sldNum" sz="quarter" idx="12"/>
          </p:nvPr>
        </p:nvSpPr>
        <p:spPr/>
        <p:txBody>
          <a:bodyPr/>
          <a:lstStyle/>
          <a:p>
            <a:fld id="{B412F224-A718-4517-9336-F015AD4D54EB}" type="slidenum">
              <a:rPr lang="nb-NO" smtClean="0"/>
              <a:pPr/>
              <a:t>6</a:t>
            </a:fld>
            <a:endParaRPr lang="nb-NO" dirty="0"/>
          </a:p>
        </p:txBody>
      </p:sp>
      <p:pic>
        <p:nvPicPr>
          <p:cNvPr id="4098" name="Picture 2"/>
          <p:cNvPicPr>
            <a:picLocks noChangeAspect="1" noChangeArrowheads="1"/>
          </p:cNvPicPr>
          <p:nvPr/>
        </p:nvPicPr>
        <p:blipFill>
          <a:blip r:embed="rId3" cstate="print"/>
          <a:srcRect/>
          <a:stretch>
            <a:fillRect/>
          </a:stretch>
        </p:blipFill>
        <p:spPr bwMode="auto">
          <a:xfrm>
            <a:off x="1475656" y="1552574"/>
            <a:ext cx="6192688" cy="4036665"/>
          </a:xfrm>
          <a:prstGeom prst="rect">
            <a:avLst/>
          </a:prstGeom>
          <a:noFill/>
          <a:ln w="9525">
            <a:noFill/>
            <a:miter lim="800000"/>
            <a:headEnd/>
            <a:tailEnd/>
          </a:ln>
        </p:spPr>
      </p:pic>
      <p:cxnSp>
        <p:nvCxnSpPr>
          <p:cNvPr id="7" name="Rett pil 6"/>
          <p:cNvCxnSpPr/>
          <p:nvPr/>
        </p:nvCxnSpPr>
        <p:spPr>
          <a:xfrm>
            <a:off x="7380312" y="314096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7956376" y="2852936"/>
            <a:ext cx="1080120" cy="646331"/>
          </a:xfrm>
          <a:prstGeom prst="rect">
            <a:avLst/>
          </a:prstGeom>
          <a:noFill/>
        </p:spPr>
        <p:txBody>
          <a:bodyPr wrap="square" rtlCol="0">
            <a:spAutoFit/>
          </a:bodyPr>
          <a:lstStyle/>
          <a:p>
            <a:r>
              <a:rPr lang="nb-NO" dirty="0" smtClean="0"/>
              <a:t>84 % fraråding</a:t>
            </a:r>
            <a:endParaRPr lang="nb-N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B412F224-A718-4517-9336-F015AD4D54EB}" type="slidenum">
              <a:rPr lang="nb-NO" smtClean="0"/>
              <a:pPr/>
              <a:t>7</a:t>
            </a:fld>
            <a:endParaRPr lang="nb-NO" dirty="0"/>
          </a:p>
        </p:txBody>
      </p:sp>
      <p:sp>
        <p:nvSpPr>
          <p:cNvPr id="5" name="Tittel 4"/>
          <p:cNvSpPr>
            <a:spLocks noGrp="1"/>
          </p:cNvSpPr>
          <p:nvPr>
            <p:ph type="title"/>
          </p:nvPr>
        </p:nvSpPr>
        <p:spPr>
          <a:xfrm>
            <a:off x="323528" y="332656"/>
            <a:ext cx="8651304" cy="796950"/>
          </a:xfrm>
        </p:spPr>
        <p:txBody>
          <a:bodyPr>
            <a:normAutofit fontScale="90000"/>
          </a:bodyPr>
          <a:lstStyle/>
          <a:p>
            <a:r>
              <a:rPr lang="nb-NO" dirty="0" smtClean="0"/>
              <a:t>De med høyest inntekt har mest gjeld</a:t>
            </a:r>
          </a:p>
        </p:txBody>
      </p:sp>
      <p:sp>
        <p:nvSpPr>
          <p:cNvPr id="15" name="Rektangel 14"/>
          <p:cNvSpPr/>
          <p:nvPr/>
        </p:nvSpPr>
        <p:spPr>
          <a:xfrm>
            <a:off x="1403648" y="1484784"/>
            <a:ext cx="3960440" cy="430887"/>
          </a:xfrm>
          <a:prstGeom prst="rect">
            <a:avLst/>
          </a:prstGeom>
        </p:spPr>
        <p:txBody>
          <a:bodyPr wrap="square">
            <a:spAutoFit/>
          </a:bodyPr>
          <a:lstStyle/>
          <a:p>
            <a:pPr algn="ctr"/>
            <a:r>
              <a:rPr lang="nb-NO" sz="1100" b="1" dirty="0" smtClean="0">
                <a:solidFill>
                  <a:srgbClr val="3B6E8F"/>
                </a:solidFill>
                <a:latin typeface="Arial" pitchFamily="34" charset="0"/>
                <a:cs typeface="Arial" pitchFamily="34" charset="0"/>
              </a:rPr>
              <a:t>Fordeling av gjeld etter inntekt etter skatt </a:t>
            </a:r>
          </a:p>
          <a:p>
            <a:pPr algn="ctr"/>
            <a:r>
              <a:rPr lang="nb-NO" sz="1100" b="1" dirty="0" err="1" smtClean="0">
                <a:solidFill>
                  <a:srgbClr val="3B6E8F"/>
                </a:solidFill>
                <a:latin typeface="Arial" pitchFamily="34" charset="0"/>
                <a:cs typeface="Arial" pitchFamily="34" charset="0"/>
              </a:rPr>
              <a:t>Desiler</a:t>
            </a:r>
            <a:r>
              <a:rPr lang="nb-NO" sz="1100" b="1" dirty="0" smtClean="0">
                <a:solidFill>
                  <a:srgbClr val="3B6E8F"/>
                </a:solidFill>
                <a:latin typeface="Arial" pitchFamily="34" charset="0"/>
                <a:cs typeface="Arial" pitchFamily="34" charset="0"/>
              </a:rPr>
              <a:t>. Prosent av samlet gjeld. 2004-2014</a:t>
            </a:r>
            <a:endParaRPr lang="nb-NO" sz="1100" b="1" dirty="0">
              <a:solidFill>
                <a:srgbClr val="3B6E8F"/>
              </a:solidFill>
              <a:latin typeface="Arial" pitchFamily="34" charset="0"/>
              <a:cs typeface="Arial" pitchFamily="34" charset="0"/>
            </a:endParaRPr>
          </a:p>
        </p:txBody>
      </p:sp>
      <p:sp>
        <p:nvSpPr>
          <p:cNvPr id="16" name="TekstSylinder 15"/>
          <p:cNvSpPr txBox="1"/>
          <p:nvPr/>
        </p:nvSpPr>
        <p:spPr>
          <a:xfrm>
            <a:off x="899592" y="6309320"/>
            <a:ext cx="1726755" cy="261610"/>
          </a:xfrm>
          <a:prstGeom prst="rect">
            <a:avLst/>
          </a:prstGeom>
          <a:noFill/>
        </p:spPr>
        <p:txBody>
          <a:bodyPr wrap="none" rtlCol="0">
            <a:spAutoFit/>
          </a:bodyPr>
          <a:lstStyle/>
          <a:p>
            <a:r>
              <a:rPr lang="nb-NO" sz="1100" dirty="0" smtClean="0"/>
              <a:t>Kilde: Statistisk sentralbyrå</a:t>
            </a:r>
            <a:endParaRPr lang="nb-NO" sz="1100" dirty="0"/>
          </a:p>
        </p:txBody>
      </p:sp>
      <p:graphicFrame>
        <p:nvGraphicFramePr>
          <p:cNvPr id="17" name="Diagram 16"/>
          <p:cNvGraphicFramePr/>
          <p:nvPr/>
        </p:nvGraphicFramePr>
        <p:xfrm>
          <a:off x="899592" y="1340768"/>
          <a:ext cx="7128792" cy="4536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12"/>
          </p:nvPr>
        </p:nvSpPr>
        <p:spPr/>
        <p:txBody>
          <a:bodyPr/>
          <a:lstStyle/>
          <a:p>
            <a:fld id="{B412F224-A718-4517-9336-F015AD4D54EB}" type="slidenum">
              <a:rPr lang="nb-NO" smtClean="0"/>
              <a:pPr/>
              <a:t>8</a:t>
            </a:fld>
            <a:endParaRPr lang="nb-NO" dirty="0"/>
          </a:p>
        </p:txBody>
      </p:sp>
      <p:sp>
        <p:nvSpPr>
          <p:cNvPr id="4" name="Tittel 3"/>
          <p:cNvSpPr>
            <a:spLocks noGrp="1"/>
          </p:cNvSpPr>
          <p:nvPr>
            <p:ph type="title"/>
          </p:nvPr>
        </p:nvSpPr>
        <p:spPr/>
        <p:txBody>
          <a:bodyPr/>
          <a:lstStyle/>
          <a:p>
            <a:r>
              <a:rPr lang="nb-NO" dirty="0" smtClean="0"/>
              <a:t>Og fremover?</a:t>
            </a:r>
            <a:endParaRPr lang="nb-NO"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268760"/>
            <a:ext cx="7128792" cy="485740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Har foreldrene brukt opp kruttet?</a:t>
            </a:r>
            <a:endParaRPr lang="nb-NO" dirty="0"/>
          </a:p>
        </p:txBody>
      </p:sp>
      <p:sp>
        <p:nvSpPr>
          <p:cNvPr id="4" name="Plassholder for lysbildenummer 3"/>
          <p:cNvSpPr>
            <a:spLocks noGrp="1"/>
          </p:cNvSpPr>
          <p:nvPr>
            <p:ph type="sldNum" sz="quarter" idx="12"/>
          </p:nvPr>
        </p:nvSpPr>
        <p:spPr/>
        <p:txBody>
          <a:bodyPr/>
          <a:lstStyle/>
          <a:p>
            <a:fld id="{B412F224-A718-4517-9336-F015AD4D54EB}" type="slidenum">
              <a:rPr lang="nb-NO" smtClean="0"/>
              <a:pPr/>
              <a:t>9</a:t>
            </a:fld>
            <a:endParaRPr lang="nb-NO"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339752" y="1484784"/>
            <a:ext cx="4032448" cy="47525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edlemsmøte 2015 - Idar Kreutz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Medlemsmøte 2015 - Idar Kreutzer</Template>
  <TotalTime>22840</TotalTime>
  <Words>700</Words>
  <Application>Microsoft Office PowerPoint</Application>
  <PresentationFormat>Skjermfremvisning (4:3)</PresentationFormat>
  <Paragraphs>130</Paragraphs>
  <Slides>16</Slides>
  <Notes>13</Notes>
  <HiddenSlides>0</HiddenSlides>
  <MMClips>0</MMClips>
  <ScaleCrop>false</ScaleCrop>
  <HeadingPairs>
    <vt:vector size="4" baseType="variant">
      <vt:variant>
        <vt:lpstr>Tema</vt:lpstr>
      </vt:variant>
      <vt:variant>
        <vt:i4>1</vt:i4>
      </vt:variant>
      <vt:variant>
        <vt:lpstr>Lysbildetitler</vt:lpstr>
      </vt:variant>
      <vt:variant>
        <vt:i4>16</vt:i4>
      </vt:variant>
    </vt:vector>
  </HeadingPairs>
  <TitlesOfParts>
    <vt:vector size="17" baseType="lpstr">
      <vt:lpstr>Medlemsmøte 2015 - Idar Kreutzer</vt:lpstr>
      <vt:lpstr>Hva betyr bankene for boligmarkedet?</vt:lpstr>
      <vt:lpstr>Bankene har stor eksponering mot boligmarkedet</vt:lpstr>
      <vt:lpstr>Boligpriser og fundamentale faktorer</vt:lpstr>
      <vt:lpstr>12 mnd-vekst boliglån</vt:lpstr>
      <vt:lpstr>Sterk gjeldsvekst, men..</vt:lpstr>
      <vt:lpstr>..og; boliglånsundersøkelsen 2015!</vt:lpstr>
      <vt:lpstr>De med høyest inntekt har mest gjeld</vt:lpstr>
      <vt:lpstr>Og fremover?</vt:lpstr>
      <vt:lpstr>Har foreldrene brukt opp kruttet?</vt:lpstr>
      <vt:lpstr>Eller har de fått kalde føtter?</vt:lpstr>
      <vt:lpstr>Hvordan er bankene finansiert?</vt:lpstr>
      <vt:lpstr>Hva er OMF?</vt:lpstr>
      <vt:lpstr>Finansiering via OMF</vt:lpstr>
      <vt:lpstr>Finansiering av realøkonomien</vt:lpstr>
      <vt:lpstr>OMF har trukket kostnadene ned</vt:lpstr>
      <vt:lpstr>Store markedsendringer i senere tid</vt:lpstr>
    </vt:vector>
  </TitlesOfParts>
  <Company>FNO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OMF- Dynamisk instrument med nasjonal betydning</dc:title>
  <dc:creator>Michael Hurum Cook</dc:creator>
  <cp:lastModifiedBy>Tom Staavi</cp:lastModifiedBy>
  <cp:revision>640</cp:revision>
  <dcterms:created xsi:type="dcterms:W3CDTF">2014-12-18T10:09:24Z</dcterms:created>
  <dcterms:modified xsi:type="dcterms:W3CDTF">2016-03-16T10:26:10Z</dcterms:modified>
</cp:coreProperties>
</file>