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4"/>
  </p:sldMasterIdLst>
  <p:notesMasterIdLst>
    <p:notesMasterId r:id="rId23"/>
  </p:notesMasterIdLst>
  <p:handoutMasterIdLst>
    <p:handoutMasterId r:id="rId24"/>
  </p:handoutMasterIdLst>
  <p:sldIdLst>
    <p:sldId id="256" r:id="rId5"/>
    <p:sldId id="543" r:id="rId6"/>
    <p:sldId id="545" r:id="rId7"/>
    <p:sldId id="544" r:id="rId8"/>
    <p:sldId id="546" r:id="rId9"/>
    <p:sldId id="537" r:id="rId10"/>
    <p:sldId id="538" r:id="rId11"/>
    <p:sldId id="539" r:id="rId12"/>
    <p:sldId id="540" r:id="rId13"/>
    <p:sldId id="541" r:id="rId14"/>
    <p:sldId id="542" r:id="rId15"/>
    <p:sldId id="479" r:id="rId16"/>
    <p:sldId id="515" r:id="rId17"/>
    <p:sldId id="481" r:id="rId18"/>
    <p:sldId id="527" r:id="rId19"/>
    <p:sldId id="547" r:id="rId20"/>
    <p:sldId id="533" r:id="rId21"/>
    <p:sldId id="477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ddels stil 1 -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emastil 1 -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-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amfunnsokonomisk.sharepoint.com/Norsk%20&#248;konomi/Delte%20dokumenter/Nr.%202016-1/Norsk%20&#248;konomi/Datagrunnlag%20norge-kapittel%20vs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amfunnsokonomisk.sharepoint.com/Norsk%20&#248;konomi/Delte%20dokumenter/Nr.%202016-1/Boligmarkedet/Modell%202016-1_FREDRIK_v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samfunnsokonomisk.sharepoint.com/Norsk%20&#248;konomi/Delte%20dokumenter/Nr.%202016-1/Norsk%20&#248;konomi/NAM%20prognoser%20mars16_v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samfunnsokonomisk.sharepoint.com/Norsk%20&#248;konomi/Delte%20dokumenter/Nr.%202016-1/Boligmarkedet/Modell%202016-1_FREDRIK_v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samfunnsokonomisk.sharepoint.com/Norsk%20&#248;konomi/Delte%20dokumenter/Nr.%202016-1/Boligmarkedet/Modell%202016-1_FREDRIK_v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samfunnsokonomisk.sharepoint.com/Norsk%20&#248;konomi/Delte%20dokumenter/Nr.%202016-1/Boligmarkedet/Modell%202016-1_FREDRIK_v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samfunnsokonomisk.sharepoint.com/Norsk%20&#248;konomi/Delte%20dokumenter/Nr.%202016-1/Boligmarkedet/Modell%202016-1_FREDRIK_v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samfunnsokonomisk.sharepoint.com/Norsk%20&#248;konomi/Delte%20dokumenter/Nr.%202016-1/Boligmarkedet/Modell%202016-1_FREDRIK_v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amfunnsokonomisk.sharepoint.com/Norsk%20&#248;konomi/Delte%20dokumenter/Nr.%202016-1/Norsk%20&#248;konomi/Datagrunnlag%20norge-kapittel%20vs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amfunnsokonomisk.sharepoint.com/Norsk%20&#248;konomi/Delte%20dokumenter/Nr.%202016-1/Norsk%20&#248;konomi/NAM%20prognoser%20mars16_v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amfunnsokonomisk.sharepoint.com/Norsk%20&#248;konomi/Delte%20dokumenter/Nr.%202016-1/Norsk%20&#248;konomi/NAM%20prognoser%20mars16_v3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samfunnsokonomisk.sharepoint.com/Norsk%20&#248;konomi/Delte%20dokumenter/Nr.%202016-1/Internasjonal%20&#248;konomi/oecd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amfunnsokonomisk-my.sharepoint.com/personal/roger_bjornstad_samfunnsokonomisk-analyse_no/Documents/Roger/Kronikker%20og%20media/Kronikker/DN%2023%20april%202015,%20inntektene%20som%20ikke%20brukes,%20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er\AppData\Local\Microsoft\Windows\INetCache\Content.Outlook\PPHBC5QH\Pengemarkedsrente%20(002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amfunnsokonomisk-my.sharepoint.com/personal/roger_bjornstad_samfunnsokonomisk-analyse_no/Documents/Roger/Kronikker%20og%20media/Kronikker/DN%2023%20april%202015,%20inntektene%20som%20ikke%20brukes_oppdatert%2014%20mars%202016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Kvartalsvis vekst i BNP Fastlands-Norge. Sesongjustert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'FIGUR 23'!$B$6</c:f>
              <c:strCache>
                <c:ptCount val="1"/>
                <c:pt idx="0">
                  <c:v>Fastlands-Norge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'FIGUR 23'!$C$5:$V$5</c:f>
              <c:strCache>
                <c:ptCount val="20"/>
                <c:pt idx="0">
                  <c:v>2011K1</c:v>
                </c:pt>
                <c:pt idx="1">
                  <c:v>2011K2</c:v>
                </c:pt>
                <c:pt idx="2">
                  <c:v>2011K3</c:v>
                </c:pt>
                <c:pt idx="3">
                  <c:v>2011K4</c:v>
                </c:pt>
                <c:pt idx="4">
                  <c:v>2012K1</c:v>
                </c:pt>
                <c:pt idx="5">
                  <c:v>2012K2</c:v>
                </c:pt>
                <c:pt idx="6">
                  <c:v>2012K3</c:v>
                </c:pt>
                <c:pt idx="7">
                  <c:v>2012K4</c:v>
                </c:pt>
                <c:pt idx="8">
                  <c:v>2013K1</c:v>
                </c:pt>
                <c:pt idx="9">
                  <c:v>2013K2</c:v>
                </c:pt>
                <c:pt idx="10">
                  <c:v>2013K3</c:v>
                </c:pt>
                <c:pt idx="11">
                  <c:v>2013K4</c:v>
                </c:pt>
                <c:pt idx="12">
                  <c:v>2014K1</c:v>
                </c:pt>
                <c:pt idx="13">
                  <c:v>2014K2</c:v>
                </c:pt>
                <c:pt idx="14">
                  <c:v>2014K3</c:v>
                </c:pt>
                <c:pt idx="15">
                  <c:v>2014K4</c:v>
                </c:pt>
                <c:pt idx="16">
                  <c:v>2015K1</c:v>
                </c:pt>
                <c:pt idx="17">
                  <c:v>2015K2</c:v>
                </c:pt>
                <c:pt idx="18">
                  <c:v>2015K3</c:v>
                </c:pt>
                <c:pt idx="19">
                  <c:v>2015K4</c:v>
                </c:pt>
              </c:strCache>
            </c:strRef>
          </c:cat>
          <c:val>
            <c:numRef>
              <c:f>'FIGUR 23'!$C$6:$V$6</c:f>
              <c:numCache>
                <c:formatCode>General</c:formatCode>
                <c:ptCount val="20"/>
                <c:pt idx="0">
                  <c:v>6.4709394494657513E-3</c:v>
                </c:pt>
                <c:pt idx="1">
                  <c:v>8.6692727670689695E-3</c:v>
                </c:pt>
                <c:pt idx="2">
                  <c:v>5.6419606117328325E-3</c:v>
                </c:pt>
                <c:pt idx="3">
                  <c:v>6.4310821520832118E-3</c:v>
                </c:pt>
                <c:pt idx="4">
                  <c:v>2.0276037847001049E-2</c:v>
                </c:pt>
                <c:pt idx="5">
                  <c:v>7.7379163794399908E-4</c:v>
                </c:pt>
                <c:pt idx="6">
                  <c:v>6.4092626208114289E-3</c:v>
                </c:pt>
                <c:pt idx="7">
                  <c:v>9.455172265868006E-3</c:v>
                </c:pt>
                <c:pt idx="8">
                  <c:v>5.0416272286504249E-3</c:v>
                </c:pt>
                <c:pt idx="9">
                  <c:v>2.8387468768018564E-3</c:v>
                </c:pt>
                <c:pt idx="10">
                  <c:v>7.865429100937682E-3</c:v>
                </c:pt>
                <c:pt idx="11">
                  <c:v>5.6457639656120051E-3</c:v>
                </c:pt>
                <c:pt idx="12">
                  <c:v>4.863382811761463E-3</c:v>
                </c:pt>
                <c:pt idx="13">
                  <c:v>1.0278084083835459E-2</c:v>
                </c:pt>
                <c:pt idx="14">
                  <c:v>2.6355786352358912E-3</c:v>
                </c:pt>
                <c:pt idx="15">
                  <c:v>4.5736663081299422E-3</c:v>
                </c:pt>
                <c:pt idx="16">
                  <c:v>1.2944720495746687E-3</c:v>
                </c:pt>
                <c:pt idx="17">
                  <c:v>2.2125323892210336E-3</c:v>
                </c:pt>
                <c:pt idx="18">
                  <c:v>-1.3986684087060608E-3</c:v>
                </c:pt>
                <c:pt idx="19">
                  <c:v>-3.0448422218121163E-4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676-4109-B4F3-2C49904FF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973896"/>
        <c:axId val="186968016"/>
      </c:lineChart>
      <c:catAx>
        <c:axId val="1869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6968016"/>
        <c:crosses val="autoZero"/>
        <c:auto val="1"/>
        <c:lblAlgn val="ctr"/>
        <c:lblOffset val="100"/>
        <c:noMultiLvlLbl val="0"/>
      </c:catAx>
      <c:valAx>
        <c:axId val="18696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6973896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Boligprisvekst. Prosent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Norge!$R$4</c:f>
              <c:strCache>
                <c:ptCount val="1"/>
                <c:pt idx="0">
                  <c:v>Boligprisvekst, Norge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Norge!$A$8:$A$38</c:f>
              <c:numCache>
                <c:formatCode>General</c:formatCode>
                <c:ptCount val="31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</c:numCache>
            </c:numRef>
          </c:cat>
          <c:val>
            <c:numRef>
              <c:f>Norge!$R$8:$R$34</c:f>
              <c:numCache>
                <c:formatCode>0.0\ %</c:formatCode>
                <c:ptCount val="27"/>
                <c:pt idx="0">
                  <c:v>-0.13658837940667201</c:v>
                </c:pt>
                <c:pt idx="1">
                  <c:v>-3.9423727467122527E-2</c:v>
                </c:pt>
                <c:pt idx="2">
                  <c:v>-7.7891121245059369E-2</c:v>
                </c:pt>
                <c:pt idx="3">
                  <c:v>-8.2468499830679165E-2</c:v>
                </c:pt>
                <c:pt idx="4">
                  <c:v>6.3347709175091804E-2</c:v>
                </c:pt>
                <c:pt idx="5">
                  <c:v>0.14214545405042744</c:v>
                </c:pt>
                <c:pt idx="6">
                  <c:v>7.6098894266283024E-2</c:v>
                </c:pt>
                <c:pt idx="7">
                  <c:v>0.10593299847838233</c:v>
                </c:pt>
                <c:pt idx="8">
                  <c:v>8.7361105322748323E-2</c:v>
                </c:pt>
                <c:pt idx="9">
                  <c:v>0.14403761823217764</c:v>
                </c:pt>
                <c:pt idx="10">
                  <c:v>0.13114781106247375</c:v>
                </c:pt>
                <c:pt idx="11">
                  <c:v>0.15147737198310907</c:v>
                </c:pt>
                <c:pt idx="12">
                  <c:v>7.7191324478127266E-2</c:v>
                </c:pt>
                <c:pt idx="13">
                  <c:v>6.6944618936894962E-2</c:v>
                </c:pt>
                <c:pt idx="14">
                  <c:v>1.8486855858158791E-2</c:v>
                </c:pt>
                <c:pt idx="15">
                  <c:v>0.10891800408294805</c:v>
                </c:pt>
                <c:pt idx="16">
                  <c:v>8.950229065851345E-2</c:v>
                </c:pt>
                <c:pt idx="17">
                  <c:v>0.13979492025451901</c:v>
                </c:pt>
                <c:pt idx="18">
                  <c:v>0.11592912681743672</c:v>
                </c:pt>
                <c:pt idx="19">
                  <c:v>-2.1206621880551557E-2</c:v>
                </c:pt>
                <c:pt idx="20">
                  <c:v>1.545002211120905E-2</c:v>
                </c:pt>
                <c:pt idx="21">
                  <c:v>8.3089142711014086E-2</c:v>
                </c:pt>
                <c:pt idx="22">
                  <c:v>8.6484922788901963E-2</c:v>
                </c:pt>
                <c:pt idx="23">
                  <c:v>7.1266956672880077E-2</c:v>
                </c:pt>
                <c:pt idx="24">
                  <c:v>4.5885744740954637E-2</c:v>
                </c:pt>
                <c:pt idx="25">
                  <c:v>2.3459071805314258E-2</c:v>
                </c:pt>
                <c:pt idx="26">
                  <c:v>7.2029044587012647E-2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Norge!$R$4</c:f>
              <c:strCache>
                <c:ptCount val="1"/>
                <c:pt idx="0">
                  <c:v>Boligprisvekst, Norge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26"/>
              <c:layout>
                <c:manualLayout>
                  <c:x val="-1.9295705728029099E-2"/>
                  <c:y val="-7.547169811320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-1.8009325346160593E-2"/>
                  <c:y val="-9.4339622641509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>
                <c:manualLayout>
                  <c:x val="-5.1455215274744011E-3"/>
                  <c:y val="-0.198113207547169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1.5436564582423202E-2"/>
                  <c:y val="-8.8050314465408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>
                <c:manualLayout>
                  <c:x val="0"/>
                  <c:y val="1.5723270440251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Norge!$A$8:$A$38</c:f>
              <c:numCache>
                <c:formatCode>General</c:formatCode>
                <c:ptCount val="31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</c:numCache>
            </c:numRef>
          </c:cat>
          <c:val>
            <c:numRef>
              <c:f>Norge!$S$8:$S$38</c:f>
              <c:numCache>
                <c:formatCode>General</c:formatCode>
                <c:ptCount val="31"/>
                <c:pt idx="26" formatCode="0%">
                  <c:v>7.1999999999999995E-2</c:v>
                </c:pt>
                <c:pt idx="27" formatCode="0.0\ %">
                  <c:v>4.4737218716039362E-2</c:v>
                </c:pt>
                <c:pt idx="28" formatCode="0.0\ %">
                  <c:v>3.5703142472530661E-2</c:v>
                </c:pt>
                <c:pt idx="29" formatCode="0.0\ %">
                  <c:v>3.350744291159409E-2</c:v>
                </c:pt>
                <c:pt idx="30" formatCode="0.0\ %">
                  <c:v>2.8630325684969551E-2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295280"/>
        <c:axId val="503303904"/>
      </c:lineChart>
      <c:catAx>
        <c:axId val="50329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3303904"/>
        <c:crosses val="autoZero"/>
        <c:auto val="1"/>
        <c:lblAlgn val="ctr"/>
        <c:lblOffset val="100"/>
        <c:noMultiLvlLbl val="0"/>
      </c:catAx>
      <c:valAx>
        <c:axId val="50330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3295280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Tall!$AI$184</c:f>
              <c:strCache>
                <c:ptCount val="1"/>
                <c:pt idx="0">
                  <c:v>Prognosemodell for boligprisindeksen til SSB basert på fundamentale forhold og kredittspiraler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Tall!$AJ$181:$AN$181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Tall!$AJ$184:$AN$184</c:f>
              <c:numCache>
                <c:formatCode>0.0\ %</c:formatCode>
                <c:ptCount val="5"/>
                <c:pt idx="0" formatCode="General">
                  <c:v>1</c:v>
                </c:pt>
                <c:pt idx="1">
                  <c:v>1.0719528564851577</c:v>
                </c:pt>
                <c:pt idx="2">
                  <c:v>1.1912075571441048</c:v>
                </c:pt>
                <c:pt idx="3">
                  <c:v>1.3025725770645771</c:v>
                </c:pt>
                <c:pt idx="4">
                  <c:v>1.3964105533745892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Tall!$AI$183</c:f>
              <c:strCache>
                <c:ptCount val="1"/>
                <c:pt idx="0">
                  <c:v>Kreditindikator, K2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Tall!$AJ$181:$AN$181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Tall!$AJ$183:$AN$183</c:f>
              <c:numCache>
                <c:formatCode>0.0\ %</c:formatCode>
                <c:ptCount val="5"/>
                <c:pt idx="0" formatCode="General">
                  <c:v>1</c:v>
                </c:pt>
                <c:pt idx="1">
                  <c:v>1.0562618100000001</c:v>
                </c:pt>
                <c:pt idx="2">
                  <c:v>1.1222773914912607</c:v>
                </c:pt>
                <c:pt idx="3">
                  <c:v>1.1995040006825946</c:v>
                </c:pt>
                <c:pt idx="4">
                  <c:v>1.281867921898145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Tall!$AI$182</c:f>
              <c:strCache>
                <c:ptCount val="1"/>
                <c:pt idx="0">
                  <c:v>Prognoser Norsk økonomi nr. 1-2016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Tall!$AJ$181:$AN$181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Tall!$AJ$182:$AN$182</c:f>
              <c:numCache>
                <c:formatCode>0.0\ %</c:formatCode>
                <c:ptCount val="5"/>
                <c:pt idx="0" formatCode="General">
                  <c:v>1</c:v>
                </c:pt>
                <c:pt idx="1">
                  <c:v>1.0447372187160393</c:v>
                </c:pt>
                <c:pt idx="2">
                  <c:v>1.0820376204822135</c:v>
                </c:pt>
                <c:pt idx="3">
                  <c:v>1.1182939342787184</c:v>
                </c:pt>
                <c:pt idx="4">
                  <c:v>1.1503110538286441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496512"/>
        <c:axId val="323496904"/>
      </c:lineChart>
      <c:catAx>
        <c:axId val="32349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3496904"/>
        <c:crosses val="autoZero"/>
        <c:auto val="1"/>
        <c:lblAlgn val="ctr"/>
        <c:lblOffset val="100"/>
        <c:noMultiLvlLbl val="0"/>
      </c:catAx>
      <c:valAx>
        <c:axId val="323496904"/>
        <c:scaling>
          <c:orientation val="minMax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3496512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294994268517017"/>
          <c:y val="7.4407963155548956E-2"/>
          <c:w val="0.31933177502361826"/>
          <c:h val="0.8523319962363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Norge!$Z$5</c:f>
              <c:strCache>
                <c:ptCount val="1"/>
                <c:pt idx="0">
                  <c:v>Fullførte boliger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Norge!$W$6:$W$23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Norge!$Z$6:$Z$23</c:f>
              <c:numCache>
                <c:formatCode>0</c:formatCode>
                <c:ptCount val="18"/>
                <c:pt idx="0">
                  <c:v>21744</c:v>
                </c:pt>
                <c:pt idx="1">
                  <c:v>21405</c:v>
                </c:pt>
                <c:pt idx="2">
                  <c:v>23609</c:v>
                </c:pt>
                <c:pt idx="3">
                  <c:v>29544</c:v>
                </c:pt>
                <c:pt idx="4">
                  <c:v>28554</c:v>
                </c:pt>
                <c:pt idx="5">
                  <c:v>30911</c:v>
                </c:pt>
                <c:pt idx="6">
                  <c:v>28640</c:v>
                </c:pt>
                <c:pt idx="7">
                  <c:v>21655</c:v>
                </c:pt>
                <c:pt idx="8">
                  <c:v>17818</c:v>
                </c:pt>
                <c:pt idx="9">
                  <c:v>20020</c:v>
                </c:pt>
                <c:pt idx="10">
                  <c:v>26239</c:v>
                </c:pt>
                <c:pt idx="11">
                  <c:v>28470</c:v>
                </c:pt>
                <c:pt idx="12">
                  <c:v>28094</c:v>
                </c:pt>
                <c:pt idx="13">
                  <c:v>28060</c:v>
                </c:pt>
              </c:numCache>
            </c:numRef>
          </c:val>
        </c:ser>
        <c:ser>
          <c:idx val="3"/>
          <c:order val="3"/>
          <c:tx>
            <c:strRef>
              <c:f>Norge!$AA$5</c:f>
              <c:strCache>
                <c:ptCount val="1"/>
                <c:pt idx="0">
                  <c:v>Fullførte boliger </c:v>
                </c:pt>
              </c:strCache>
            </c:strRef>
          </c:tx>
          <c:spPr>
            <a:gradFill>
              <a:gsLst>
                <a:gs pos="0">
                  <a:schemeClr val="accent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Norge!$W$6:$W$23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Norge!$AA$6:$AA$23</c:f>
              <c:numCache>
                <c:formatCode>0</c:formatCode>
                <c:ptCount val="18"/>
                <c:pt idx="14">
                  <c:v>31000</c:v>
                </c:pt>
                <c:pt idx="15">
                  <c:v>34000</c:v>
                </c:pt>
                <c:pt idx="16">
                  <c:v>32000</c:v>
                </c:pt>
                <c:pt idx="17">
                  <c:v>29000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4528032"/>
        <c:axId val="324525288"/>
      </c:barChart>
      <c:lineChart>
        <c:grouping val="standard"/>
        <c:varyColors val="0"/>
        <c:ser>
          <c:idx val="0"/>
          <c:order val="0"/>
          <c:tx>
            <c:strRef>
              <c:f>Norge!$X$5</c:f>
              <c:strCache>
                <c:ptCount val="1"/>
                <c:pt idx="0">
                  <c:v>Bef.vekst (år)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Norge!$W$6:$W$23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Norge!$X$6:$X$23</c:f>
              <c:numCache>
                <c:formatCode>0</c:formatCode>
                <c:ptCount val="18"/>
                <c:pt idx="0">
                  <c:v>28186</c:v>
                </c:pt>
                <c:pt idx="1">
                  <c:v>25205</c:v>
                </c:pt>
                <c:pt idx="2">
                  <c:v>28906</c:v>
                </c:pt>
                <c:pt idx="3">
                  <c:v>33856</c:v>
                </c:pt>
                <c:pt idx="4">
                  <c:v>40915</c:v>
                </c:pt>
                <c:pt idx="5">
                  <c:v>56037</c:v>
                </c:pt>
                <c:pt idx="6">
                  <c:v>62081</c:v>
                </c:pt>
                <c:pt idx="7">
                  <c:v>58947</c:v>
                </c:pt>
                <c:pt idx="8">
                  <c:v>62106</c:v>
                </c:pt>
                <c:pt idx="9">
                  <c:v>65565</c:v>
                </c:pt>
                <c:pt idx="10">
                  <c:v>65405</c:v>
                </c:pt>
                <c:pt idx="11">
                  <c:v>57781</c:v>
                </c:pt>
                <c:pt idx="12">
                  <c:v>56746</c:v>
                </c:pt>
                <c:pt idx="13">
                  <c:v>48183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Norge!$Y$5</c:f>
              <c:strCache>
                <c:ptCount val="1"/>
                <c:pt idx="0">
                  <c:v>Bef.vekst (år)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Norge!$W$6:$W$23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Norge!$Y$6:$Y$23</c:f>
              <c:numCache>
                <c:formatCode>0</c:formatCode>
                <c:ptCount val="18"/>
                <c:pt idx="13">
                  <c:v>48183</c:v>
                </c:pt>
                <c:pt idx="14">
                  <c:v>55000</c:v>
                </c:pt>
                <c:pt idx="15">
                  <c:v>52000</c:v>
                </c:pt>
                <c:pt idx="16">
                  <c:v>49000</c:v>
                </c:pt>
                <c:pt idx="17">
                  <c:v>47000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523720"/>
        <c:axId val="324528424"/>
      </c:lineChart>
      <c:catAx>
        <c:axId val="32452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4525288"/>
        <c:crosses val="autoZero"/>
        <c:auto val="1"/>
        <c:lblAlgn val="ctr"/>
        <c:lblOffset val="100"/>
        <c:noMultiLvlLbl val="0"/>
      </c:catAx>
      <c:valAx>
        <c:axId val="324525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 smtClean="0"/>
                  <a:t>Boliger</a:t>
                </a:r>
                <a:endParaRPr lang="nb-NO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4528032"/>
        <c:crosses val="autoZero"/>
        <c:crossBetween val="between"/>
      </c:valAx>
      <c:valAx>
        <c:axId val="3245284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 smtClean="0"/>
                  <a:t>Personer</a:t>
                </a:r>
                <a:endParaRPr lang="nb-NO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4523720"/>
        <c:crosses val="max"/>
        <c:crossBetween val="between"/>
      </c:valAx>
      <c:catAx>
        <c:axId val="324523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4528424"/>
        <c:crosses val="autoZero"/>
        <c:auto val="1"/>
        <c:lblAlgn val="ctr"/>
        <c:lblOffset val="100"/>
        <c:noMultiLvlLbl val="0"/>
      </c:cat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'R3 Oslo'!$AG$2</c:f>
              <c:strCache>
                <c:ptCount val="1"/>
                <c:pt idx="0">
                  <c:v>Fullførte boliger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'R3 Oslo'!$AD$4:$AD$21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'R3 Oslo'!$AG$4:$AG$21</c:f>
              <c:numCache>
                <c:formatCode>0</c:formatCode>
                <c:ptCount val="18"/>
                <c:pt idx="0">
                  <c:v>1711</c:v>
                </c:pt>
                <c:pt idx="1">
                  <c:v>1639</c:v>
                </c:pt>
                <c:pt idx="2">
                  <c:v>3476</c:v>
                </c:pt>
                <c:pt idx="3">
                  <c:v>4049</c:v>
                </c:pt>
                <c:pt idx="4">
                  <c:v>3960</c:v>
                </c:pt>
                <c:pt idx="5">
                  <c:v>3763</c:v>
                </c:pt>
                <c:pt idx="6">
                  <c:v>2557</c:v>
                </c:pt>
                <c:pt idx="7">
                  <c:v>3447</c:v>
                </c:pt>
                <c:pt idx="8">
                  <c:v>2151</c:v>
                </c:pt>
                <c:pt idx="9">
                  <c:v>1362</c:v>
                </c:pt>
                <c:pt idx="10">
                  <c:v>3962</c:v>
                </c:pt>
                <c:pt idx="11">
                  <c:v>3329</c:v>
                </c:pt>
                <c:pt idx="12">
                  <c:v>3351</c:v>
                </c:pt>
                <c:pt idx="13">
                  <c:v>2059</c:v>
                </c:pt>
              </c:numCache>
            </c:numRef>
          </c:val>
        </c:ser>
        <c:ser>
          <c:idx val="3"/>
          <c:order val="3"/>
          <c:tx>
            <c:strRef>
              <c:f>'R3 Oslo'!$AH$3</c:f>
              <c:strCache>
                <c:ptCount val="1"/>
                <c:pt idx="0">
                  <c:v>Fullførte boliger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'R3 Oslo'!$AD$4:$AD$21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'R3 Oslo'!$AH$4:$AH$21</c:f>
              <c:numCache>
                <c:formatCode>0</c:formatCode>
                <c:ptCount val="18"/>
                <c:pt idx="14">
                  <c:v>2730.5613172936683</c:v>
                </c:pt>
                <c:pt idx="15">
                  <c:v>3820.0861869346509</c:v>
                </c:pt>
                <c:pt idx="16">
                  <c:v>3796.1270035217799</c:v>
                </c:pt>
                <c:pt idx="17">
                  <c:v>3403.7371499749138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503307040"/>
        <c:axId val="503306256"/>
      </c:barChart>
      <c:lineChart>
        <c:grouping val="standard"/>
        <c:varyColors val="0"/>
        <c:ser>
          <c:idx val="0"/>
          <c:order val="0"/>
          <c:tx>
            <c:strRef>
              <c:f>'R3 Oslo'!$AE$2</c:f>
              <c:strCache>
                <c:ptCount val="1"/>
                <c:pt idx="0">
                  <c:v>Befolkningsvekst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'R3 Oslo'!$AD$4:$AD$21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'R3 Oslo'!$AE$4:$AE$21</c:f>
              <c:numCache>
                <c:formatCode>0</c:formatCode>
                <c:ptCount val="18"/>
                <c:pt idx="0">
                  <c:v>4812</c:v>
                </c:pt>
                <c:pt idx="1">
                  <c:v>4485</c:v>
                </c:pt>
                <c:pt idx="2">
                  <c:v>7960</c:v>
                </c:pt>
                <c:pt idx="3">
                  <c:v>8565</c:v>
                </c:pt>
                <c:pt idx="4">
                  <c:v>10206</c:v>
                </c:pt>
                <c:pt idx="5">
                  <c:v>11867</c:v>
                </c:pt>
                <c:pt idx="6">
                  <c:v>14991</c:v>
                </c:pt>
                <c:pt idx="7">
                  <c:v>11385</c:v>
                </c:pt>
                <c:pt idx="8">
                  <c:v>12370</c:v>
                </c:pt>
                <c:pt idx="9">
                  <c:v>14055</c:v>
                </c:pt>
                <c:pt idx="10">
                  <c:v>10681</c:v>
                </c:pt>
                <c:pt idx="11">
                  <c:v>10497</c:v>
                </c:pt>
                <c:pt idx="12">
                  <c:v>13213</c:v>
                </c:pt>
                <c:pt idx="13">
                  <c:v>10714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'R3 Oslo'!$AF$3</c:f>
              <c:strCache>
                <c:ptCount val="1"/>
                <c:pt idx="0">
                  <c:v>Nye innbyggere (år)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'R3 Oslo'!$AD$4:$AD$21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'R3 Oslo'!$AF$4:$AF$21</c:f>
              <c:numCache>
                <c:formatCode>0</c:formatCode>
                <c:ptCount val="18"/>
                <c:pt idx="13">
                  <c:v>10714</c:v>
                </c:pt>
                <c:pt idx="14">
                  <c:v>11732.497032618616</c:v>
                </c:pt>
                <c:pt idx="15">
                  <c:v>10954.900758333271</c:v>
                </c:pt>
                <c:pt idx="16">
                  <c:v>10650.81417587481</c:v>
                </c:pt>
                <c:pt idx="17">
                  <c:v>10128.02550898632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307824"/>
        <c:axId val="503307432"/>
      </c:lineChart>
      <c:catAx>
        <c:axId val="50330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3306256"/>
        <c:crosses val="autoZero"/>
        <c:auto val="1"/>
        <c:lblAlgn val="ctr"/>
        <c:lblOffset val="100"/>
        <c:noMultiLvlLbl val="0"/>
      </c:catAx>
      <c:valAx>
        <c:axId val="503306256"/>
        <c:scaling>
          <c:orientation val="minMax"/>
          <c:max val="80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3307040"/>
        <c:crosses val="autoZero"/>
        <c:crossBetween val="between"/>
      </c:valAx>
      <c:valAx>
        <c:axId val="503307432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3307824"/>
        <c:crosses val="max"/>
        <c:crossBetween val="between"/>
      </c:valAx>
      <c:catAx>
        <c:axId val="503307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3307432"/>
        <c:crosses val="autoZero"/>
        <c:auto val="1"/>
        <c:lblAlgn val="ctr"/>
        <c:lblOffset val="100"/>
        <c:noMultiLvlLbl val="0"/>
      </c:catAx>
      <c:spPr>
        <a:gradFill flip="none" rotWithShape="1">
          <a:gsLst>
            <a:gs pos="20000">
              <a:srgbClr val="DAD98F"/>
            </a:gs>
            <a:gs pos="23000">
              <a:schemeClr val="bg2">
                <a:lumMod val="20000"/>
                <a:lumOff val="80000"/>
              </a:schemeClr>
            </a:gs>
          </a:gsLst>
          <a:lin ang="10800000" scaled="1"/>
          <a:tileRect/>
        </a:gradFill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 smtClean="0"/>
              <a:t>Boligpriser, </a:t>
            </a:r>
            <a:r>
              <a:rPr lang="nb-NO" dirty="0"/>
              <a:t>2009=1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6657209741698794E-2"/>
          <c:y val="0.10695407302577899"/>
          <c:w val="0.84973638725539469"/>
          <c:h val="0.63514678865640251"/>
        </c:manualLayout>
      </c:layout>
      <c:lineChart>
        <c:grouping val="standard"/>
        <c:varyColors val="0"/>
        <c:ser>
          <c:idx val="0"/>
          <c:order val="0"/>
          <c:tx>
            <c:strRef>
              <c:f>'Figurer til presentasjon'!$B$82</c:f>
              <c:strCache>
                <c:ptCount val="1"/>
                <c:pt idx="0">
                  <c:v>Oslo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'Figurer til presentasjon'!$C$81:$M$81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'Figurer til presentasjon'!$C$82:$M$82</c:f>
              <c:numCache>
                <c:formatCode>_ * #,##0.00_ ;_ * \-#,##0.00_ ;_ * "-"??_ ;_ @_ </c:formatCode>
                <c:ptCount val="11"/>
                <c:pt idx="0">
                  <c:v>1</c:v>
                </c:pt>
                <c:pt idx="1">
                  <c:v>1.0846249630788412</c:v>
                </c:pt>
                <c:pt idx="2">
                  <c:v>1.1983418501850336</c:v>
                </c:pt>
                <c:pt idx="3">
                  <c:v>1.3154720063776499</c:v>
                </c:pt>
                <c:pt idx="4">
                  <c:v>1.3848282573742128</c:v>
                </c:pt>
                <c:pt idx="5">
                  <c:v>1.3957219855767138</c:v>
                </c:pt>
                <c:pt idx="6">
                  <c:v>1.548227768576603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'Figurer til presentasjon'!$B$83</c:f>
              <c:strCache>
                <c:ptCount val="1"/>
                <c:pt idx="0">
                  <c:v>Oslo</c:v>
                </c:pt>
              </c:strCache>
            </c:strRef>
          </c:tx>
          <c:spPr>
            <a:ln w="57150" cap="rnd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2913028435037696E-2"/>
                  <c:y val="-2.4492469398439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'Figurer til presentasjon'!$C$81:$M$81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'Figurer til presentasjon'!$C$83:$M$83</c:f>
              <c:numCache>
                <c:formatCode>_ * #,##0.00_ ;_ * \-#,##0.00_ ;_ * "-"??_ ;_ @_ </c:formatCode>
                <c:ptCount val="11"/>
                <c:pt idx="6">
                  <c:v>1.548227768576603</c:v>
                </c:pt>
                <c:pt idx="7">
                  <c:v>1.6540521400493684</c:v>
                </c:pt>
                <c:pt idx="8">
                  <c:v>1.7463451824868299</c:v>
                </c:pt>
                <c:pt idx="9">
                  <c:v>1.8239225448952339</c:v>
                </c:pt>
                <c:pt idx="10" formatCode="0%">
                  <c:v>1.8916492768052029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'Figurer til presentasjon'!$B$84</c:f>
              <c:strCache>
                <c:ptCount val="1"/>
                <c:pt idx="0">
                  <c:v>Norge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'Figurer til presentasjon'!$C$81:$M$81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'Figurer til presentasjon'!$C$84:$M$84</c:f>
              <c:numCache>
                <c:formatCode>_ * #,##0.00_ ;_ * \-#,##0.00_ ;_ * "-"??_ ;_ @_ </c:formatCode>
                <c:ptCount val="11"/>
                <c:pt idx="0">
                  <c:v>1</c:v>
                </c:pt>
                <c:pt idx="1">
                  <c:v>1.0830891427110141</c:v>
                </c:pt>
                <c:pt idx="2">
                  <c:v>1.1767600235918743</c:v>
                </c:pt>
                <c:pt idx="3">
                  <c:v>1.2606241292075737</c:v>
                </c:pt>
                <c:pt idx="4">
                  <c:v>1.3184688062146808</c:v>
                </c:pt>
                <c:pt idx="5">
                  <c:v>1.3493988606127378</c:v>
                </c:pt>
                <c:pt idx="6">
                  <c:v>1.4465947713094769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'Figurer til presentasjon'!$B$85</c:f>
              <c:strCache>
                <c:ptCount val="1"/>
                <c:pt idx="0">
                  <c:v>Norge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3.4951682463909874E-2"/>
                  <c:y val="4.0078586288354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'Figurer til presentasjon'!$C$81:$M$81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'Figurer til presentasjon'!$C$85:$M$85</c:f>
              <c:numCache>
                <c:formatCode>_ * #,##0.00_ ;_ * \-#,##0.00_ ;_ * "-"??_ ;_ @_ </c:formatCode>
                <c:ptCount val="11"/>
                <c:pt idx="6">
                  <c:v>1.4465947713094769</c:v>
                </c:pt>
                <c:pt idx="7">
                  <c:v>1.5113113979870278</c:v>
                </c:pt>
                <c:pt idx="8">
                  <c:v>1.5652699641497183</c:v>
                </c:pt>
                <c:pt idx="9">
                  <c:v>1.6177181581146978</c:v>
                </c:pt>
                <c:pt idx="10" formatCode="0%">
                  <c:v>1.6640339558480106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0317304"/>
        <c:axId val="320320440"/>
      </c:lineChart>
      <c:catAx>
        <c:axId val="32031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0320440"/>
        <c:crosses val="autoZero"/>
        <c:auto val="1"/>
        <c:lblAlgn val="ctr"/>
        <c:lblOffset val="100"/>
        <c:noMultiLvlLbl val="0"/>
      </c:catAx>
      <c:valAx>
        <c:axId val="320320440"/>
        <c:scaling>
          <c:orientation val="minMax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.0_ ;_ * \-#,##0.0_ ;_ * &quot;-&quot;?_ ;_ @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0317304"/>
        <c:crosses val="autoZero"/>
        <c:crossBetween val="between"/>
      </c:valAx>
      <c:spPr>
        <a:gradFill>
          <a:gsLst>
            <a:gs pos="6500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0"/>
        </a:gradFill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3159459262795815"/>
          <c:y val="0.87094204313830403"/>
          <c:w val="0.35673921828663219"/>
          <c:h val="0.127660641320496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'R21 Stavanger'!$AG$2</c:f>
              <c:strCache>
                <c:ptCount val="1"/>
                <c:pt idx="0">
                  <c:v>Fullførte boliger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'R21 Stavanger'!$AD$4:$AD$21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'R21 Stavanger'!$AG$4:$AG$21</c:f>
              <c:numCache>
                <c:formatCode>0</c:formatCode>
                <c:ptCount val="18"/>
                <c:pt idx="0">
                  <c:v>770</c:v>
                </c:pt>
                <c:pt idx="1">
                  <c:v>1236</c:v>
                </c:pt>
                <c:pt idx="2">
                  <c:v>784</c:v>
                </c:pt>
                <c:pt idx="3">
                  <c:v>856</c:v>
                </c:pt>
                <c:pt idx="4">
                  <c:v>1101</c:v>
                </c:pt>
                <c:pt idx="5">
                  <c:v>1132</c:v>
                </c:pt>
                <c:pt idx="6">
                  <c:v>948</c:v>
                </c:pt>
                <c:pt idx="7">
                  <c:v>796</c:v>
                </c:pt>
                <c:pt idx="8">
                  <c:v>382</c:v>
                </c:pt>
                <c:pt idx="9">
                  <c:v>485</c:v>
                </c:pt>
                <c:pt idx="10">
                  <c:v>634</c:v>
                </c:pt>
                <c:pt idx="11">
                  <c:v>994</c:v>
                </c:pt>
                <c:pt idx="12">
                  <c:v>763</c:v>
                </c:pt>
                <c:pt idx="13">
                  <c:v>1082</c:v>
                </c:pt>
              </c:numCache>
            </c:numRef>
          </c:val>
        </c:ser>
        <c:ser>
          <c:idx val="3"/>
          <c:order val="3"/>
          <c:tx>
            <c:strRef>
              <c:f>'R21 Stavanger'!$AH$3</c:f>
              <c:strCache>
                <c:ptCount val="1"/>
                <c:pt idx="0">
                  <c:v>Fullførte boliger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'R21 Stavanger'!$AD$4:$AD$21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'R21 Stavanger'!$AH$4:$AH$21</c:f>
              <c:numCache>
                <c:formatCode>0</c:formatCode>
                <c:ptCount val="18"/>
                <c:pt idx="14">
                  <c:v>566.20811220483927</c:v>
                </c:pt>
                <c:pt idx="15">
                  <c:v>370.64627007869069</c:v>
                </c:pt>
                <c:pt idx="16">
                  <c:v>261.46638704368758</c:v>
                </c:pt>
                <c:pt idx="17">
                  <c:v>254.29174970297851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503114240"/>
        <c:axId val="503114632"/>
      </c:barChart>
      <c:lineChart>
        <c:grouping val="standard"/>
        <c:varyColors val="0"/>
        <c:ser>
          <c:idx val="0"/>
          <c:order val="0"/>
          <c:tx>
            <c:strRef>
              <c:f>'R21 Stavanger'!$AE$2</c:f>
              <c:strCache>
                <c:ptCount val="1"/>
                <c:pt idx="0">
                  <c:v>Befolkningsvekst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'R21 Stavanger'!$AD$4:$AD$21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'R21 Stavanger'!$AE$4:$AE$21</c:f>
              <c:numCache>
                <c:formatCode>0</c:formatCode>
                <c:ptCount val="18"/>
                <c:pt idx="0">
                  <c:v>1297</c:v>
                </c:pt>
                <c:pt idx="1">
                  <c:v>1398</c:v>
                </c:pt>
                <c:pt idx="2">
                  <c:v>1586</c:v>
                </c:pt>
                <c:pt idx="3">
                  <c:v>1166</c:v>
                </c:pt>
                <c:pt idx="4">
                  <c:v>2158</c:v>
                </c:pt>
                <c:pt idx="5">
                  <c:v>2271</c:v>
                </c:pt>
                <c:pt idx="6">
                  <c:v>2024</c:v>
                </c:pt>
                <c:pt idx="7">
                  <c:v>2240</c:v>
                </c:pt>
                <c:pt idx="8">
                  <c:v>2171</c:v>
                </c:pt>
                <c:pt idx="9">
                  <c:v>1485</c:v>
                </c:pt>
                <c:pt idx="10">
                  <c:v>1685</c:v>
                </c:pt>
                <c:pt idx="11">
                  <c:v>1563</c:v>
                </c:pt>
                <c:pt idx="12">
                  <c:v>1348</c:v>
                </c:pt>
                <c:pt idx="13">
                  <c:v>542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'R21 Stavanger'!$AF$3</c:f>
              <c:strCache>
                <c:ptCount val="1"/>
                <c:pt idx="0">
                  <c:v>Nye innbyggere (år)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'R21 Stavanger'!$AD$4:$AD$21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'R21 Stavanger'!$AF$4:$AF$21</c:f>
              <c:numCache>
                <c:formatCode>0</c:formatCode>
                <c:ptCount val="18"/>
                <c:pt idx="13">
                  <c:v>542</c:v>
                </c:pt>
                <c:pt idx="14">
                  <c:v>418.55015770034515</c:v>
                </c:pt>
                <c:pt idx="15">
                  <c:v>555.42143472918542</c:v>
                </c:pt>
                <c:pt idx="16">
                  <c:v>600.00605701346649</c:v>
                </c:pt>
                <c:pt idx="17">
                  <c:v>553.90374182845699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120512"/>
        <c:axId val="503116984"/>
      </c:lineChart>
      <c:catAx>
        <c:axId val="50311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3114632"/>
        <c:crosses val="autoZero"/>
        <c:auto val="1"/>
        <c:lblAlgn val="ctr"/>
        <c:lblOffset val="100"/>
        <c:noMultiLvlLbl val="0"/>
      </c:catAx>
      <c:valAx>
        <c:axId val="503114632"/>
        <c:scaling>
          <c:orientation val="minMax"/>
          <c:max val="130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3114240"/>
        <c:crosses val="autoZero"/>
        <c:crossBetween val="between"/>
      </c:valAx>
      <c:valAx>
        <c:axId val="503116984"/>
        <c:scaling>
          <c:orientation val="minMax"/>
          <c:max val="2600"/>
          <c:min val="0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3120512"/>
        <c:crosses val="max"/>
        <c:crossBetween val="between"/>
        <c:majorUnit val="400"/>
      </c:valAx>
      <c:catAx>
        <c:axId val="503120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3116984"/>
        <c:crosses val="autoZero"/>
        <c:auto val="1"/>
        <c:lblAlgn val="ctr"/>
        <c:lblOffset val="100"/>
        <c:noMultiLvlLbl val="0"/>
      </c:catAx>
      <c:spPr>
        <a:gradFill>
          <a:gsLst>
            <a:gs pos="21000">
              <a:srgbClr val="DFDE9D"/>
            </a:gs>
            <a:gs pos="22000">
              <a:schemeClr val="bg2">
                <a:lumMod val="20000"/>
                <a:lumOff val="80000"/>
              </a:schemeClr>
            </a:gs>
          </a:gsLst>
          <a:lin ang="10800000" scaled="1"/>
        </a:gradFill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 smtClean="0"/>
              <a:t>Boligpriser, </a:t>
            </a:r>
            <a:r>
              <a:rPr lang="nb-NO" dirty="0"/>
              <a:t>2009=1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6657209741698794E-2"/>
          <c:y val="0.10695407302577899"/>
          <c:w val="0.84973638725539469"/>
          <c:h val="0.62892195468909962"/>
        </c:manualLayout>
      </c:layout>
      <c:lineChart>
        <c:grouping val="standard"/>
        <c:varyColors val="0"/>
        <c:ser>
          <c:idx val="0"/>
          <c:order val="0"/>
          <c:tx>
            <c:strRef>
              <c:f>'Figurer til presentasjon'!$B$140</c:f>
              <c:strCache>
                <c:ptCount val="1"/>
                <c:pt idx="0">
                  <c:v>Stavanger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5.566048928355475E-2"/>
                  <c:y val="-5.3310154058733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'Figurer til presentasjon'!$C$81:$M$81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'Figurer til presentasjon'!$C$140:$M$140</c:f>
              <c:numCache>
                <c:formatCode>_ * #,##0.00_ ;_ * \-#,##0.00_ ;_ * "-"??_ ;_ @_ </c:formatCode>
                <c:ptCount val="11"/>
                <c:pt idx="0">
                  <c:v>1</c:v>
                </c:pt>
                <c:pt idx="1">
                  <c:v>1.1242598293744588</c:v>
                </c:pt>
                <c:pt idx="2">
                  <c:v>1.2704849489400802</c:v>
                </c:pt>
                <c:pt idx="3">
                  <c:v>1.3716847816031519</c:v>
                </c:pt>
                <c:pt idx="4">
                  <c:v>1.422894006115629</c:v>
                </c:pt>
                <c:pt idx="5">
                  <c:v>1.3990136451003021</c:v>
                </c:pt>
                <c:pt idx="6">
                  <c:v>1.3884813096238489</c:v>
                </c:pt>
                <c:pt idx="7">
                  <c:v>1.3190492159574974</c:v>
                </c:pt>
                <c:pt idx="8">
                  <c:v>1.2920501202677002</c:v>
                </c:pt>
                <c:pt idx="9">
                  <c:v>1.322467301498421</c:v>
                </c:pt>
                <c:pt idx="10" formatCode="0%">
                  <c:v>1.3756734999721676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'Figurer til presentasjon'!$B$141</c:f>
              <c:strCache>
                <c:ptCount val="1"/>
                <c:pt idx="0">
                  <c:v>Norge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0.13457842983108301"/>
                  <c:y val="-7.4729904661166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'Figurer til presentasjon'!$C$81:$M$81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'Figurer til presentasjon'!$C$141:$M$141</c:f>
              <c:numCache>
                <c:formatCode>_ * #,##0.00_ ;_ * \-#,##0.00_ ;_ * "-"??_ ;_ @_ </c:formatCode>
                <c:ptCount val="11"/>
                <c:pt idx="0">
                  <c:v>1</c:v>
                </c:pt>
                <c:pt idx="1">
                  <c:v>1.0830891427110141</c:v>
                </c:pt>
                <c:pt idx="2">
                  <c:v>1.1767600235918743</c:v>
                </c:pt>
                <c:pt idx="3">
                  <c:v>1.2606241292075737</c:v>
                </c:pt>
                <c:pt idx="4">
                  <c:v>1.3184688062146808</c:v>
                </c:pt>
                <c:pt idx="5">
                  <c:v>1.3493988606127378</c:v>
                </c:pt>
                <c:pt idx="6">
                  <c:v>1.4465947713094769</c:v>
                </c:pt>
                <c:pt idx="7">
                  <c:v>1.5113113979870278</c:v>
                </c:pt>
                <c:pt idx="8">
                  <c:v>1.5652699641497183</c:v>
                </c:pt>
                <c:pt idx="9">
                  <c:v>1.6177181581146978</c:v>
                </c:pt>
                <c:pt idx="10" formatCode="0%">
                  <c:v>1.6640339558480106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503176"/>
        <c:axId val="323500040"/>
      </c:lineChart>
      <c:catAx>
        <c:axId val="323503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3500040"/>
        <c:crosses val="autoZero"/>
        <c:auto val="1"/>
        <c:lblAlgn val="ctr"/>
        <c:lblOffset val="100"/>
        <c:noMultiLvlLbl val="0"/>
      </c:catAx>
      <c:valAx>
        <c:axId val="323500040"/>
        <c:scaling>
          <c:orientation val="minMax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.0_ ;_ * \-#,##0.0_ ;_ * &quot;-&quot;?_ ;_ @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3503176"/>
        <c:crosses val="autoZero"/>
        <c:crossBetween val="between"/>
      </c:valAx>
      <c:spPr>
        <a:gradFill>
          <a:gsLst>
            <a:gs pos="6500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 smtClean="0"/>
              <a:t>BNP</a:t>
            </a:r>
            <a:r>
              <a:rPr lang="nb-NO" baseline="0" dirty="0" smtClean="0"/>
              <a:t>, sesongjustert. 2. kvartal 2008=1</a:t>
            </a:r>
            <a:endParaRPr lang="nb-NO" dirty="0"/>
          </a:p>
        </c:rich>
      </c:tx>
      <c:layout>
        <c:manualLayout>
          <c:xMode val="edge"/>
          <c:yMode val="edge"/>
          <c:x val="0.18572759953418849"/>
          <c:y val="4.402515723270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5.492502813482681E-2"/>
          <c:y val="2.6530463029695316E-2"/>
          <c:w val="0.68467562888501843"/>
          <c:h val="0.85188993940913227"/>
        </c:manualLayout>
      </c:layout>
      <c:lineChart>
        <c:grouping val="standard"/>
        <c:varyColors val="0"/>
        <c:ser>
          <c:idx val="4"/>
          <c:order val="0"/>
          <c:tx>
            <c:strRef>
              <c:f>'FIGUR 28'!$B$20</c:f>
              <c:strCache>
                <c:ptCount val="1"/>
                <c:pt idx="0">
                  <c:v>Informasjon og kommunikasjon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'FIGUR 28'!$C$15:$AG$15</c:f>
              <c:strCache>
                <c:ptCount val="31"/>
                <c:pt idx="0">
                  <c:v>2008K2</c:v>
                </c:pt>
                <c:pt idx="1">
                  <c:v>2008K3</c:v>
                </c:pt>
                <c:pt idx="2">
                  <c:v>2008K4</c:v>
                </c:pt>
                <c:pt idx="3">
                  <c:v>2009K1</c:v>
                </c:pt>
                <c:pt idx="4">
                  <c:v>2009K2</c:v>
                </c:pt>
                <c:pt idx="5">
                  <c:v>2009K3</c:v>
                </c:pt>
                <c:pt idx="6">
                  <c:v>2009K4</c:v>
                </c:pt>
                <c:pt idx="7">
                  <c:v>2010K1</c:v>
                </c:pt>
                <c:pt idx="8">
                  <c:v>2010K2</c:v>
                </c:pt>
                <c:pt idx="9">
                  <c:v>2010K3</c:v>
                </c:pt>
                <c:pt idx="10">
                  <c:v>2010K4</c:v>
                </c:pt>
                <c:pt idx="11">
                  <c:v>2011K1</c:v>
                </c:pt>
                <c:pt idx="12">
                  <c:v>2011K2</c:v>
                </c:pt>
                <c:pt idx="13">
                  <c:v>2011K3</c:v>
                </c:pt>
                <c:pt idx="14">
                  <c:v>2011K4</c:v>
                </c:pt>
                <c:pt idx="15">
                  <c:v>2012K1</c:v>
                </c:pt>
                <c:pt idx="16">
                  <c:v>2012K2</c:v>
                </c:pt>
                <c:pt idx="17">
                  <c:v>2012K3</c:v>
                </c:pt>
                <c:pt idx="18">
                  <c:v>2012K4</c:v>
                </c:pt>
                <c:pt idx="19">
                  <c:v>2013K1</c:v>
                </c:pt>
                <c:pt idx="20">
                  <c:v>2013K2</c:v>
                </c:pt>
                <c:pt idx="21">
                  <c:v>2013K3</c:v>
                </c:pt>
                <c:pt idx="22">
                  <c:v>2013K4</c:v>
                </c:pt>
                <c:pt idx="23">
                  <c:v>2014K1</c:v>
                </c:pt>
                <c:pt idx="24">
                  <c:v>2014K2</c:v>
                </c:pt>
                <c:pt idx="25">
                  <c:v>2014K3</c:v>
                </c:pt>
                <c:pt idx="26">
                  <c:v>2014K4</c:v>
                </c:pt>
                <c:pt idx="27">
                  <c:v>2015K1</c:v>
                </c:pt>
                <c:pt idx="28">
                  <c:v>2015K2</c:v>
                </c:pt>
                <c:pt idx="29">
                  <c:v>2015K3</c:v>
                </c:pt>
                <c:pt idx="30">
                  <c:v>2015K4</c:v>
                </c:pt>
              </c:strCache>
            </c:strRef>
          </c:cat>
          <c:val>
            <c:numRef>
              <c:f>'FIGUR 28'!$C$20:$AG$20</c:f>
              <c:numCache>
                <c:formatCode>0.00</c:formatCode>
                <c:ptCount val="31"/>
                <c:pt idx="0">
                  <c:v>1</c:v>
                </c:pt>
                <c:pt idx="1">
                  <c:v>1.0099167188176961</c:v>
                </c:pt>
                <c:pt idx="2">
                  <c:v>1.0423145429162857</c:v>
                </c:pt>
                <c:pt idx="3">
                  <c:v>1.0617628652577866</c:v>
                </c:pt>
                <c:pt idx="4">
                  <c:v>1.0498724305588987</c:v>
                </c:pt>
                <c:pt idx="5">
                  <c:v>1.053771722909546</c:v>
                </c:pt>
                <c:pt idx="6">
                  <c:v>1.0634477446685602</c:v>
                </c:pt>
                <c:pt idx="7">
                  <c:v>1.1229480575747364</c:v>
                </c:pt>
                <c:pt idx="8">
                  <c:v>1.1189043469888797</c:v>
                </c:pt>
                <c:pt idx="9">
                  <c:v>1.1365715110961343</c:v>
                </c:pt>
                <c:pt idx="10">
                  <c:v>1.1580898281423</c:v>
                </c:pt>
                <c:pt idx="11">
                  <c:v>1.1447552110913204</c:v>
                </c:pt>
                <c:pt idx="12">
                  <c:v>1.1629519087276754</c:v>
                </c:pt>
                <c:pt idx="13">
                  <c:v>1.1733500216627353</c:v>
                </c:pt>
                <c:pt idx="14">
                  <c:v>1.1800895393058297</c:v>
                </c:pt>
                <c:pt idx="15">
                  <c:v>1.1930390410629181</c:v>
                </c:pt>
                <c:pt idx="16">
                  <c:v>1.2012708804698407</c:v>
                </c:pt>
                <c:pt idx="17">
                  <c:v>1.2054590092909065</c:v>
                </c:pt>
                <c:pt idx="18">
                  <c:v>1.2227891975160063</c:v>
                </c:pt>
                <c:pt idx="19">
                  <c:v>1.2345352139796852</c:v>
                </c:pt>
                <c:pt idx="20">
                  <c:v>1.2444519327973813</c:v>
                </c:pt>
                <c:pt idx="21">
                  <c:v>1.2483030857362922</c:v>
                </c:pt>
                <c:pt idx="22">
                  <c:v>1.2701583786646127</c:v>
                </c:pt>
                <c:pt idx="23">
                  <c:v>1.2807490492466183</c:v>
                </c:pt>
                <c:pt idx="24">
                  <c:v>1.3002455109998556</c:v>
                </c:pt>
                <c:pt idx="25">
                  <c:v>1.3166129109902276</c:v>
                </c:pt>
                <c:pt idx="26">
                  <c:v>1.322485919222067</c:v>
                </c:pt>
                <c:pt idx="27">
                  <c:v>1.3261926539257691</c:v>
                </c:pt>
                <c:pt idx="28">
                  <c:v>1.3350984450970009</c:v>
                </c:pt>
                <c:pt idx="29">
                  <c:v>1.3494439897944448</c:v>
                </c:pt>
                <c:pt idx="30">
                  <c:v>1.3592162903769316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683-4A30-83A0-52BE708B5AC4}"/>
            </c:ext>
          </c:extLst>
        </c:ser>
        <c:ser>
          <c:idx val="3"/>
          <c:order val="1"/>
          <c:tx>
            <c:strRef>
              <c:f>'FIGUR 28'!$B$19</c:f>
              <c:strCache>
                <c:ptCount val="1"/>
                <c:pt idx="0">
                  <c:v>Overnattings- og serveringsvirksomhet</c:v>
                </c:pt>
              </c:strCache>
            </c:strRef>
          </c:tx>
          <c:spPr>
            <a:ln w="57150" cap="rnd">
              <a:solidFill>
                <a:schemeClr val="accent4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'FIGUR 28'!$C$15:$AG$15</c:f>
              <c:strCache>
                <c:ptCount val="31"/>
                <c:pt idx="0">
                  <c:v>2008K2</c:v>
                </c:pt>
                <c:pt idx="1">
                  <c:v>2008K3</c:v>
                </c:pt>
                <c:pt idx="2">
                  <c:v>2008K4</c:v>
                </c:pt>
                <c:pt idx="3">
                  <c:v>2009K1</c:v>
                </c:pt>
                <c:pt idx="4">
                  <c:v>2009K2</c:v>
                </c:pt>
                <c:pt idx="5">
                  <c:v>2009K3</c:v>
                </c:pt>
                <c:pt idx="6">
                  <c:v>2009K4</c:v>
                </c:pt>
                <c:pt idx="7">
                  <c:v>2010K1</c:v>
                </c:pt>
                <c:pt idx="8">
                  <c:v>2010K2</c:v>
                </c:pt>
                <c:pt idx="9">
                  <c:v>2010K3</c:v>
                </c:pt>
                <c:pt idx="10">
                  <c:v>2010K4</c:v>
                </c:pt>
                <c:pt idx="11">
                  <c:v>2011K1</c:v>
                </c:pt>
                <c:pt idx="12">
                  <c:v>2011K2</c:v>
                </c:pt>
                <c:pt idx="13">
                  <c:v>2011K3</c:v>
                </c:pt>
                <c:pt idx="14">
                  <c:v>2011K4</c:v>
                </c:pt>
                <c:pt idx="15">
                  <c:v>2012K1</c:v>
                </c:pt>
                <c:pt idx="16">
                  <c:v>2012K2</c:v>
                </c:pt>
                <c:pt idx="17">
                  <c:v>2012K3</c:v>
                </c:pt>
                <c:pt idx="18">
                  <c:v>2012K4</c:v>
                </c:pt>
                <c:pt idx="19">
                  <c:v>2013K1</c:v>
                </c:pt>
                <c:pt idx="20">
                  <c:v>2013K2</c:v>
                </c:pt>
                <c:pt idx="21">
                  <c:v>2013K3</c:v>
                </c:pt>
                <c:pt idx="22">
                  <c:v>2013K4</c:v>
                </c:pt>
                <c:pt idx="23">
                  <c:v>2014K1</c:v>
                </c:pt>
                <c:pt idx="24">
                  <c:v>2014K2</c:v>
                </c:pt>
                <c:pt idx="25">
                  <c:v>2014K3</c:v>
                </c:pt>
                <c:pt idx="26">
                  <c:v>2014K4</c:v>
                </c:pt>
                <c:pt idx="27">
                  <c:v>2015K1</c:v>
                </c:pt>
                <c:pt idx="28">
                  <c:v>2015K2</c:v>
                </c:pt>
                <c:pt idx="29">
                  <c:v>2015K3</c:v>
                </c:pt>
                <c:pt idx="30">
                  <c:v>2015K4</c:v>
                </c:pt>
              </c:strCache>
            </c:strRef>
          </c:cat>
          <c:val>
            <c:numRef>
              <c:f>'FIGUR 28'!$C$19:$AG$19</c:f>
              <c:numCache>
                <c:formatCode>0.00</c:formatCode>
                <c:ptCount val="31"/>
                <c:pt idx="0">
                  <c:v>1</c:v>
                </c:pt>
                <c:pt idx="1">
                  <c:v>0.97823892316320804</c:v>
                </c:pt>
                <c:pt idx="2">
                  <c:v>0.96163768928771731</c:v>
                </c:pt>
                <c:pt idx="3">
                  <c:v>0.95546831183398762</c:v>
                </c:pt>
                <c:pt idx="4">
                  <c:v>0.93527762198541786</c:v>
                </c:pt>
                <c:pt idx="5">
                  <c:v>0.92697700504767244</c:v>
                </c:pt>
                <c:pt idx="6">
                  <c:v>0.91340437464946722</c:v>
                </c:pt>
                <c:pt idx="7">
                  <c:v>0.90353337072349971</c:v>
                </c:pt>
                <c:pt idx="8">
                  <c:v>0.91362871564778458</c:v>
                </c:pt>
                <c:pt idx="9">
                  <c:v>0.91228266965787996</c:v>
                </c:pt>
                <c:pt idx="10">
                  <c:v>0.90263600673022992</c:v>
                </c:pt>
                <c:pt idx="11">
                  <c:v>0.92226584408300616</c:v>
                </c:pt>
                <c:pt idx="12">
                  <c:v>0.92596747055524398</c:v>
                </c:pt>
                <c:pt idx="13">
                  <c:v>0.93516545148625907</c:v>
                </c:pt>
                <c:pt idx="14">
                  <c:v>0.94997195737521034</c:v>
                </c:pt>
                <c:pt idx="15">
                  <c:v>0.93886707795849689</c:v>
                </c:pt>
                <c:pt idx="16">
                  <c:v>0.92551878855860914</c:v>
                </c:pt>
                <c:pt idx="17">
                  <c:v>0.94212002243409987</c:v>
                </c:pt>
                <c:pt idx="18">
                  <c:v>0.96747055524397085</c:v>
                </c:pt>
                <c:pt idx="19">
                  <c:v>0.97117218171620867</c:v>
                </c:pt>
                <c:pt idx="20">
                  <c:v>0.99674705552439713</c:v>
                </c:pt>
                <c:pt idx="21">
                  <c:v>0.99349411104879415</c:v>
                </c:pt>
                <c:pt idx="22">
                  <c:v>0.9961862030286035</c:v>
                </c:pt>
                <c:pt idx="23">
                  <c:v>1.0079641054402693</c:v>
                </c:pt>
                <c:pt idx="24">
                  <c:v>1.0201906898485698</c:v>
                </c:pt>
                <c:pt idx="25">
                  <c:v>1.02893998878295</c:v>
                </c:pt>
                <c:pt idx="26">
                  <c:v>1.0292765002804263</c:v>
                </c:pt>
                <c:pt idx="27">
                  <c:v>1.0581043185642176</c:v>
                </c:pt>
                <c:pt idx="28">
                  <c:v>1.0773976444195177</c:v>
                </c:pt>
                <c:pt idx="29">
                  <c:v>1.1044307347167694</c:v>
                </c:pt>
                <c:pt idx="30">
                  <c:v>1.1322490185081324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683-4A30-83A0-52BE708B5AC4}"/>
            </c:ext>
          </c:extLst>
        </c:ser>
        <c:ser>
          <c:idx val="5"/>
          <c:order val="2"/>
          <c:tx>
            <c:strRef>
              <c:f>'FIGUR 28'!$B$21</c:f>
              <c:strCache>
                <c:ptCount val="1"/>
                <c:pt idx="0">
                  <c:v>Forretningsmessig tjenesteyting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'FIGUR 28'!$C$15:$AG$15</c:f>
              <c:strCache>
                <c:ptCount val="31"/>
                <c:pt idx="0">
                  <c:v>2008K2</c:v>
                </c:pt>
                <c:pt idx="1">
                  <c:v>2008K3</c:v>
                </c:pt>
                <c:pt idx="2">
                  <c:v>2008K4</c:v>
                </c:pt>
                <c:pt idx="3">
                  <c:v>2009K1</c:v>
                </c:pt>
                <c:pt idx="4">
                  <c:v>2009K2</c:v>
                </c:pt>
                <c:pt idx="5">
                  <c:v>2009K3</c:v>
                </c:pt>
                <c:pt idx="6">
                  <c:v>2009K4</c:v>
                </c:pt>
                <c:pt idx="7">
                  <c:v>2010K1</c:v>
                </c:pt>
                <c:pt idx="8">
                  <c:v>2010K2</c:v>
                </c:pt>
                <c:pt idx="9">
                  <c:v>2010K3</c:v>
                </c:pt>
                <c:pt idx="10">
                  <c:v>2010K4</c:v>
                </c:pt>
                <c:pt idx="11">
                  <c:v>2011K1</c:v>
                </c:pt>
                <c:pt idx="12">
                  <c:v>2011K2</c:v>
                </c:pt>
                <c:pt idx="13">
                  <c:v>2011K3</c:v>
                </c:pt>
                <c:pt idx="14">
                  <c:v>2011K4</c:v>
                </c:pt>
                <c:pt idx="15">
                  <c:v>2012K1</c:v>
                </c:pt>
                <c:pt idx="16">
                  <c:v>2012K2</c:v>
                </c:pt>
                <c:pt idx="17">
                  <c:v>2012K3</c:v>
                </c:pt>
                <c:pt idx="18">
                  <c:v>2012K4</c:v>
                </c:pt>
                <c:pt idx="19">
                  <c:v>2013K1</c:v>
                </c:pt>
                <c:pt idx="20">
                  <c:v>2013K2</c:v>
                </c:pt>
                <c:pt idx="21">
                  <c:v>2013K3</c:v>
                </c:pt>
                <c:pt idx="22">
                  <c:v>2013K4</c:v>
                </c:pt>
                <c:pt idx="23">
                  <c:v>2014K1</c:v>
                </c:pt>
                <c:pt idx="24">
                  <c:v>2014K2</c:v>
                </c:pt>
                <c:pt idx="25">
                  <c:v>2014K3</c:v>
                </c:pt>
                <c:pt idx="26">
                  <c:v>2014K4</c:v>
                </c:pt>
                <c:pt idx="27">
                  <c:v>2015K1</c:v>
                </c:pt>
                <c:pt idx="28">
                  <c:v>2015K2</c:v>
                </c:pt>
                <c:pt idx="29">
                  <c:v>2015K3</c:v>
                </c:pt>
                <c:pt idx="30">
                  <c:v>2015K4</c:v>
                </c:pt>
              </c:strCache>
            </c:strRef>
          </c:cat>
          <c:val>
            <c:numRef>
              <c:f>'FIGUR 28'!$C$21:$AG$21</c:f>
              <c:numCache>
                <c:formatCode>0.00</c:formatCode>
                <c:ptCount val="31"/>
                <c:pt idx="0">
                  <c:v>1</c:v>
                </c:pt>
                <c:pt idx="1">
                  <c:v>1.0183727866979755</c:v>
                </c:pt>
                <c:pt idx="2">
                  <c:v>1.0784095957352289</c:v>
                </c:pt>
                <c:pt idx="3">
                  <c:v>1.0530557847305959</c:v>
                </c:pt>
                <c:pt idx="4">
                  <c:v>1.0418226819826109</c:v>
                </c:pt>
                <c:pt idx="5">
                  <c:v>1.0239576061433013</c:v>
                </c:pt>
                <c:pt idx="6">
                  <c:v>1.0311607539506251</c:v>
                </c:pt>
                <c:pt idx="7">
                  <c:v>1.0002221235006663</c:v>
                </c:pt>
                <c:pt idx="8">
                  <c:v>0.99444691248334072</c:v>
                </c:pt>
                <c:pt idx="9">
                  <c:v>1.0074887351653234</c:v>
                </c:pt>
                <c:pt idx="10">
                  <c:v>0.98489560195468684</c:v>
                </c:pt>
                <c:pt idx="11">
                  <c:v>0.95557529986672585</c:v>
                </c:pt>
                <c:pt idx="12">
                  <c:v>0.9644602398933807</c:v>
                </c:pt>
                <c:pt idx="13">
                  <c:v>0.96864885447737514</c:v>
                </c:pt>
                <c:pt idx="14">
                  <c:v>0.9669353303293774</c:v>
                </c:pt>
                <c:pt idx="15">
                  <c:v>1.0099955575299866</c:v>
                </c:pt>
                <c:pt idx="16">
                  <c:v>1.0098368978866537</c:v>
                </c:pt>
                <c:pt idx="17">
                  <c:v>0.98004061686869326</c:v>
                </c:pt>
                <c:pt idx="18">
                  <c:v>1.0100907533159866</c:v>
                </c:pt>
                <c:pt idx="19">
                  <c:v>1.0364599860379513</c:v>
                </c:pt>
                <c:pt idx="20">
                  <c:v>1.0410928476232786</c:v>
                </c:pt>
                <c:pt idx="21">
                  <c:v>1.0518817033699308</c:v>
                </c:pt>
                <c:pt idx="22">
                  <c:v>1.0526115377292631</c:v>
                </c:pt>
                <c:pt idx="23">
                  <c:v>1.0474709652852701</c:v>
                </c:pt>
                <c:pt idx="24">
                  <c:v>1.0650187218379132</c:v>
                </c:pt>
                <c:pt idx="25">
                  <c:v>1.0712064479279051</c:v>
                </c:pt>
                <c:pt idx="26">
                  <c:v>1.0703814177825728</c:v>
                </c:pt>
                <c:pt idx="27">
                  <c:v>1.0843117344672208</c:v>
                </c:pt>
                <c:pt idx="28">
                  <c:v>1.0836453639652217</c:v>
                </c:pt>
                <c:pt idx="29">
                  <c:v>1.1093799581138541</c:v>
                </c:pt>
                <c:pt idx="30">
                  <c:v>1.1208034524338388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683-4A30-83A0-52BE708B5AC4}"/>
            </c:ext>
          </c:extLst>
        </c:ser>
        <c:ser>
          <c:idx val="0"/>
          <c:order val="3"/>
          <c:tx>
            <c:strRef>
              <c:f>'FIGUR 28'!$B$16</c:f>
              <c:strCache>
                <c:ptCount val="1"/>
                <c:pt idx="0">
                  <c:v>Industri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'FIGUR 28'!$C$15:$AG$15</c:f>
              <c:strCache>
                <c:ptCount val="31"/>
                <c:pt idx="0">
                  <c:v>2008K2</c:v>
                </c:pt>
                <c:pt idx="1">
                  <c:v>2008K3</c:v>
                </c:pt>
                <c:pt idx="2">
                  <c:v>2008K4</c:v>
                </c:pt>
                <c:pt idx="3">
                  <c:v>2009K1</c:v>
                </c:pt>
                <c:pt idx="4">
                  <c:v>2009K2</c:v>
                </c:pt>
                <c:pt idx="5">
                  <c:v>2009K3</c:v>
                </c:pt>
                <c:pt idx="6">
                  <c:v>2009K4</c:v>
                </c:pt>
                <c:pt idx="7">
                  <c:v>2010K1</c:v>
                </c:pt>
                <c:pt idx="8">
                  <c:v>2010K2</c:v>
                </c:pt>
                <c:pt idx="9">
                  <c:v>2010K3</c:v>
                </c:pt>
                <c:pt idx="10">
                  <c:v>2010K4</c:v>
                </c:pt>
                <c:pt idx="11">
                  <c:v>2011K1</c:v>
                </c:pt>
                <c:pt idx="12">
                  <c:v>2011K2</c:v>
                </c:pt>
                <c:pt idx="13">
                  <c:v>2011K3</c:v>
                </c:pt>
                <c:pt idx="14">
                  <c:v>2011K4</c:v>
                </c:pt>
                <c:pt idx="15">
                  <c:v>2012K1</c:v>
                </c:pt>
                <c:pt idx="16">
                  <c:v>2012K2</c:v>
                </c:pt>
                <c:pt idx="17">
                  <c:v>2012K3</c:v>
                </c:pt>
                <c:pt idx="18">
                  <c:v>2012K4</c:v>
                </c:pt>
                <c:pt idx="19">
                  <c:v>2013K1</c:v>
                </c:pt>
                <c:pt idx="20">
                  <c:v>2013K2</c:v>
                </c:pt>
                <c:pt idx="21">
                  <c:v>2013K3</c:v>
                </c:pt>
                <c:pt idx="22">
                  <c:v>2013K4</c:v>
                </c:pt>
                <c:pt idx="23">
                  <c:v>2014K1</c:v>
                </c:pt>
                <c:pt idx="24">
                  <c:v>2014K2</c:v>
                </c:pt>
                <c:pt idx="25">
                  <c:v>2014K3</c:v>
                </c:pt>
                <c:pt idx="26">
                  <c:v>2014K4</c:v>
                </c:pt>
                <c:pt idx="27">
                  <c:v>2015K1</c:v>
                </c:pt>
                <c:pt idx="28">
                  <c:v>2015K2</c:v>
                </c:pt>
                <c:pt idx="29">
                  <c:v>2015K3</c:v>
                </c:pt>
                <c:pt idx="30">
                  <c:v>2015K4</c:v>
                </c:pt>
              </c:strCache>
            </c:strRef>
          </c:cat>
          <c:val>
            <c:numRef>
              <c:f>'FIGUR 28'!$C$16:$AG$16</c:f>
              <c:numCache>
                <c:formatCode>0.00</c:formatCode>
                <c:ptCount val="31"/>
                <c:pt idx="0">
                  <c:v>1</c:v>
                </c:pt>
                <c:pt idx="1">
                  <c:v>0.98280093569045524</c:v>
                </c:pt>
                <c:pt idx="2">
                  <c:v>0.94554588334547685</c:v>
                </c:pt>
                <c:pt idx="3">
                  <c:v>0.90269202745714616</c:v>
                </c:pt>
                <c:pt idx="4">
                  <c:v>0.88888675844614029</c:v>
                </c:pt>
                <c:pt idx="5">
                  <c:v>0.88219503777274988</c:v>
                </c:pt>
                <c:pt idx="6">
                  <c:v>0.89251064156152937</c:v>
                </c:pt>
                <c:pt idx="7">
                  <c:v>0.90042949725812016</c:v>
                </c:pt>
                <c:pt idx="8">
                  <c:v>0.90633508455727274</c:v>
                </c:pt>
                <c:pt idx="9">
                  <c:v>0.9111861026958622</c:v>
                </c:pt>
                <c:pt idx="10">
                  <c:v>0.92430110825631784</c:v>
                </c:pt>
                <c:pt idx="11">
                  <c:v>0.92132914062200411</c:v>
                </c:pt>
                <c:pt idx="12">
                  <c:v>0.92502971967634318</c:v>
                </c:pt>
                <c:pt idx="13">
                  <c:v>0.92058135521724127</c:v>
                </c:pt>
                <c:pt idx="14">
                  <c:v>0.92706216205851899</c:v>
                </c:pt>
                <c:pt idx="15">
                  <c:v>0.94619779882655208</c:v>
                </c:pt>
                <c:pt idx="16">
                  <c:v>0.92727307589063157</c:v>
                </c:pt>
                <c:pt idx="17">
                  <c:v>0.94222878398588794</c:v>
                </c:pt>
                <c:pt idx="18">
                  <c:v>0.95216090807991716</c:v>
                </c:pt>
                <c:pt idx="19">
                  <c:v>0.95336886911838015</c:v>
                </c:pt>
                <c:pt idx="20">
                  <c:v>0.96920658051156194</c:v>
                </c:pt>
                <c:pt idx="21">
                  <c:v>0.99236875407447178</c:v>
                </c:pt>
                <c:pt idx="22">
                  <c:v>0.97915787859032866</c:v>
                </c:pt>
                <c:pt idx="23">
                  <c:v>0.98061510143037922</c:v>
                </c:pt>
                <c:pt idx="24">
                  <c:v>1.0101238639414043</c:v>
                </c:pt>
                <c:pt idx="25">
                  <c:v>1.0221843003412969</c:v>
                </c:pt>
                <c:pt idx="26">
                  <c:v>1.0208421214096715</c:v>
                </c:pt>
                <c:pt idx="27">
                  <c:v>1.003662231084864</c:v>
                </c:pt>
                <c:pt idx="28">
                  <c:v>0.98713425624113205</c:v>
                </c:pt>
                <c:pt idx="29">
                  <c:v>0.9628983395329217</c:v>
                </c:pt>
                <c:pt idx="30">
                  <c:v>0.94821106722399051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683-4A30-83A0-52BE708B5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592952"/>
        <c:axId val="186593736"/>
      </c:lineChart>
      <c:catAx>
        <c:axId val="186592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6593736"/>
        <c:crosses val="autoZero"/>
        <c:auto val="1"/>
        <c:lblAlgn val="ctr"/>
        <c:lblOffset val="100"/>
        <c:noMultiLvlLbl val="0"/>
      </c:catAx>
      <c:valAx>
        <c:axId val="186593736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6592952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804833423599848"/>
          <c:y val="4.8471598857451788E-2"/>
          <c:w val="0.24617495859873245"/>
          <c:h val="0.823521146235458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Endring fra i fjor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'Ark1'!$A$2:$A$20</c:f>
              <c:strCache>
                <c:ptCount val="19"/>
                <c:pt idx="0">
                  <c:v>11 Rogaland</c:v>
                </c:pt>
                <c:pt idx="1">
                  <c:v>12 Hordaland</c:v>
                </c:pt>
                <c:pt idx="2">
                  <c:v>15 Møre og Romsdal</c:v>
                </c:pt>
                <c:pt idx="3">
                  <c:v>10 Vest-Agder</c:v>
                </c:pt>
                <c:pt idx="4">
                  <c:v>09 Aust-Agder</c:v>
                </c:pt>
                <c:pt idx="5">
                  <c:v>16 Sør-Trøndelag</c:v>
                </c:pt>
                <c:pt idx="6">
                  <c:v>14 Sogn og Fjordane</c:v>
                </c:pt>
                <c:pt idx="7">
                  <c:v>08 Telemark</c:v>
                </c:pt>
                <c:pt idx="8">
                  <c:v>18 Nordland</c:v>
                </c:pt>
                <c:pt idx="9">
                  <c:v>17 Nord-Trøndelag</c:v>
                </c:pt>
                <c:pt idx="10">
                  <c:v>02 Akershus</c:v>
                </c:pt>
                <c:pt idx="11">
                  <c:v>19 Troms Romsa</c:v>
                </c:pt>
                <c:pt idx="12">
                  <c:v>05 Oppland</c:v>
                </c:pt>
                <c:pt idx="13">
                  <c:v>06 Buskerud</c:v>
                </c:pt>
                <c:pt idx="14">
                  <c:v>20 Finnmark Finnmárku</c:v>
                </c:pt>
                <c:pt idx="15">
                  <c:v>01 Østfold</c:v>
                </c:pt>
                <c:pt idx="16">
                  <c:v>07 Vestfold</c:v>
                </c:pt>
                <c:pt idx="17">
                  <c:v>04 Hedmark</c:v>
                </c:pt>
                <c:pt idx="18">
                  <c:v>03 Oslo</c:v>
                </c:pt>
              </c:strCache>
            </c:strRef>
          </c:cat>
          <c:val>
            <c:numRef>
              <c:f>'Ark1'!$B$2:$B$20</c:f>
              <c:numCache>
                <c:formatCode>#,##0</c:formatCode>
                <c:ptCount val="19"/>
                <c:pt idx="0">
                  <c:v>4732</c:v>
                </c:pt>
                <c:pt idx="1">
                  <c:v>2245</c:v>
                </c:pt>
                <c:pt idx="2">
                  <c:v>1131</c:v>
                </c:pt>
                <c:pt idx="3">
                  <c:v>551</c:v>
                </c:pt>
                <c:pt idx="4">
                  <c:v>301</c:v>
                </c:pt>
                <c:pt idx="5">
                  <c:v>261</c:v>
                </c:pt>
                <c:pt idx="6">
                  <c:v>126</c:v>
                </c:pt>
                <c:pt idx="7">
                  <c:v>113</c:v>
                </c:pt>
                <c:pt idx="8">
                  <c:v>43</c:v>
                </c:pt>
                <c:pt idx="9">
                  <c:v>-21</c:v>
                </c:pt>
                <c:pt idx="10">
                  <c:v>-59</c:v>
                </c:pt>
                <c:pt idx="11">
                  <c:v>-59</c:v>
                </c:pt>
                <c:pt idx="12">
                  <c:v>-61</c:v>
                </c:pt>
                <c:pt idx="13">
                  <c:v>-69</c:v>
                </c:pt>
                <c:pt idx="14" formatCode="General">
                  <c:v>-100</c:v>
                </c:pt>
                <c:pt idx="15">
                  <c:v>-111</c:v>
                </c:pt>
                <c:pt idx="16">
                  <c:v>-184</c:v>
                </c:pt>
                <c:pt idx="17">
                  <c:v>-291</c:v>
                </c:pt>
                <c:pt idx="18">
                  <c:v>-395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A1-4A22-8921-5A225E476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731784"/>
        <c:axId val="62733352"/>
      </c:barChart>
      <c:catAx>
        <c:axId val="6273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2733352"/>
        <c:crosses val="autoZero"/>
        <c:auto val="1"/>
        <c:lblAlgn val="ctr"/>
        <c:lblOffset val="100"/>
        <c:noMultiLvlLbl val="0"/>
      </c:catAx>
      <c:valAx>
        <c:axId val="6273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2731784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Arbeidsledighet og lønnsvekst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Tall!$A$318</c:f>
              <c:strCache>
                <c:ptCount val="1"/>
                <c:pt idx="0">
                  <c:v>Ledighet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Tall!$B$317:$S$317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Tall!$B$318:$S$318</c:f>
              <c:numCache>
                <c:formatCode>0</c:formatCode>
                <c:ptCount val="18"/>
                <c:pt idx="0">
                  <c:v>3.8885624999999999</c:v>
                </c:pt>
                <c:pt idx="1">
                  <c:v>4.4826255000000002</c:v>
                </c:pt>
                <c:pt idx="2">
                  <c:v>4.4702062500000004</c:v>
                </c:pt>
                <c:pt idx="3">
                  <c:v>4.5999999999999996</c:v>
                </c:pt>
                <c:pt idx="4">
                  <c:v>3.4</c:v>
                </c:pt>
                <c:pt idx="5">
                  <c:v>2.5</c:v>
                </c:pt>
                <c:pt idx="6">
                  <c:v>2.6</c:v>
                </c:pt>
                <c:pt idx="7">
                  <c:v>3.2</c:v>
                </c:pt>
                <c:pt idx="8">
                  <c:v>3.6</c:v>
                </c:pt>
                <c:pt idx="9">
                  <c:v>3.3</c:v>
                </c:pt>
                <c:pt idx="10">
                  <c:v>3.2</c:v>
                </c:pt>
                <c:pt idx="11">
                  <c:v>3.5</c:v>
                </c:pt>
                <c:pt idx="12">
                  <c:v>3.5</c:v>
                </c:pt>
                <c:pt idx="13" formatCode="0.00">
                  <c:v>4.37312075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Tall!$A$319</c:f>
              <c:strCache>
                <c:ptCount val="1"/>
                <c:pt idx="0">
                  <c:v>Årslønn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Tall!$B$317:$S$317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Tall!$B$319:$S$319</c:f>
              <c:numCache>
                <c:formatCode>0</c:formatCode>
                <c:ptCount val="18"/>
                <c:pt idx="0">
                  <c:v>5.7</c:v>
                </c:pt>
                <c:pt idx="1">
                  <c:v>4.5</c:v>
                </c:pt>
                <c:pt idx="2">
                  <c:v>3.5</c:v>
                </c:pt>
                <c:pt idx="3">
                  <c:v>3.3</c:v>
                </c:pt>
                <c:pt idx="4">
                  <c:v>4.0999999999999996</c:v>
                </c:pt>
                <c:pt idx="5">
                  <c:v>5.4</c:v>
                </c:pt>
                <c:pt idx="6">
                  <c:v>6.3</c:v>
                </c:pt>
                <c:pt idx="7">
                  <c:v>4.2</c:v>
                </c:pt>
                <c:pt idx="8">
                  <c:v>3.7</c:v>
                </c:pt>
                <c:pt idx="9">
                  <c:v>4.2</c:v>
                </c:pt>
                <c:pt idx="10">
                  <c:v>4</c:v>
                </c:pt>
                <c:pt idx="11">
                  <c:v>3.9</c:v>
                </c:pt>
                <c:pt idx="12" formatCode="0.000">
                  <c:v>3.1</c:v>
                </c:pt>
                <c:pt idx="13" formatCode="0.000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Tall!$A$320</c:f>
              <c:strCache>
                <c:ptCount val="1"/>
              </c:strCache>
            </c:strRef>
          </c:tx>
          <c:spPr>
            <a:ln w="571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Tall!$B$317:$S$317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Tall!$B$320:$S$320</c:f>
              <c:numCache>
                <c:formatCode>General</c:formatCode>
                <c:ptCount val="18"/>
                <c:pt idx="12" formatCode="0">
                  <c:v>3.5</c:v>
                </c:pt>
                <c:pt idx="13" formatCode="0">
                  <c:v>4.37312075</c:v>
                </c:pt>
                <c:pt idx="14" formatCode="0">
                  <c:v>4.8605377499999998</c:v>
                </c:pt>
                <c:pt idx="15" formatCode="0">
                  <c:v>5.1314640000000002</c:v>
                </c:pt>
                <c:pt idx="16" formatCode="0">
                  <c:v>4.9312647500000004</c:v>
                </c:pt>
                <c:pt idx="17" formatCode="0">
                  <c:v>4.8084607500000001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Tall!$A$321</c:f>
              <c:strCache>
                <c:ptCount val="1"/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Tall!$B$317:$S$317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Tall!$B$321:$S$321</c:f>
              <c:numCache>
                <c:formatCode>General</c:formatCode>
                <c:ptCount val="18"/>
                <c:pt idx="12" formatCode="0">
                  <c:v>3.1</c:v>
                </c:pt>
                <c:pt idx="13" formatCode="0">
                  <c:v>2.8</c:v>
                </c:pt>
                <c:pt idx="14" formatCode="0.00">
                  <c:v>2.7881495000000003</c:v>
                </c:pt>
                <c:pt idx="15" formatCode="0">
                  <c:v>2.6202185</c:v>
                </c:pt>
                <c:pt idx="16" formatCode="0">
                  <c:v>2.8610092500000004</c:v>
                </c:pt>
                <c:pt idx="17" formatCode="0">
                  <c:v>3.0782980000000002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594128"/>
        <c:axId val="186587856"/>
      </c:lineChart>
      <c:dateAx>
        <c:axId val="18659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6587856"/>
        <c:crosses val="autoZero"/>
        <c:auto val="0"/>
        <c:lblOffset val="100"/>
        <c:baseTimeUnit val="days"/>
      </c:dateAx>
      <c:valAx>
        <c:axId val="186587856"/>
        <c:scaling>
          <c:orientation val="minMax"/>
          <c:max val="7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6594128"/>
        <c:crosses val="autoZero"/>
        <c:crossBetween val="between"/>
        <c:majorUnit val="2"/>
      </c:val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76540068949978E-2"/>
          <c:y val="5.0925925925925923E-2"/>
          <c:w val="0.91558928230694125"/>
          <c:h val="0.84688247302420527"/>
        </c:manualLayout>
      </c:layout>
      <c:lineChart>
        <c:grouping val="standard"/>
        <c:varyColors val="0"/>
        <c:ser>
          <c:idx val="0"/>
          <c:order val="0"/>
          <c:tx>
            <c:strRef>
              <c:f>Tall!$A$303</c:f>
              <c:strCache>
                <c:ptCount val="1"/>
                <c:pt idx="0">
                  <c:v>Bankenes utlånsrente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Tall!$B$302:$P$302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Tall!$B$303:$P$303</c:f>
              <c:numCache>
                <c:formatCode>0</c:formatCode>
                <c:ptCount val="15"/>
                <c:pt idx="0">
                  <c:v>3.9274999999999998</c:v>
                </c:pt>
                <c:pt idx="1">
                  <c:v>4.3449999999999998</c:v>
                </c:pt>
                <c:pt idx="2">
                  <c:v>5.9</c:v>
                </c:pt>
                <c:pt idx="3">
                  <c:v>7.3725000000000005</c:v>
                </c:pt>
                <c:pt idx="4">
                  <c:v>4.53</c:v>
                </c:pt>
                <c:pt idx="5">
                  <c:v>4.5625</c:v>
                </c:pt>
                <c:pt idx="6">
                  <c:v>4.8000000000000007</c:v>
                </c:pt>
                <c:pt idx="7">
                  <c:v>4.8049999999999997</c:v>
                </c:pt>
                <c:pt idx="8">
                  <c:v>4.7550000000000008</c:v>
                </c:pt>
                <c:pt idx="9">
                  <c:v>4.5649999999999995</c:v>
                </c:pt>
                <c:pt idx="10">
                  <c:v>3.83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Tall!$A$304</c:f>
              <c:strCache>
                <c:ptCount val="1"/>
                <c:pt idx="0">
                  <c:v>Pengemarkedsrente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Tall!$B$302:$P$302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Tall!$B$304:$P$304</c:f>
              <c:numCache>
                <c:formatCode>0</c:formatCode>
                <c:ptCount val="15"/>
                <c:pt idx="0">
                  <c:v>2.2000000000000002</c:v>
                </c:pt>
                <c:pt idx="1">
                  <c:v>3.1</c:v>
                </c:pt>
                <c:pt idx="2">
                  <c:v>5</c:v>
                </c:pt>
                <c:pt idx="3">
                  <c:v>6.2</c:v>
                </c:pt>
                <c:pt idx="4">
                  <c:v>2.5</c:v>
                </c:pt>
                <c:pt idx="5">
                  <c:v>2.5</c:v>
                </c:pt>
                <c:pt idx="6">
                  <c:v>2.9</c:v>
                </c:pt>
                <c:pt idx="7">
                  <c:v>2.2000000000000002</c:v>
                </c:pt>
                <c:pt idx="8">
                  <c:v>1.8</c:v>
                </c:pt>
                <c:pt idx="9">
                  <c:v>1.7</c:v>
                </c:pt>
                <c:pt idx="10">
                  <c:v>1.2899852500000002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Tall!$A$305</c:f>
              <c:strCache>
                <c:ptCount val="1"/>
                <c:pt idx="0">
                  <c:v>Foliorente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Tall!$B$302:$P$302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Tall!$B$305:$P$305</c:f>
              <c:numCache>
                <c:formatCode>0</c:formatCode>
                <c:ptCount val="15"/>
                <c:pt idx="0">
                  <c:v>1.915</c:v>
                </c:pt>
                <c:pt idx="1">
                  <c:v>2.7383332500000002</c:v>
                </c:pt>
                <c:pt idx="2">
                  <c:v>4.3766667500000001</c:v>
                </c:pt>
                <c:pt idx="3">
                  <c:v>2.5950027499999999</c:v>
                </c:pt>
                <c:pt idx="4">
                  <c:v>1.7575000000000001</c:v>
                </c:pt>
                <c:pt idx="5">
                  <c:v>1.9133325000000001</c:v>
                </c:pt>
                <c:pt idx="6">
                  <c:v>2.1358250000000001</c:v>
                </c:pt>
                <c:pt idx="7">
                  <c:v>1.5508325000000001</c:v>
                </c:pt>
                <c:pt idx="8">
                  <c:v>1.5</c:v>
                </c:pt>
                <c:pt idx="9">
                  <c:v>1.4875</c:v>
                </c:pt>
                <c:pt idx="10">
                  <c:v>1.0499999999999998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Tall!$A$306</c:f>
              <c:strCache>
                <c:ptCount val="1"/>
              </c:strCache>
            </c:strRef>
          </c:tx>
          <c:spPr>
            <a:ln w="5715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Tall!$B$302:$P$302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Tall!$B$306:$P$306</c:f>
              <c:numCache>
                <c:formatCode>General</c:formatCode>
                <c:ptCount val="15"/>
                <c:pt idx="10" formatCode="0">
                  <c:v>3.83</c:v>
                </c:pt>
                <c:pt idx="11" formatCode="0">
                  <c:v>3.2311747500000001</c:v>
                </c:pt>
                <c:pt idx="12" formatCode="0">
                  <c:v>3.0042887500000002</c:v>
                </c:pt>
                <c:pt idx="13" formatCode="0.0">
                  <c:v>3.1753022500000001</c:v>
                </c:pt>
                <c:pt idx="14" formatCode="0.0">
                  <c:v>3.5185040000000001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Tall!$A$307</c:f>
              <c:strCache>
                <c:ptCount val="1"/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Tall!$B$302:$P$302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Tall!$B$307:$P$307</c:f>
              <c:numCache>
                <c:formatCode>General</c:formatCode>
                <c:ptCount val="15"/>
                <c:pt idx="10" formatCode="0">
                  <c:v>1.2899852500000002</c:v>
                </c:pt>
                <c:pt idx="11" formatCode="0">
                  <c:v>0.79156824999999986</c:v>
                </c:pt>
                <c:pt idx="12" formatCode="0">
                  <c:v>0.56963150000000007</c:v>
                </c:pt>
                <c:pt idx="13" formatCode="0.0">
                  <c:v>0.77453775000000002</c:v>
                </c:pt>
                <c:pt idx="14" formatCode="0.0">
                  <c:v>1.1001327500000002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Tall!$A$308</c:f>
              <c:strCache>
                <c:ptCount val="1"/>
              </c:strCache>
            </c:strRef>
          </c:tx>
          <c:spPr>
            <a:ln w="571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Tall!$B$302:$P$302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Tall!$B$308:$P$308</c:f>
              <c:numCache>
                <c:formatCode>General</c:formatCode>
                <c:ptCount val="15"/>
                <c:pt idx="10" formatCode="0">
                  <c:v>1.0499999999999998</c:v>
                </c:pt>
                <c:pt idx="11" formatCode="0">
                  <c:v>0.46847025000000003</c:v>
                </c:pt>
                <c:pt idx="12" formatCode="0">
                  <c:v>0.26966099999999998</c:v>
                </c:pt>
                <c:pt idx="13" formatCode="0.0">
                  <c:v>0.45579325000000004</c:v>
                </c:pt>
                <c:pt idx="14" formatCode="0.0">
                  <c:v>0.74662774999999992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589424"/>
        <c:axId val="186591384"/>
      </c:lineChart>
      <c:catAx>
        <c:axId val="18658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6591384"/>
        <c:crosses val="autoZero"/>
        <c:auto val="1"/>
        <c:lblAlgn val="ctr"/>
        <c:lblOffset val="100"/>
        <c:noMultiLvlLbl val="0"/>
      </c:catAx>
      <c:valAx>
        <c:axId val="18659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658942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nb-NO" sz="1800" dirty="0" smtClean="0"/>
              <a:t>Sysselsetting</a:t>
            </a:r>
            <a:endParaRPr lang="nb-NO" sz="1800" baseline="0" dirty="0" smtClean="0"/>
          </a:p>
          <a:p>
            <a:pPr>
              <a:defRPr/>
            </a:pPr>
            <a:r>
              <a:rPr lang="nb-NO" baseline="0" dirty="0" smtClean="0"/>
              <a:t>Andel av befolkningen 15-64 år</a:t>
            </a:r>
            <a:endParaRPr lang="nb-NO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Ledighet!$A$52</c:f>
              <c:strCache>
                <c:ptCount val="1"/>
                <c:pt idx="0">
                  <c:v>Norge</c:v>
                </c:pt>
              </c:strCache>
            </c:strRef>
          </c:tx>
          <c:spPr>
            <a:ln w="38100" cap="rnd">
              <a:solidFill>
                <a:srgbClr val="5B5A1D"/>
              </a:solidFill>
              <a:round/>
            </a:ln>
            <a:effectLst/>
          </c:spPr>
          <c:marker>
            <c:symbol val="none"/>
          </c:marker>
          <c:cat>
            <c:strRef>
              <c:f>Ledighet!$AH$43:$BM$43</c:f>
              <c:strCache>
                <c:ptCount val="32"/>
                <c:pt idx="0">
                  <c:v>Q1-2008</c:v>
                </c:pt>
                <c:pt idx="1">
                  <c:v>Q2-2008</c:v>
                </c:pt>
                <c:pt idx="2">
                  <c:v>Q3-2008</c:v>
                </c:pt>
                <c:pt idx="3">
                  <c:v>Q4-2008</c:v>
                </c:pt>
                <c:pt idx="4">
                  <c:v>Q1-2009</c:v>
                </c:pt>
                <c:pt idx="5">
                  <c:v>Q2-2009</c:v>
                </c:pt>
                <c:pt idx="6">
                  <c:v>Q3-2009</c:v>
                </c:pt>
                <c:pt idx="7">
                  <c:v>Q4-2009</c:v>
                </c:pt>
                <c:pt idx="8">
                  <c:v>Q1-2010</c:v>
                </c:pt>
                <c:pt idx="9">
                  <c:v>Q2-2010</c:v>
                </c:pt>
                <c:pt idx="10">
                  <c:v>Q3-2010</c:v>
                </c:pt>
                <c:pt idx="11">
                  <c:v>Q4-2010</c:v>
                </c:pt>
                <c:pt idx="12">
                  <c:v>Q1-2011</c:v>
                </c:pt>
                <c:pt idx="13">
                  <c:v>Q2-2011</c:v>
                </c:pt>
                <c:pt idx="14">
                  <c:v>Q3-2011</c:v>
                </c:pt>
                <c:pt idx="15">
                  <c:v>Q4-2011</c:v>
                </c:pt>
                <c:pt idx="16">
                  <c:v>Q1-2012</c:v>
                </c:pt>
                <c:pt idx="17">
                  <c:v>Q2-2012</c:v>
                </c:pt>
                <c:pt idx="18">
                  <c:v>Q3-2012</c:v>
                </c:pt>
                <c:pt idx="19">
                  <c:v>Q4-2012</c:v>
                </c:pt>
                <c:pt idx="20">
                  <c:v>Q1-2013</c:v>
                </c:pt>
                <c:pt idx="21">
                  <c:v>Q2-2013</c:v>
                </c:pt>
                <c:pt idx="22">
                  <c:v>Q3-2013</c:v>
                </c:pt>
                <c:pt idx="23">
                  <c:v>Q4-2013</c:v>
                </c:pt>
                <c:pt idx="24">
                  <c:v>Q1-2014</c:v>
                </c:pt>
                <c:pt idx="25">
                  <c:v>Q2-2014</c:v>
                </c:pt>
                <c:pt idx="26">
                  <c:v>Q3-2014</c:v>
                </c:pt>
                <c:pt idx="27">
                  <c:v>Q4-2014</c:v>
                </c:pt>
                <c:pt idx="28">
                  <c:v>Q1-2015</c:v>
                </c:pt>
                <c:pt idx="29">
                  <c:v>Q2-2015</c:v>
                </c:pt>
                <c:pt idx="30">
                  <c:v>Q3-2015</c:v>
                </c:pt>
                <c:pt idx="31">
                  <c:v>Q4-2015</c:v>
                </c:pt>
              </c:strCache>
            </c:strRef>
          </c:cat>
          <c:val>
            <c:numRef>
              <c:f>Ledighet!$AH$52:$BM$52</c:f>
              <c:numCache>
                <c:formatCode>0</c:formatCode>
                <c:ptCount val="32"/>
                <c:pt idx="0">
                  <c:v>78.005179999999996</c:v>
                </c:pt>
                <c:pt idx="1">
                  <c:v>78.069689999999994</c:v>
                </c:pt>
                <c:pt idx="2">
                  <c:v>78.127970000000005</c:v>
                </c:pt>
                <c:pt idx="3">
                  <c:v>77.544910000000002</c:v>
                </c:pt>
                <c:pt idx="4">
                  <c:v>77.21163</c:v>
                </c:pt>
                <c:pt idx="5">
                  <c:v>76.788449999999997</c:v>
                </c:pt>
                <c:pt idx="6">
                  <c:v>75.931020000000004</c:v>
                </c:pt>
                <c:pt idx="7">
                  <c:v>75.753399999999999</c:v>
                </c:pt>
                <c:pt idx="8">
                  <c:v>75.536609999999996</c:v>
                </c:pt>
                <c:pt idx="9">
                  <c:v>75.431229999999999</c:v>
                </c:pt>
                <c:pt idx="10">
                  <c:v>75.030299999999997</c:v>
                </c:pt>
                <c:pt idx="11">
                  <c:v>75.108249999999998</c:v>
                </c:pt>
                <c:pt idx="12">
                  <c:v>75.240499999999997</c:v>
                </c:pt>
                <c:pt idx="13">
                  <c:v>75.084140000000005</c:v>
                </c:pt>
                <c:pt idx="14">
                  <c:v>75.392920000000004</c:v>
                </c:pt>
                <c:pt idx="15">
                  <c:v>75.462069999999997</c:v>
                </c:pt>
                <c:pt idx="16">
                  <c:v>75.82199</c:v>
                </c:pt>
                <c:pt idx="17">
                  <c:v>75.936419999999998</c:v>
                </c:pt>
                <c:pt idx="18">
                  <c:v>75.694490000000002</c:v>
                </c:pt>
                <c:pt idx="19">
                  <c:v>75.465680000000006</c:v>
                </c:pt>
                <c:pt idx="20">
                  <c:v>75.511920000000003</c:v>
                </c:pt>
                <c:pt idx="21">
                  <c:v>75.353340000000003</c:v>
                </c:pt>
                <c:pt idx="22">
                  <c:v>75.431849999999997</c:v>
                </c:pt>
                <c:pt idx="23">
                  <c:v>75.298580000000001</c:v>
                </c:pt>
                <c:pt idx="24">
                  <c:v>75.192120000000003</c:v>
                </c:pt>
                <c:pt idx="25">
                  <c:v>75.413690000000003</c:v>
                </c:pt>
                <c:pt idx="26">
                  <c:v>75.095650000000006</c:v>
                </c:pt>
                <c:pt idx="27">
                  <c:v>75.159220000000005</c:v>
                </c:pt>
                <c:pt idx="28">
                  <c:v>74.945099999999996</c:v>
                </c:pt>
                <c:pt idx="29">
                  <c:v>74.935400000000001</c:v>
                </c:pt>
                <c:pt idx="30">
                  <c:v>74.772210000000001</c:v>
                </c:pt>
              </c:numCache>
            </c:numRef>
          </c:val>
          <c:smooth val="0"/>
        </c:ser>
        <c:ser>
          <c:idx val="10"/>
          <c:order val="1"/>
          <c:tx>
            <c:strRef>
              <c:f>Ledighet!$A$57</c:f>
              <c:strCache>
                <c:ptCount val="1"/>
                <c:pt idx="0">
                  <c:v>USA</c:v>
                </c:pt>
              </c:strCache>
            </c:strRef>
          </c:tx>
          <c:spPr>
            <a:ln w="38100" cap="rnd">
              <a:solidFill>
                <a:srgbClr val="CC6600"/>
              </a:solidFill>
              <a:round/>
            </a:ln>
            <a:effectLst/>
          </c:spPr>
          <c:marker>
            <c:symbol val="none"/>
          </c:marker>
          <c:cat>
            <c:strRef>
              <c:f>Ledighet!$AH$43:$BM$43</c:f>
              <c:strCache>
                <c:ptCount val="32"/>
                <c:pt idx="0">
                  <c:v>Q1-2008</c:v>
                </c:pt>
                <c:pt idx="1">
                  <c:v>Q2-2008</c:v>
                </c:pt>
                <c:pt idx="2">
                  <c:v>Q3-2008</c:v>
                </c:pt>
                <c:pt idx="3">
                  <c:v>Q4-2008</c:v>
                </c:pt>
                <c:pt idx="4">
                  <c:v>Q1-2009</c:v>
                </c:pt>
                <c:pt idx="5">
                  <c:v>Q2-2009</c:v>
                </c:pt>
                <c:pt idx="6">
                  <c:v>Q3-2009</c:v>
                </c:pt>
                <c:pt idx="7">
                  <c:v>Q4-2009</c:v>
                </c:pt>
                <c:pt idx="8">
                  <c:v>Q1-2010</c:v>
                </c:pt>
                <c:pt idx="9">
                  <c:v>Q2-2010</c:v>
                </c:pt>
                <c:pt idx="10">
                  <c:v>Q3-2010</c:v>
                </c:pt>
                <c:pt idx="11">
                  <c:v>Q4-2010</c:v>
                </c:pt>
                <c:pt idx="12">
                  <c:v>Q1-2011</c:v>
                </c:pt>
                <c:pt idx="13">
                  <c:v>Q2-2011</c:v>
                </c:pt>
                <c:pt idx="14">
                  <c:v>Q3-2011</c:v>
                </c:pt>
                <c:pt idx="15">
                  <c:v>Q4-2011</c:v>
                </c:pt>
                <c:pt idx="16">
                  <c:v>Q1-2012</c:v>
                </c:pt>
                <c:pt idx="17">
                  <c:v>Q2-2012</c:v>
                </c:pt>
                <c:pt idx="18">
                  <c:v>Q3-2012</c:v>
                </c:pt>
                <c:pt idx="19">
                  <c:v>Q4-2012</c:v>
                </c:pt>
                <c:pt idx="20">
                  <c:v>Q1-2013</c:v>
                </c:pt>
                <c:pt idx="21">
                  <c:v>Q2-2013</c:v>
                </c:pt>
                <c:pt idx="22">
                  <c:v>Q3-2013</c:v>
                </c:pt>
                <c:pt idx="23">
                  <c:v>Q4-2013</c:v>
                </c:pt>
                <c:pt idx="24">
                  <c:v>Q1-2014</c:v>
                </c:pt>
                <c:pt idx="25">
                  <c:v>Q2-2014</c:v>
                </c:pt>
                <c:pt idx="26">
                  <c:v>Q3-2014</c:v>
                </c:pt>
                <c:pt idx="27">
                  <c:v>Q4-2014</c:v>
                </c:pt>
                <c:pt idx="28">
                  <c:v>Q1-2015</c:v>
                </c:pt>
                <c:pt idx="29">
                  <c:v>Q2-2015</c:v>
                </c:pt>
                <c:pt idx="30">
                  <c:v>Q3-2015</c:v>
                </c:pt>
                <c:pt idx="31">
                  <c:v>Q4-2015</c:v>
                </c:pt>
              </c:strCache>
            </c:strRef>
          </c:cat>
          <c:val>
            <c:numRef>
              <c:f>Ledighet!$AH$57:$BM$57</c:f>
              <c:numCache>
                <c:formatCode>0</c:formatCode>
                <c:ptCount val="32"/>
                <c:pt idx="0">
                  <c:v>71.517169999999993</c:v>
                </c:pt>
                <c:pt idx="1">
                  <c:v>71.235889999999998</c:v>
                </c:pt>
                <c:pt idx="2">
                  <c:v>70.709689999999995</c:v>
                </c:pt>
                <c:pt idx="3">
                  <c:v>69.954409999999996</c:v>
                </c:pt>
                <c:pt idx="4">
                  <c:v>68.685010000000005</c:v>
                </c:pt>
                <c:pt idx="5">
                  <c:v>67.920910000000006</c:v>
                </c:pt>
                <c:pt idx="6">
                  <c:v>67.290480000000002</c:v>
                </c:pt>
                <c:pt idx="7">
                  <c:v>66.596090000000004</c:v>
                </c:pt>
                <c:pt idx="8">
                  <c:v>66.756439999999998</c:v>
                </c:pt>
                <c:pt idx="9">
                  <c:v>66.771990000000002</c:v>
                </c:pt>
                <c:pt idx="10">
                  <c:v>66.702129999999997</c:v>
                </c:pt>
                <c:pt idx="11">
                  <c:v>66.467550000000003</c:v>
                </c:pt>
                <c:pt idx="12">
                  <c:v>66.656329999999997</c:v>
                </c:pt>
                <c:pt idx="13">
                  <c:v>66.506649999999993</c:v>
                </c:pt>
                <c:pt idx="14">
                  <c:v>66.58493</c:v>
                </c:pt>
                <c:pt idx="15">
                  <c:v>66.784970000000001</c:v>
                </c:pt>
                <c:pt idx="16">
                  <c:v>66.960279999999997</c:v>
                </c:pt>
                <c:pt idx="17">
                  <c:v>67.045360000000002</c:v>
                </c:pt>
                <c:pt idx="18">
                  <c:v>67.121170000000006</c:v>
                </c:pt>
                <c:pt idx="19">
                  <c:v>67.356170000000006</c:v>
                </c:pt>
                <c:pt idx="20">
                  <c:v>67.239180000000005</c:v>
                </c:pt>
                <c:pt idx="21">
                  <c:v>67.319429999999997</c:v>
                </c:pt>
                <c:pt idx="22">
                  <c:v>67.452029999999993</c:v>
                </c:pt>
                <c:pt idx="23">
                  <c:v>67.389080000000007</c:v>
                </c:pt>
                <c:pt idx="24">
                  <c:v>67.804280000000006</c:v>
                </c:pt>
                <c:pt idx="25">
                  <c:v>68.028300000000002</c:v>
                </c:pt>
                <c:pt idx="26">
                  <c:v>68.210369999999998</c:v>
                </c:pt>
                <c:pt idx="27">
                  <c:v>68.527019999999993</c:v>
                </c:pt>
                <c:pt idx="28">
                  <c:v>68.534289999999999</c:v>
                </c:pt>
                <c:pt idx="29">
                  <c:v>68.705619999999996</c:v>
                </c:pt>
                <c:pt idx="30">
                  <c:v>68.660349999999994</c:v>
                </c:pt>
                <c:pt idx="31">
                  <c:v>68.923079999999999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Ledighet!$A$58</c:f>
              <c:strCache>
                <c:ptCount val="1"/>
                <c:pt idx="0">
                  <c:v>Eurosonen</c:v>
                </c:pt>
              </c:strCache>
            </c:strRef>
          </c:tx>
          <c:spPr>
            <a:ln w="38100" cap="rnd">
              <a:solidFill>
                <a:srgbClr val="203763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Ledighet!$AH$43:$BM$43</c:f>
              <c:strCache>
                <c:ptCount val="32"/>
                <c:pt idx="0">
                  <c:v>Q1-2008</c:v>
                </c:pt>
                <c:pt idx="1">
                  <c:v>Q2-2008</c:v>
                </c:pt>
                <c:pt idx="2">
                  <c:v>Q3-2008</c:v>
                </c:pt>
                <c:pt idx="3">
                  <c:v>Q4-2008</c:v>
                </c:pt>
                <c:pt idx="4">
                  <c:v>Q1-2009</c:v>
                </c:pt>
                <c:pt idx="5">
                  <c:v>Q2-2009</c:v>
                </c:pt>
                <c:pt idx="6">
                  <c:v>Q3-2009</c:v>
                </c:pt>
                <c:pt idx="7">
                  <c:v>Q4-2009</c:v>
                </c:pt>
                <c:pt idx="8">
                  <c:v>Q1-2010</c:v>
                </c:pt>
                <c:pt idx="9">
                  <c:v>Q2-2010</c:v>
                </c:pt>
                <c:pt idx="10">
                  <c:v>Q3-2010</c:v>
                </c:pt>
                <c:pt idx="11">
                  <c:v>Q4-2010</c:v>
                </c:pt>
                <c:pt idx="12">
                  <c:v>Q1-2011</c:v>
                </c:pt>
                <c:pt idx="13">
                  <c:v>Q2-2011</c:v>
                </c:pt>
                <c:pt idx="14">
                  <c:v>Q3-2011</c:v>
                </c:pt>
                <c:pt idx="15">
                  <c:v>Q4-2011</c:v>
                </c:pt>
                <c:pt idx="16">
                  <c:v>Q1-2012</c:v>
                </c:pt>
                <c:pt idx="17">
                  <c:v>Q2-2012</c:v>
                </c:pt>
                <c:pt idx="18">
                  <c:v>Q3-2012</c:v>
                </c:pt>
                <c:pt idx="19">
                  <c:v>Q4-2012</c:v>
                </c:pt>
                <c:pt idx="20">
                  <c:v>Q1-2013</c:v>
                </c:pt>
                <c:pt idx="21">
                  <c:v>Q2-2013</c:v>
                </c:pt>
                <c:pt idx="22">
                  <c:v>Q3-2013</c:v>
                </c:pt>
                <c:pt idx="23">
                  <c:v>Q4-2013</c:v>
                </c:pt>
                <c:pt idx="24">
                  <c:v>Q1-2014</c:v>
                </c:pt>
                <c:pt idx="25">
                  <c:v>Q2-2014</c:v>
                </c:pt>
                <c:pt idx="26">
                  <c:v>Q3-2014</c:v>
                </c:pt>
                <c:pt idx="27">
                  <c:v>Q4-2014</c:v>
                </c:pt>
                <c:pt idx="28">
                  <c:v>Q1-2015</c:v>
                </c:pt>
                <c:pt idx="29">
                  <c:v>Q2-2015</c:v>
                </c:pt>
                <c:pt idx="30">
                  <c:v>Q3-2015</c:v>
                </c:pt>
                <c:pt idx="31">
                  <c:v>Q4-2015</c:v>
                </c:pt>
              </c:strCache>
            </c:strRef>
          </c:cat>
          <c:val>
            <c:numRef>
              <c:f>Ledighet!$AH$58:$BM$58</c:f>
              <c:numCache>
                <c:formatCode>0</c:formatCode>
                <c:ptCount val="32"/>
                <c:pt idx="0">
                  <c:v>65.926879999999997</c:v>
                </c:pt>
                <c:pt idx="1">
                  <c:v>65.89349</c:v>
                </c:pt>
                <c:pt idx="2">
                  <c:v>65.900540000000007</c:v>
                </c:pt>
                <c:pt idx="3">
                  <c:v>65.61918</c:v>
                </c:pt>
                <c:pt idx="4">
                  <c:v>64.899900000000002</c:v>
                </c:pt>
                <c:pt idx="5">
                  <c:v>64.500910000000005</c:v>
                </c:pt>
                <c:pt idx="6">
                  <c:v>64.194019999999995</c:v>
                </c:pt>
                <c:pt idx="7">
                  <c:v>64.165999999999997</c:v>
                </c:pt>
                <c:pt idx="8">
                  <c:v>64.062550000000002</c:v>
                </c:pt>
                <c:pt idx="9">
                  <c:v>63.993189999999998</c:v>
                </c:pt>
                <c:pt idx="10">
                  <c:v>64.038219999999995</c:v>
                </c:pt>
                <c:pt idx="11">
                  <c:v>64.101519999999994</c:v>
                </c:pt>
                <c:pt idx="12">
                  <c:v>64.155850000000001</c:v>
                </c:pt>
                <c:pt idx="13">
                  <c:v>64.227180000000004</c:v>
                </c:pt>
                <c:pt idx="14">
                  <c:v>64.091290000000001</c:v>
                </c:pt>
                <c:pt idx="15">
                  <c:v>64.013360000000006</c:v>
                </c:pt>
                <c:pt idx="16">
                  <c:v>63.863419999999998</c:v>
                </c:pt>
                <c:pt idx="17">
                  <c:v>63.755290000000002</c:v>
                </c:pt>
                <c:pt idx="18">
                  <c:v>63.686579999999999</c:v>
                </c:pt>
                <c:pt idx="19">
                  <c:v>63.544069999999998</c:v>
                </c:pt>
                <c:pt idx="20">
                  <c:v>63.42071</c:v>
                </c:pt>
                <c:pt idx="21">
                  <c:v>63.408969999999997</c:v>
                </c:pt>
                <c:pt idx="22">
                  <c:v>63.420760000000001</c:v>
                </c:pt>
                <c:pt idx="23">
                  <c:v>63.496139999999997</c:v>
                </c:pt>
                <c:pt idx="24">
                  <c:v>63.631970000000003</c:v>
                </c:pt>
                <c:pt idx="25">
                  <c:v>63.753779999999999</c:v>
                </c:pt>
                <c:pt idx="26">
                  <c:v>63.86459</c:v>
                </c:pt>
                <c:pt idx="27">
                  <c:v>63.973480000000002</c:v>
                </c:pt>
                <c:pt idx="28">
                  <c:v>64.236469999999997</c:v>
                </c:pt>
                <c:pt idx="29">
                  <c:v>64.32938</c:v>
                </c:pt>
                <c:pt idx="30">
                  <c:v>64.585920000000002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590992"/>
        <c:axId val="63991088"/>
      </c:lineChart>
      <c:catAx>
        <c:axId val="1865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nb-NO"/>
          </a:p>
        </c:txPr>
        <c:crossAx val="63991088"/>
        <c:crosses val="autoZero"/>
        <c:auto val="1"/>
        <c:lblAlgn val="ctr"/>
        <c:lblOffset val="100"/>
        <c:tickLblSkip val="2"/>
        <c:noMultiLvlLbl val="0"/>
      </c:catAx>
      <c:valAx>
        <c:axId val="63991088"/>
        <c:scaling>
          <c:orientation val="minMax"/>
          <c:min val="6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86590992"/>
        <c:crosses val="autoZero"/>
        <c:crossBetween val="between"/>
      </c:valAx>
      <c:spPr>
        <a:solidFill>
          <a:srgbClr val="DCDB94">
            <a:lumMod val="20000"/>
            <a:lumOff val="80000"/>
          </a:srgbClr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5867666493045838"/>
          <c:y val="0.2138788788255539"/>
          <c:w val="0.22492262394159454"/>
          <c:h val="0.6366878360041559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nb-N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Kapitalens andel av inntektene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Gjennomsnitt!$N$5</c:f>
              <c:strCache>
                <c:ptCount val="1"/>
                <c:pt idx="0">
                  <c:v>1975-1984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Gjennomsnitt!$O$4:$Q$4</c:f>
              <c:strCache>
                <c:ptCount val="3"/>
                <c:pt idx="0">
                  <c:v>USA*</c:v>
                </c:pt>
                <c:pt idx="1">
                  <c:v>Tyskland, Frankrike, Storbritannia og Italia*</c:v>
                </c:pt>
                <c:pt idx="2">
                  <c:v>Norge unntatt olje**</c:v>
                </c:pt>
              </c:strCache>
            </c:strRef>
          </c:cat>
          <c:val>
            <c:numRef>
              <c:f>Gjennomsnitt!$O$5:$Q$5</c:f>
              <c:numCache>
                <c:formatCode>0%</c:formatCode>
                <c:ptCount val="3"/>
                <c:pt idx="0">
                  <c:v>0.21858552182100791</c:v>
                </c:pt>
                <c:pt idx="1">
                  <c:v>0.19969918755835175</c:v>
                </c:pt>
                <c:pt idx="2">
                  <c:v>0.24832740379175444</c:v>
                </c:pt>
              </c:numCache>
            </c:numRef>
          </c:val>
        </c:ser>
        <c:ser>
          <c:idx val="1"/>
          <c:order val="1"/>
          <c:tx>
            <c:strRef>
              <c:f>Gjennomsnitt!$N$6</c:f>
              <c:strCache>
                <c:ptCount val="1"/>
                <c:pt idx="0">
                  <c:v>1985-1994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Gjennomsnitt!$O$4:$Q$4</c:f>
              <c:strCache>
                <c:ptCount val="3"/>
                <c:pt idx="0">
                  <c:v>USA*</c:v>
                </c:pt>
                <c:pt idx="1">
                  <c:v>Tyskland, Frankrike, Storbritannia og Italia*</c:v>
                </c:pt>
                <c:pt idx="2">
                  <c:v>Norge unntatt olje**</c:v>
                </c:pt>
              </c:strCache>
            </c:strRef>
          </c:cat>
          <c:val>
            <c:numRef>
              <c:f>Gjennomsnitt!$O$6:$Q$6</c:f>
              <c:numCache>
                <c:formatCode>0%</c:formatCode>
                <c:ptCount val="3"/>
                <c:pt idx="0">
                  <c:v>0.22963255107616151</c:v>
                </c:pt>
                <c:pt idx="1">
                  <c:v>0.24478186222365181</c:v>
                </c:pt>
                <c:pt idx="2">
                  <c:v>0.24800881149439058</c:v>
                </c:pt>
              </c:numCache>
            </c:numRef>
          </c:val>
        </c:ser>
        <c:ser>
          <c:idx val="2"/>
          <c:order val="2"/>
          <c:tx>
            <c:strRef>
              <c:f>Gjennomsnitt!$N$7</c:f>
              <c:strCache>
                <c:ptCount val="1"/>
                <c:pt idx="0">
                  <c:v>1995-2004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Gjennomsnitt!$O$4:$Q$4</c:f>
              <c:strCache>
                <c:ptCount val="3"/>
                <c:pt idx="0">
                  <c:v>USA*</c:v>
                </c:pt>
                <c:pt idx="1">
                  <c:v>Tyskland, Frankrike, Storbritannia og Italia*</c:v>
                </c:pt>
                <c:pt idx="2">
                  <c:v>Norge unntatt olje**</c:v>
                </c:pt>
              </c:strCache>
            </c:strRef>
          </c:cat>
          <c:val>
            <c:numRef>
              <c:f>Gjennomsnitt!$O$7:$Q$7</c:f>
              <c:numCache>
                <c:formatCode>0%</c:formatCode>
                <c:ptCount val="3"/>
                <c:pt idx="0">
                  <c:v>0.24583740592873432</c:v>
                </c:pt>
                <c:pt idx="1">
                  <c:v>0.27490910303395105</c:v>
                </c:pt>
                <c:pt idx="2">
                  <c:v>0.26790612062687313</c:v>
                </c:pt>
              </c:numCache>
            </c:numRef>
          </c:val>
        </c:ser>
        <c:ser>
          <c:idx val="3"/>
          <c:order val="3"/>
          <c:tx>
            <c:strRef>
              <c:f>Gjennomsnitt!$N$8</c:f>
              <c:strCache>
                <c:ptCount val="1"/>
                <c:pt idx="0">
                  <c:v>2005-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Gjennomsnitt!$O$4:$Q$4</c:f>
              <c:strCache>
                <c:ptCount val="3"/>
                <c:pt idx="0">
                  <c:v>USA*</c:v>
                </c:pt>
                <c:pt idx="1">
                  <c:v>Tyskland, Frankrike, Storbritannia og Italia*</c:v>
                </c:pt>
                <c:pt idx="2">
                  <c:v>Norge unntatt olje**</c:v>
                </c:pt>
              </c:strCache>
            </c:strRef>
          </c:cat>
          <c:val>
            <c:numRef>
              <c:f>Gjennomsnitt!$O$8:$Q$8</c:f>
              <c:numCache>
                <c:formatCode>0%</c:formatCode>
                <c:ptCount val="3"/>
                <c:pt idx="0">
                  <c:v>0.2641462652316246</c:v>
                </c:pt>
                <c:pt idx="1">
                  <c:v>0.28852466396049059</c:v>
                </c:pt>
                <c:pt idx="2">
                  <c:v>0.28985517357673979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993440"/>
        <c:axId val="63993832"/>
      </c:barChart>
      <c:catAx>
        <c:axId val="6399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3993832"/>
        <c:crosses val="autoZero"/>
        <c:auto val="1"/>
        <c:lblAlgn val="ctr"/>
        <c:lblOffset val="100"/>
        <c:noMultiLvlLbl val="0"/>
      </c:catAx>
      <c:valAx>
        <c:axId val="63993832"/>
        <c:scaling>
          <c:orientation val="minMax"/>
          <c:max val="0.30000000000000004"/>
          <c:min val="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3993440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'OECD.Stat export'!$B$29</c:f>
              <c:strCache>
                <c:ptCount val="1"/>
                <c:pt idx="0">
                  <c:v>1990-1999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'OECD.Stat export'!$A$30:$A$32</c:f>
              <c:strCache>
                <c:ptCount val="3"/>
                <c:pt idx="0">
                  <c:v>Norge</c:v>
                </c:pt>
                <c:pt idx="1">
                  <c:v>ECB*</c:v>
                </c:pt>
                <c:pt idx="2">
                  <c:v>USA</c:v>
                </c:pt>
              </c:strCache>
            </c:strRef>
          </c:cat>
          <c:val>
            <c:numRef>
              <c:f>'OECD.Stat export'!$B$30:$B$32</c:f>
              <c:numCache>
                <c:formatCode>General</c:formatCode>
                <c:ptCount val="3"/>
                <c:pt idx="0">
                  <c:v>4.9178999999999995</c:v>
                </c:pt>
                <c:pt idx="1">
                  <c:v>3.2082000000000006</c:v>
                </c:pt>
                <c:pt idx="2">
                  <c:v>2.3187999999999991</c:v>
                </c:pt>
              </c:numCache>
            </c:numRef>
          </c:val>
        </c:ser>
        <c:ser>
          <c:idx val="1"/>
          <c:order val="1"/>
          <c:tx>
            <c:strRef>
              <c:f>'OECD.Stat export'!$C$29</c:f>
              <c:strCache>
                <c:ptCount val="1"/>
                <c:pt idx="0">
                  <c:v>2000-2009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'OECD.Stat export'!$A$30:$A$32</c:f>
              <c:strCache>
                <c:ptCount val="3"/>
                <c:pt idx="0">
                  <c:v>Norge</c:v>
                </c:pt>
                <c:pt idx="1">
                  <c:v>ECB*</c:v>
                </c:pt>
                <c:pt idx="2">
                  <c:v>USA</c:v>
                </c:pt>
              </c:strCache>
            </c:strRef>
          </c:cat>
          <c:val>
            <c:numRef>
              <c:f>'OECD.Stat export'!$C$30:$C$32</c:f>
              <c:numCache>
                <c:formatCode>General</c:formatCode>
                <c:ptCount val="3"/>
                <c:pt idx="0">
                  <c:v>2.5036000000000005</c:v>
                </c:pt>
                <c:pt idx="1">
                  <c:v>1.0416000000000003</c:v>
                </c:pt>
                <c:pt idx="2">
                  <c:v>0.6337000000000006</c:v>
                </c:pt>
              </c:numCache>
            </c:numRef>
          </c:val>
        </c:ser>
        <c:ser>
          <c:idx val="2"/>
          <c:order val="2"/>
          <c:tx>
            <c:strRef>
              <c:f>'OECD.Stat export'!$D$29</c:f>
              <c:strCache>
                <c:ptCount val="1"/>
                <c:pt idx="0">
                  <c:v>2010-2015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'OECD.Stat export'!$A$30:$A$32</c:f>
              <c:strCache>
                <c:ptCount val="3"/>
                <c:pt idx="0">
                  <c:v>Norge</c:v>
                </c:pt>
                <c:pt idx="1">
                  <c:v>ECB*</c:v>
                </c:pt>
                <c:pt idx="2">
                  <c:v>USA</c:v>
                </c:pt>
              </c:strCache>
            </c:strRef>
          </c:cat>
          <c:val>
            <c:numRef>
              <c:f>'OECD.Stat export'!$D$30:$D$32</c:f>
              <c:numCache>
                <c:formatCode>General</c:formatCode>
                <c:ptCount val="3"/>
                <c:pt idx="0">
                  <c:v>0.27566666666666695</c:v>
                </c:pt>
                <c:pt idx="1">
                  <c:v>-0.88550000000000029</c:v>
                </c:pt>
                <c:pt idx="2">
                  <c:v>-1.4473333333333334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968800"/>
        <c:axId val="186969192"/>
      </c:barChart>
      <c:catAx>
        <c:axId val="18696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6969192"/>
        <c:crosses val="autoZero"/>
        <c:auto val="1"/>
        <c:lblAlgn val="ctr"/>
        <c:lblOffset val="100"/>
        <c:noMultiLvlLbl val="0"/>
      </c:catAx>
      <c:valAx>
        <c:axId val="186969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6968800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b-NO" sz="1600"/>
              <a:t>Investeringer som andel av næringslivets driftsresultat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'9170-8 (2)'!$AV$14</c:f>
              <c:strCache>
                <c:ptCount val="1"/>
                <c:pt idx="0">
                  <c:v>1970-1979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'9170-8 (2)'!$A$15:$A$18</c15:sqref>
                  </c15:fullRef>
                </c:ext>
              </c:extLst>
              <c:f>('9170-8 (2)'!$A$15,'9170-8 (2)'!$A$17:$A$18)</c:f>
              <c:strCache>
                <c:ptCount val="3"/>
                <c:pt idx="0">
                  <c:v>Fastlands-Norge***</c:v>
                </c:pt>
                <c:pt idx="1">
                  <c:v>EU (27 land)*</c:v>
                </c:pt>
                <c:pt idx="2">
                  <c:v>USA**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'9170-8 (2)'!$AV$15:$AV$18</c15:sqref>
                  </c15:fullRef>
                </c:ext>
              </c:extLst>
              <c:f>('9170-8 (2)'!$AV$15,'9170-8 (2)'!$AV$17:$AV$18)</c:f>
              <c:numCache>
                <c:formatCode>General</c:formatCode>
                <c:ptCount val="3"/>
                <c:pt idx="0" formatCode="0%">
                  <c:v>0.92001539694063061</c:v>
                </c:pt>
              </c:numCache>
            </c:numRef>
          </c:val>
        </c:ser>
        <c:ser>
          <c:idx val="1"/>
          <c:order val="1"/>
          <c:tx>
            <c:strRef>
              <c:f>'9170-8 (2)'!$AW$14</c:f>
              <c:strCache>
                <c:ptCount val="1"/>
                <c:pt idx="0">
                  <c:v>1980-1989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'9170-8 (2)'!$A$15:$A$18</c15:sqref>
                  </c15:fullRef>
                </c:ext>
              </c:extLst>
              <c:f>('9170-8 (2)'!$A$15,'9170-8 (2)'!$A$17:$A$18)</c:f>
              <c:strCache>
                <c:ptCount val="3"/>
                <c:pt idx="0">
                  <c:v>Fastlands-Norge***</c:v>
                </c:pt>
                <c:pt idx="1">
                  <c:v>EU (27 land)*</c:v>
                </c:pt>
                <c:pt idx="2">
                  <c:v>USA**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'9170-8 (2)'!$AW$15:$AW$18</c15:sqref>
                  </c15:fullRef>
                </c:ext>
              </c:extLst>
              <c:f>('9170-8 (2)'!$AW$15,'9170-8 (2)'!$AW$17:$AW$18)</c:f>
              <c:numCache>
                <c:formatCode>General</c:formatCode>
                <c:ptCount val="3"/>
                <c:pt idx="0" formatCode="0%">
                  <c:v>0.95311757110815409</c:v>
                </c:pt>
              </c:numCache>
            </c:numRef>
          </c:val>
        </c:ser>
        <c:ser>
          <c:idx val="2"/>
          <c:order val="2"/>
          <c:tx>
            <c:strRef>
              <c:f>'9170-8 (2)'!$AX$14</c:f>
              <c:strCache>
                <c:ptCount val="1"/>
                <c:pt idx="0">
                  <c:v>1990-1999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'9170-8 (2)'!$A$15:$A$18</c15:sqref>
                  </c15:fullRef>
                </c:ext>
              </c:extLst>
              <c:f>('9170-8 (2)'!$A$15,'9170-8 (2)'!$A$17:$A$18)</c:f>
              <c:strCache>
                <c:ptCount val="3"/>
                <c:pt idx="0">
                  <c:v>Fastlands-Norge***</c:v>
                </c:pt>
                <c:pt idx="1">
                  <c:v>EU (27 land)*</c:v>
                </c:pt>
                <c:pt idx="2">
                  <c:v>USA**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'9170-8 (2)'!$AX$15:$AX$18</c15:sqref>
                  </c15:fullRef>
                </c:ext>
              </c:extLst>
              <c:f>('9170-8 (2)'!$AX$15,'9170-8 (2)'!$AX$17:$AX$18)</c:f>
              <c:numCache>
                <c:formatCode>General</c:formatCode>
                <c:ptCount val="3"/>
                <c:pt idx="0" formatCode="0%">
                  <c:v>0.66142575292921924</c:v>
                </c:pt>
                <c:pt idx="1" formatCode="0%">
                  <c:v>0.52632637457114095</c:v>
                </c:pt>
                <c:pt idx="2" formatCode="0%">
                  <c:v>0.51412481692731993</c:v>
                </c:pt>
              </c:numCache>
            </c:numRef>
          </c:val>
        </c:ser>
        <c:ser>
          <c:idx val="3"/>
          <c:order val="3"/>
          <c:tx>
            <c:strRef>
              <c:f>'9170-8 (2)'!$AY$14</c:f>
              <c:strCache>
                <c:ptCount val="1"/>
                <c:pt idx="0">
                  <c:v>2000-2009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'9170-8 (2)'!$A$15:$A$18</c15:sqref>
                  </c15:fullRef>
                </c:ext>
              </c:extLst>
              <c:f>('9170-8 (2)'!$A$15,'9170-8 (2)'!$A$17:$A$18)</c:f>
              <c:strCache>
                <c:ptCount val="3"/>
                <c:pt idx="0">
                  <c:v>Fastlands-Norge***</c:v>
                </c:pt>
                <c:pt idx="1">
                  <c:v>EU (27 land)*</c:v>
                </c:pt>
                <c:pt idx="2">
                  <c:v>USA**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'9170-8 (2)'!$AY$15:$AY$18</c15:sqref>
                  </c15:fullRef>
                </c:ext>
              </c:extLst>
              <c:f>('9170-8 (2)'!$AY$15,'9170-8 (2)'!$AY$17:$AY$18)</c:f>
              <c:numCache>
                <c:formatCode>General</c:formatCode>
                <c:ptCount val="3"/>
                <c:pt idx="0" formatCode="0%">
                  <c:v>0.63578153386113678</c:v>
                </c:pt>
                <c:pt idx="1" formatCode="0%">
                  <c:v>0.52693078743982036</c:v>
                </c:pt>
                <c:pt idx="2" formatCode="0%">
                  <c:v>0.483148806235629</c:v>
                </c:pt>
              </c:numCache>
            </c:numRef>
          </c:val>
        </c:ser>
        <c:ser>
          <c:idx val="4"/>
          <c:order val="4"/>
          <c:tx>
            <c:strRef>
              <c:f>'9170-8 (2)'!$AZ$14</c:f>
              <c:strCache>
                <c:ptCount val="1"/>
                <c:pt idx="0">
                  <c:v>2010-2015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'9170-8 (2)'!$A$15:$A$18</c15:sqref>
                  </c15:fullRef>
                </c:ext>
              </c:extLst>
              <c:f>('9170-8 (2)'!$A$15,'9170-8 (2)'!$A$17:$A$18)</c:f>
              <c:strCache>
                <c:ptCount val="3"/>
                <c:pt idx="0">
                  <c:v>Fastlands-Norge***</c:v>
                </c:pt>
                <c:pt idx="1">
                  <c:v>EU (27 land)*</c:v>
                </c:pt>
                <c:pt idx="2">
                  <c:v>USA**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'9170-8 (2)'!$AZ$15:$AZ$18</c15:sqref>
                  </c15:fullRef>
                </c:ext>
              </c:extLst>
              <c:f>('9170-8 (2)'!$AZ$15,'9170-8 (2)'!$AZ$17:$AZ$18)</c:f>
              <c:numCache>
                <c:formatCode>General</c:formatCode>
                <c:ptCount val="3"/>
                <c:pt idx="0" formatCode="0%">
                  <c:v>0.54019161580030295</c:v>
                </c:pt>
                <c:pt idx="1" formatCode="0%">
                  <c:v>0.47298481834665967</c:v>
                </c:pt>
                <c:pt idx="2" formatCode="0%">
                  <c:v>0.37433745188399092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589816"/>
        <c:axId val="186590208"/>
      </c:barChart>
      <c:catAx>
        <c:axId val="1865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6590208"/>
        <c:crosses val="autoZero"/>
        <c:auto val="1"/>
        <c:lblAlgn val="ctr"/>
        <c:lblOffset val="100"/>
        <c:noMultiLvlLbl val="0"/>
      </c:catAx>
      <c:valAx>
        <c:axId val="1865902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6589816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0.41168</cdr:x>
      <cdr:y>0.28754</cdr:y>
    </cdr:from>
    <cdr:to>
      <cdr:x>0.95192</cdr:x>
      <cdr:y>0.37382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64343" y="1161246"/>
          <a:ext cx="5333607" cy="348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Bankenes utlånsrente</a:t>
          </a:r>
        </a:p>
      </cdr:txBody>
    </cdr:sp>
  </cdr:relSizeAnchor>
  <cdr:relSizeAnchor xmlns:cdr="http://schemas.openxmlformats.org/drawingml/2006/chartDrawing">
    <cdr:from>
      <cdr:x>0.40441</cdr:x>
      <cdr:y>0.5</cdr:y>
    </cdr:from>
    <cdr:to>
      <cdr:x>0.92866</cdr:x>
      <cdr:y>0.58283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992602" y="2019300"/>
          <a:ext cx="5175744" cy="334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600" dirty="0"/>
            <a:t>Pengemarkedsrente</a:t>
          </a:r>
        </a:p>
      </cdr:txBody>
    </cdr:sp>
  </cdr:relSizeAnchor>
  <cdr:relSizeAnchor xmlns:cdr="http://schemas.openxmlformats.org/drawingml/2006/chartDrawing">
    <cdr:from>
      <cdr:x>0.34927</cdr:x>
      <cdr:y>0.71902</cdr:y>
    </cdr:from>
    <cdr:to>
      <cdr:x>0.69707</cdr:x>
      <cdr:y>0.80481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448179" y="2903853"/>
          <a:ext cx="3433712" cy="346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600" dirty="0"/>
            <a:t>Foliorente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BDA6E657-3196-4F87-B1F1-EACB9965569F}" type="datetimeFigureOut">
              <a:rPr lang="nb-NO" smtClean="0"/>
              <a:pPr/>
              <a:t>16.03.2016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BA9976AF-10BC-4FB0-BE78-780DDAA28C3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735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AFF8340F-418F-4CA0-9A34-E1F7E7FB8E30}" type="datetimeFigureOut">
              <a:rPr lang="nb-NO" smtClean="0"/>
              <a:pPr/>
              <a:t>16.03.2016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5561" tIns="47781" rIns="95561" bIns="47781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82CAA535-D886-4611-B099-23C87A8B715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7172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0" i="0" u="none" strike="noStrike" kern="1200" cap="none" spc="0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5B1A9AF-0CE2-4745-BEF9-F2E21D6BAF7E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8FEF-9E69-43AE-A66C-3EABA4070CA8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044B-4679-4FE5-9CF4-FF80885407C2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D12D8AE-D75D-447D-9261-0DF10E5686B9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COPYRIGHT: </a:t>
            </a:r>
            <a:r>
              <a:rPr lang="en-US" dirty="0" err="1" smtClean="0"/>
              <a:t>Samfunnsøkonomisk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Side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Rett linje 11"/>
          <p:cNvCxnSpPr/>
          <p:nvPr userDrawn="1"/>
        </p:nvCxnSpPr>
        <p:spPr>
          <a:xfrm flipV="1">
            <a:off x="491067" y="6163741"/>
            <a:ext cx="110998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6" y="6223828"/>
            <a:ext cx="537637" cy="35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004657"/>
            <a:ext cx="8229601" cy="2094998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6600" b="0" i="0" u="none" strike="noStrike" kern="1200" cap="none" spc="0" normalizeH="0" baseline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434" y="437651"/>
            <a:ext cx="8769096" cy="1363806"/>
          </a:xfrm>
        </p:spPr>
        <p:txBody>
          <a:bodyPr anchor="t"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A5ED-D69F-41C7-9CF1-713104919CB0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987B-5404-4F88-9C0D-90AE19786D0B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D272-C242-416C-A5EA-EC9823776E7B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0103-94E0-43FE-A63D-C27D236E3787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9BDF-6FE4-44A9-A444-4726321446DE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0229-CC2F-4AEE-8BC7-A3AF237419BC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63BC-3812-4705-AF8A-DDBBEBEA8C91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15A071A-39F0-44E6-882D-109127A7DF72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24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7477"/>
          <a:stretch/>
        </p:blipFill>
        <p:spPr>
          <a:xfrm>
            <a:off x="224286" y="241541"/>
            <a:ext cx="11736739" cy="639217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09980" y="1270576"/>
            <a:ext cx="7490323" cy="2926080"/>
          </a:xfrm>
        </p:spPr>
        <p:txBody>
          <a:bodyPr>
            <a:normAutofit/>
          </a:bodyPr>
          <a:lstStyle/>
          <a:p>
            <a:pPr algn="l"/>
            <a:r>
              <a:rPr lang="nb-NO" b="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Konjunktur- og boligrapport med prognoser til 2019</a:t>
            </a:r>
            <a:endParaRPr lang="nb-NO" b="0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09530" y="4395066"/>
            <a:ext cx="8767860" cy="2048866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chemeClr val="tx1"/>
                </a:solidFill>
              </a:rPr>
              <a:t>Boligkonferansen 17. mars 2016</a:t>
            </a:r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Roger Bjørnstad</a:t>
            </a:r>
            <a:endParaRPr lang="nb-NO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nb-NO" dirty="0">
                <a:solidFill>
                  <a:schemeClr val="tx1"/>
                </a:solidFill>
              </a:rPr>
              <a:t>Samfunnsøkonomisk analyse</a:t>
            </a:r>
          </a:p>
          <a:p>
            <a:pPr>
              <a:spcBef>
                <a:spcPts val="0"/>
              </a:spcBef>
            </a:pPr>
            <a:r>
              <a:rPr lang="nb-NO" dirty="0" smtClean="0">
                <a:solidFill>
                  <a:schemeClr val="tx1"/>
                </a:solidFill>
              </a:rPr>
              <a:t>Roger.bjornstad@samfunnsokonomisk-analyse.no</a:t>
            </a:r>
            <a:endParaRPr lang="nb-NO" dirty="0">
              <a:solidFill>
                <a:schemeClr val="tx1"/>
              </a:solidFill>
            </a:endParaRPr>
          </a:p>
        </p:txBody>
      </p:sp>
      <p:cxnSp>
        <p:nvCxnSpPr>
          <p:cNvPr id="11" name="Rett linje 10"/>
          <p:cNvCxnSpPr/>
          <p:nvPr/>
        </p:nvCxnSpPr>
        <p:spPr>
          <a:xfrm flipV="1">
            <a:off x="802257" y="4157937"/>
            <a:ext cx="10515600" cy="2588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/>
          <a:srcRect l="5686" t="14052" r="65441" b="12919"/>
          <a:stretch/>
        </p:blipFill>
        <p:spPr>
          <a:xfrm rot="842365">
            <a:off x="8392605" y="-462010"/>
            <a:ext cx="3385883" cy="48172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25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2996" y="609600"/>
            <a:ext cx="10011036" cy="1356360"/>
          </a:xfrm>
        </p:spPr>
        <p:txBody>
          <a:bodyPr/>
          <a:lstStyle/>
          <a:p>
            <a:r>
              <a:rPr lang="nb-NO" dirty="0" smtClean="0"/>
              <a:t>Noe er veldig galt med økonomien og vår forståelse av den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43000" y="2057400"/>
            <a:ext cx="4714103" cy="4038600"/>
          </a:xfrm>
        </p:spPr>
        <p:txBody>
          <a:bodyPr>
            <a:normAutofit lnSpcReduction="10000"/>
          </a:bodyPr>
          <a:lstStyle/>
          <a:p>
            <a:r>
              <a:rPr lang="nb-NO" dirty="0" smtClean="0">
                <a:solidFill>
                  <a:schemeClr val="tx1"/>
                </a:solidFill>
              </a:rPr>
              <a:t>Produksjonskapasitet og menneskelige ressurser står ubrukt og forvitrer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Vår løsning har vært å øke bedrifters lønnsomhet for å skape investeringer i nye arbeidsplasser</a:t>
            </a:r>
          </a:p>
          <a:p>
            <a:pPr lvl="1"/>
            <a:r>
              <a:rPr lang="nb-NO" dirty="0" smtClean="0">
                <a:solidFill>
                  <a:schemeClr val="tx1"/>
                </a:solidFill>
              </a:rPr>
              <a:t>Skattepolitikken</a:t>
            </a:r>
          </a:p>
          <a:p>
            <a:pPr lvl="1"/>
            <a:r>
              <a:rPr lang="nb-NO" dirty="0" smtClean="0">
                <a:solidFill>
                  <a:schemeClr val="tx1"/>
                </a:solidFill>
              </a:rPr>
              <a:t>Fordelingspolitikken</a:t>
            </a:r>
          </a:p>
          <a:p>
            <a:pPr lvl="1"/>
            <a:r>
              <a:rPr lang="nb-NO" dirty="0" smtClean="0">
                <a:solidFill>
                  <a:schemeClr val="tx1"/>
                </a:solidFill>
              </a:rPr>
              <a:t>Rentepolitikken</a:t>
            </a:r>
          </a:p>
          <a:p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Investeringene faller like fullt</a:t>
            </a:r>
          </a:p>
          <a:p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I stedet må vi skape økt etterspørsel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06960"/>
              </p:ext>
            </p:extLst>
          </p:nvPr>
        </p:nvGraphicFramePr>
        <p:xfrm>
          <a:off x="6215447" y="1965960"/>
          <a:ext cx="4820299" cy="380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886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2996" y="609600"/>
            <a:ext cx="10011036" cy="1356360"/>
          </a:xfrm>
        </p:spPr>
        <p:txBody>
          <a:bodyPr/>
          <a:lstStyle/>
          <a:p>
            <a:r>
              <a:rPr lang="nb-NO" dirty="0" smtClean="0"/>
              <a:t>Noe er veldig galt med økonomien og vår forståelse av den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43000" y="2057400"/>
            <a:ext cx="4714103" cy="4038600"/>
          </a:xfrm>
        </p:spPr>
        <p:txBody>
          <a:bodyPr>
            <a:normAutofit lnSpcReduction="10000"/>
          </a:bodyPr>
          <a:lstStyle/>
          <a:p>
            <a:r>
              <a:rPr lang="nb-NO" dirty="0" smtClean="0">
                <a:solidFill>
                  <a:schemeClr val="tx1"/>
                </a:solidFill>
              </a:rPr>
              <a:t>Produksjonskapasitet og menneskelige ressurser står ubrukt og forvitrer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Vår løsning har vært å øke bedrifters lønnsomhet for å skape investeringer i nye arbeidsplasser</a:t>
            </a:r>
          </a:p>
          <a:p>
            <a:pPr lvl="1"/>
            <a:r>
              <a:rPr lang="nb-NO" dirty="0" smtClean="0">
                <a:solidFill>
                  <a:schemeClr val="tx1"/>
                </a:solidFill>
              </a:rPr>
              <a:t>Skattepolitikken</a:t>
            </a:r>
          </a:p>
          <a:p>
            <a:pPr lvl="1"/>
            <a:r>
              <a:rPr lang="nb-NO" dirty="0" smtClean="0">
                <a:solidFill>
                  <a:schemeClr val="tx1"/>
                </a:solidFill>
              </a:rPr>
              <a:t>Fordelingspolitikken</a:t>
            </a:r>
          </a:p>
          <a:p>
            <a:pPr lvl="1"/>
            <a:r>
              <a:rPr lang="nb-NO" dirty="0" smtClean="0">
                <a:solidFill>
                  <a:schemeClr val="tx1"/>
                </a:solidFill>
              </a:rPr>
              <a:t>Rentepolitikken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Investeringene faller like fullt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I stedet må vi skape økt etterspørsel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813374"/>
              </p:ext>
            </p:extLst>
          </p:nvPr>
        </p:nvGraphicFramePr>
        <p:xfrm>
          <a:off x="6148514" y="1892644"/>
          <a:ext cx="4572000" cy="391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559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Plassholder for innhold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947326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Boligprisvekst til 2019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4922520" y="5543562"/>
            <a:ext cx="6096000" cy="4255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900"/>
              </a:spcAft>
            </a:pPr>
            <a:r>
              <a:rPr lang="nb-NO" sz="1200" dirty="0">
                <a:solidFill>
                  <a:srgbClr val="20376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Kilde:</a:t>
            </a:r>
            <a:r>
              <a:rPr lang="nb-NO" sz="2000" dirty="0">
                <a:solidFill>
                  <a:srgbClr val="203763"/>
                </a:solidFill>
                <a:latin typeface="Calibri" panose="020F0502020204030204" pitchFamily="34" charset="0"/>
              </a:rPr>
              <a:t> </a:t>
            </a:r>
            <a:r>
              <a:rPr lang="nb-NO" sz="1200" dirty="0">
                <a:solidFill>
                  <a:srgbClr val="20376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Eiendom Norge, Finn.no, Eiendomsverdi og Samfunnsøkonomisk analyse</a:t>
            </a:r>
            <a:endParaRPr lang="nb-NO" sz="1200" dirty="0">
              <a:solidFill>
                <a:srgbClr val="2037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Boligpriser og gjeld driver hverandre?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4" name="Plassholder for innhold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062294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96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Bygges nok boliger!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2" name="Plassholder for innhold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818614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58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Regionale </a:t>
            </a:r>
            <a:br>
              <a:rPr lang="nb-NO" dirty="0" smtClean="0"/>
            </a:br>
            <a:r>
              <a:rPr lang="nb-NO" dirty="0" smtClean="0"/>
              <a:t>variasjoner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43001" y="2057400"/>
            <a:ext cx="3511378" cy="4038600"/>
          </a:xfrm>
        </p:spPr>
        <p:txBody>
          <a:bodyPr/>
          <a:lstStyle/>
          <a:p>
            <a:r>
              <a:rPr lang="nb-NO" dirty="0" smtClean="0"/>
              <a:t>Fall i Rogaland</a:t>
            </a:r>
          </a:p>
          <a:p>
            <a:r>
              <a:rPr lang="nb-NO" dirty="0" smtClean="0"/>
              <a:t>Svak vekst i Nord-Trøndelag og Vest-Agder</a:t>
            </a:r>
          </a:p>
          <a:p>
            <a:r>
              <a:rPr lang="nb-NO" dirty="0" smtClean="0"/>
              <a:t>Sterk vekst i </a:t>
            </a:r>
            <a:r>
              <a:rPr lang="nb-NO" dirty="0" smtClean="0"/>
              <a:t>Hordaland</a:t>
            </a:r>
            <a:r>
              <a:rPr lang="nb-NO" dirty="0" smtClean="0"/>
              <a:t>, </a:t>
            </a:r>
            <a:r>
              <a:rPr lang="nb-NO" dirty="0" smtClean="0"/>
              <a:t>Buskerud, Akershus, Østfold </a:t>
            </a:r>
            <a:r>
              <a:rPr lang="nb-NO" dirty="0" smtClean="0"/>
              <a:t>og Oslo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8"/>
          <a:stretch/>
        </p:blipFill>
        <p:spPr bwMode="auto">
          <a:xfrm>
            <a:off x="4879638" y="313765"/>
            <a:ext cx="5071186" cy="5782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84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Boligmangel </a:t>
            </a:r>
            <a:r>
              <a:rPr lang="nb-NO" dirty="0" smtClean="0"/>
              <a:t>og boligprisvekst i </a:t>
            </a:r>
            <a:r>
              <a:rPr lang="nb-NO" dirty="0" smtClean="0"/>
              <a:t>Oslo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9197958" y="5792941"/>
            <a:ext cx="20842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/>
              <a:t>Kilde: SSB, Samfunnsøkonomisk</a:t>
            </a:r>
          </a:p>
          <a:p>
            <a:r>
              <a:rPr lang="nb-NO" sz="1100" dirty="0"/>
              <a:t>a</a:t>
            </a:r>
            <a:r>
              <a:rPr lang="nb-NO" sz="1100" dirty="0" smtClean="0"/>
              <a:t>nalyse og Eiendom Norge</a:t>
            </a:r>
            <a:endParaRPr lang="nb-NO" sz="1100" dirty="0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18022"/>
              </p:ext>
            </p:extLst>
          </p:nvPr>
        </p:nvGraphicFramePr>
        <p:xfrm>
          <a:off x="879337" y="1869988"/>
          <a:ext cx="4969013" cy="392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634132"/>
              </p:ext>
            </p:extLst>
          </p:nvPr>
        </p:nvGraphicFramePr>
        <p:xfrm>
          <a:off x="6112013" y="1869988"/>
          <a:ext cx="5170170" cy="392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91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Motsatt i </a:t>
            </a:r>
            <a:r>
              <a:rPr lang="nb-NO" dirty="0" smtClean="0"/>
              <a:t>utvikling i </a:t>
            </a:r>
            <a:r>
              <a:rPr lang="nb-NO" dirty="0" smtClean="0"/>
              <a:t>Stavanger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kstSylinder 7"/>
          <p:cNvSpPr txBox="1"/>
          <p:nvPr/>
        </p:nvSpPr>
        <p:spPr>
          <a:xfrm>
            <a:off x="9197958" y="5792941"/>
            <a:ext cx="20842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/>
              <a:t>Kilde: SSB, Samfunnsøkonomisk</a:t>
            </a:r>
          </a:p>
          <a:p>
            <a:r>
              <a:rPr lang="nb-NO" sz="1100" dirty="0"/>
              <a:t>a</a:t>
            </a:r>
            <a:r>
              <a:rPr lang="nb-NO" sz="1100" dirty="0" smtClean="0"/>
              <a:t>nalyse og Eiendom Norge</a:t>
            </a:r>
            <a:endParaRPr lang="nb-NO" sz="1100" dirty="0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313478"/>
              </p:ext>
            </p:extLst>
          </p:nvPr>
        </p:nvGraphicFramePr>
        <p:xfrm>
          <a:off x="733425" y="1801098"/>
          <a:ext cx="5267325" cy="3991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906630"/>
              </p:ext>
            </p:extLst>
          </p:nvPr>
        </p:nvGraphicFramePr>
        <p:xfrm>
          <a:off x="6410325" y="1965960"/>
          <a:ext cx="4871858" cy="382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26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24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7477"/>
          <a:stretch/>
        </p:blipFill>
        <p:spPr>
          <a:xfrm>
            <a:off x="224286" y="241541"/>
            <a:ext cx="11736739" cy="6392172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09530" y="5099222"/>
            <a:ext cx="8767860" cy="1344710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chemeClr val="tx1"/>
                </a:solidFill>
              </a:rPr>
              <a:t>Roger Bjørnstad</a:t>
            </a:r>
            <a:endParaRPr lang="nb-NO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nb-NO" dirty="0">
                <a:solidFill>
                  <a:schemeClr val="tx1"/>
                </a:solidFill>
              </a:rPr>
              <a:t>Samfunnsøkonomisk analyse</a:t>
            </a:r>
          </a:p>
          <a:p>
            <a:pPr>
              <a:spcBef>
                <a:spcPts val="0"/>
              </a:spcBef>
            </a:pPr>
            <a:r>
              <a:rPr lang="nb-NO" dirty="0" smtClean="0">
                <a:solidFill>
                  <a:schemeClr val="tx1"/>
                </a:solidFill>
              </a:rPr>
              <a:t>Roger.bjornstad@samfunnsokonomisk-analyse.no</a:t>
            </a:r>
            <a:endParaRPr lang="nb-NO" dirty="0">
              <a:solidFill>
                <a:schemeClr val="tx1"/>
              </a:solidFill>
            </a:endParaRPr>
          </a:p>
        </p:txBody>
      </p:sp>
      <p:cxnSp>
        <p:nvCxnSpPr>
          <p:cNvPr id="11" name="Rett linje 10"/>
          <p:cNvCxnSpPr/>
          <p:nvPr/>
        </p:nvCxnSpPr>
        <p:spPr>
          <a:xfrm flipV="1">
            <a:off x="834855" y="4974488"/>
            <a:ext cx="10515600" cy="2588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/>
          <p:cNvSpPr txBox="1"/>
          <p:nvPr/>
        </p:nvSpPr>
        <p:spPr>
          <a:xfrm>
            <a:off x="4488872" y="4106193"/>
            <a:ext cx="3371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smtClean="0"/>
              <a:t>Takk for meg!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4826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To kvartaler på rad med negativ vekst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764011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21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Nedturen isolert til industrien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578842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52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1515" y="609600"/>
            <a:ext cx="10983074" cy="1356360"/>
          </a:xfrm>
        </p:spPr>
        <p:txBody>
          <a:bodyPr/>
          <a:lstStyle/>
          <a:p>
            <a:r>
              <a:rPr lang="nb-NO" dirty="0" smtClean="0"/>
              <a:t>Antall ledige, </a:t>
            </a:r>
            <a:r>
              <a:rPr lang="nb-NO" dirty="0" smtClean="0"/>
              <a:t>4. </a:t>
            </a:r>
            <a:r>
              <a:rPr lang="nb-NO" dirty="0" err="1" smtClean="0"/>
              <a:t>kv</a:t>
            </a:r>
            <a:r>
              <a:rPr lang="nb-NO" dirty="0" smtClean="0"/>
              <a:t>. </a:t>
            </a:r>
            <a:r>
              <a:rPr lang="nb-NO" dirty="0" smtClean="0"/>
              <a:t>2014 – </a:t>
            </a:r>
            <a:r>
              <a:rPr lang="nb-NO" dirty="0" smtClean="0"/>
              <a:t>4. </a:t>
            </a:r>
            <a:r>
              <a:rPr lang="nb-NO" dirty="0" err="1" smtClean="0"/>
              <a:t>kv</a:t>
            </a:r>
            <a:r>
              <a:rPr lang="nb-NO" dirty="0" smtClean="0"/>
              <a:t>. 2015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0" name="Plassholder for innhol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805706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9855602" y="5605916"/>
            <a:ext cx="116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Kilde: SSB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60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5,1 prosent ledige i 2017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113139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61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Snart gratis å låne penger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12310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25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2996" y="609600"/>
            <a:ext cx="10011036" cy="1356360"/>
          </a:xfrm>
        </p:spPr>
        <p:txBody>
          <a:bodyPr/>
          <a:lstStyle/>
          <a:p>
            <a:r>
              <a:rPr lang="nb-NO" dirty="0" smtClean="0"/>
              <a:t>Noe er veldig galt med økonomien og vår forståelse av den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43000" y="2057400"/>
            <a:ext cx="4714103" cy="4038600"/>
          </a:xfrm>
        </p:spPr>
        <p:txBody>
          <a:bodyPr>
            <a:normAutofit lnSpcReduction="10000"/>
          </a:bodyPr>
          <a:lstStyle/>
          <a:p>
            <a:r>
              <a:rPr lang="nb-NO" dirty="0" smtClean="0">
                <a:solidFill>
                  <a:schemeClr val="tx1"/>
                </a:solidFill>
              </a:rPr>
              <a:t>Produksjonskapasitet og menneskelige ressurser står ubrukt og forvitrer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Vår løsning har vært å øke bedrifters lønnsomhet for å skape investeringer i nye arbeidsplasser</a:t>
            </a:r>
          </a:p>
          <a:p>
            <a:pPr lvl="1"/>
            <a:r>
              <a:rPr lang="nb-NO" dirty="0" smtClean="0">
                <a:solidFill>
                  <a:schemeClr val="bg1">
                    <a:lumMod val="85000"/>
                  </a:schemeClr>
                </a:solidFill>
              </a:rPr>
              <a:t>Skattepolitikken</a:t>
            </a:r>
          </a:p>
          <a:p>
            <a:pPr lvl="1"/>
            <a:r>
              <a:rPr lang="nb-NO" dirty="0" smtClean="0">
                <a:solidFill>
                  <a:schemeClr val="bg1">
                    <a:lumMod val="85000"/>
                  </a:schemeClr>
                </a:solidFill>
              </a:rPr>
              <a:t>Fordelingspolitikken</a:t>
            </a:r>
          </a:p>
          <a:p>
            <a:pPr lvl="1"/>
            <a:r>
              <a:rPr lang="nb-NO" dirty="0" smtClean="0">
                <a:solidFill>
                  <a:schemeClr val="bg1">
                    <a:lumMod val="85000"/>
                  </a:schemeClr>
                </a:solidFill>
              </a:rPr>
              <a:t>Rentepolitikken</a:t>
            </a:r>
          </a:p>
          <a:p>
            <a:r>
              <a:rPr lang="nb-NO" dirty="0" smtClean="0">
                <a:solidFill>
                  <a:schemeClr val="bg1">
                    <a:lumMod val="85000"/>
                  </a:schemeClr>
                </a:solidFill>
              </a:rPr>
              <a:t>Investeringene faller like fullt</a:t>
            </a:r>
          </a:p>
          <a:p>
            <a:r>
              <a:rPr lang="nb-NO" dirty="0" smtClean="0">
                <a:solidFill>
                  <a:schemeClr val="bg1">
                    <a:lumMod val="85000"/>
                  </a:schemeClr>
                </a:solidFill>
              </a:rPr>
              <a:t>I stedet må vi skape økt etterspørsel</a:t>
            </a:r>
            <a:endParaRPr lang="nb-NO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247940"/>
              </p:ext>
            </p:extLst>
          </p:nvPr>
        </p:nvGraphicFramePr>
        <p:xfrm>
          <a:off x="6507892" y="1965959"/>
          <a:ext cx="4646140" cy="3660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ktangel 10"/>
          <p:cNvSpPr/>
          <p:nvPr/>
        </p:nvSpPr>
        <p:spPr>
          <a:xfrm>
            <a:off x="7540378" y="5742107"/>
            <a:ext cx="3578304" cy="278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Aft>
                <a:spcPts val="900"/>
              </a:spcAft>
            </a:pPr>
            <a:r>
              <a:rPr lang="nb-NO" sz="1100" dirty="0">
                <a:solidFill>
                  <a:srgbClr val="20376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Kilde: </a:t>
            </a:r>
            <a:r>
              <a:rPr lang="nb-NO" sz="1100" dirty="0" smtClean="0">
                <a:solidFill>
                  <a:srgbClr val="20376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OECD</a:t>
            </a:r>
            <a:endParaRPr lang="nb-NO" sz="1100" dirty="0">
              <a:solidFill>
                <a:srgbClr val="2037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8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2996" y="609600"/>
            <a:ext cx="10011036" cy="1356360"/>
          </a:xfrm>
        </p:spPr>
        <p:txBody>
          <a:bodyPr/>
          <a:lstStyle/>
          <a:p>
            <a:r>
              <a:rPr lang="nb-NO" dirty="0" smtClean="0"/>
              <a:t>Noe er veldig galt med økonomien og vår forståelse av den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43000" y="2057400"/>
            <a:ext cx="4714103" cy="4038600"/>
          </a:xfrm>
        </p:spPr>
        <p:txBody>
          <a:bodyPr>
            <a:normAutofit lnSpcReduction="10000"/>
          </a:bodyPr>
          <a:lstStyle/>
          <a:p>
            <a:r>
              <a:rPr lang="nb-NO" dirty="0" smtClean="0">
                <a:solidFill>
                  <a:schemeClr val="tx1"/>
                </a:solidFill>
              </a:rPr>
              <a:t>Produksjonskapasitet og menneskelige ressurser står ubrukt og forvitrer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Vår løsning har vært å øke bedrifters lønnsomhet for å skape investeringer i nye arbeidsplasser</a:t>
            </a:r>
          </a:p>
          <a:p>
            <a:pPr lvl="1"/>
            <a:r>
              <a:rPr lang="nb-NO" dirty="0" smtClean="0">
                <a:solidFill>
                  <a:schemeClr val="tx1"/>
                </a:solidFill>
              </a:rPr>
              <a:t>Skattepolitikken</a:t>
            </a:r>
          </a:p>
          <a:p>
            <a:pPr lvl="1"/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Fordelingspolitikken</a:t>
            </a:r>
          </a:p>
          <a:p>
            <a:pPr lvl="1"/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Rentepolitikken</a:t>
            </a:r>
          </a:p>
          <a:p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Investeringene faller like fullt</a:t>
            </a:r>
          </a:p>
          <a:p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I stedet må vi skape økt etterspørsel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Bild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072" y="2057400"/>
            <a:ext cx="3847928" cy="36596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Sylinder 6"/>
          <p:cNvSpPr txBox="1"/>
          <p:nvPr/>
        </p:nvSpPr>
        <p:spPr>
          <a:xfrm>
            <a:off x="7078500" y="1688068"/>
            <a:ext cx="30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Formelle selskapsskattesatser</a:t>
            </a:r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6954884" y="5695171"/>
            <a:ext cx="3578304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Aft>
                <a:spcPts val="900"/>
              </a:spcAft>
            </a:pPr>
            <a:r>
              <a:rPr lang="nb-NO" sz="1100" dirty="0">
                <a:solidFill>
                  <a:srgbClr val="20376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Kilde: OECD, faksimile fra NOU 2014:13, Kapitalbeskatning i en internasjonal økonomi (Scheel-utvalget)</a:t>
            </a:r>
            <a:endParaRPr lang="nb-NO" sz="1100" dirty="0">
              <a:solidFill>
                <a:srgbClr val="2037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1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2996" y="609600"/>
            <a:ext cx="10011036" cy="1356360"/>
          </a:xfrm>
        </p:spPr>
        <p:txBody>
          <a:bodyPr/>
          <a:lstStyle/>
          <a:p>
            <a:r>
              <a:rPr lang="nb-NO" dirty="0" smtClean="0"/>
              <a:t>Noe er veldig galt med økonomien og vår forståelse av den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43000" y="2057400"/>
            <a:ext cx="4714103" cy="4038600"/>
          </a:xfrm>
        </p:spPr>
        <p:txBody>
          <a:bodyPr>
            <a:normAutofit lnSpcReduction="10000"/>
          </a:bodyPr>
          <a:lstStyle/>
          <a:p>
            <a:r>
              <a:rPr lang="nb-NO" dirty="0" smtClean="0">
                <a:solidFill>
                  <a:schemeClr val="tx1"/>
                </a:solidFill>
              </a:rPr>
              <a:t>Produksjonskapasitet og menneskelige ressurser står ubrukt og forvitrer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Vår løsning har vært å øke bedrifters lønnsomhet for å skape investeringer i nye arbeidsplasser</a:t>
            </a:r>
          </a:p>
          <a:p>
            <a:pPr lvl="1"/>
            <a:r>
              <a:rPr lang="nb-NO" dirty="0" smtClean="0">
                <a:solidFill>
                  <a:schemeClr val="tx1"/>
                </a:solidFill>
              </a:rPr>
              <a:t>Skattepolitikken</a:t>
            </a:r>
          </a:p>
          <a:p>
            <a:pPr lvl="1"/>
            <a:r>
              <a:rPr lang="nb-NO" dirty="0" smtClean="0">
                <a:solidFill>
                  <a:schemeClr val="tx1"/>
                </a:solidFill>
              </a:rPr>
              <a:t>Fordelingspolitikken</a:t>
            </a:r>
          </a:p>
          <a:p>
            <a:pPr lvl="1"/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Rentepolitikken</a:t>
            </a:r>
          </a:p>
          <a:p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Investeringene faller like fullt</a:t>
            </a:r>
          </a:p>
          <a:p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I stedet må vi skape økt etterspørsel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16. mars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064357"/>
              </p:ext>
            </p:extLst>
          </p:nvPr>
        </p:nvGraphicFramePr>
        <p:xfrm>
          <a:off x="6463747" y="1965959"/>
          <a:ext cx="4572000" cy="375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ktangel 6"/>
          <p:cNvSpPr/>
          <p:nvPr/>
        </p:nvSpPr>
        <p:spPr>
          <a:xfrm>
            <a:off x="6148514" y="5725296"/>
            <a:ext cx="5502875" cy="438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Aft>
                <a:spcPts val="0"/>
              </a:spcAft>
            </a:pPr>
            <a:r>
              <a:rPr lang="nb-NO" sz="1050" dirty="0">
                <a:solidFill>
                  <a:srgbClr val="20376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Fra figur 6.5 i </a:t>
            </a:r>
            <a:r>
              <a:rPr lang="nb-NO" sz="1050" dirty="0" err="1">
                <a:solidFill>
                  <a:srgbClr val="20376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Piketty</a:t>
            </a:r>
            <a:r>
              <a:rPr lang="nb-NO" sz="1050" dirty="0">
                <a:solidFill>
                  <a:srgbClr val="20376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(2014).</a:t>
            </a:r>
          </a:p>
          <a:p>
            <a:pPr algn="r">
              <a:lnSpc>
                <a:spcPct val="110000"/>
              </a:lnSpc>
              <a:spcAft>
                <a:spcPts val="0"/>
              </a:spcAft>
            </a:pPr>
            <a:r>
              <a:rPr lang="nb-NO" sz="1050" dirty="0">
                <a:solidFill>
                  <a:srgbClr val="20376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** Driftsresultat som andel av BNP unntatt offentlig forvaltning og boligtjenester. </a:t>
            </a:r>
            <a:r>
              <a:rPr lang="nb-NO" sz="1050" dirty="0" smtClean="0">
                <a:solidFill>
                  <a:srgbClr val="20376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Kilde</a:t>
            </a:r>
            <a:r>
              <a:rPr lang="nb-NO" sz="1050" dirty="0">
                <a:solidFill>
                  <a:srgbClr val="20376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SSB</a:t>
            </a:r>
            <a:endParaRPr lang="nb-NO" sz="1050" dirty="0">
              <a:solidFill>
                <a:srgbClr val="2037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Samfunnsøkonomisk analyse">
      <a:dk1>
        <a:srgbClr val="000000"/>
      </a:dk1>
      <a:lt1>
        <a:sysClr val="window" lastClr="FFFFFF"/>
      </a:lt1>
      <a:dk2>
        <a:srgbClr val="203763"/>
      </a:dk2>
      <a:lt2>
        <a:srgbClr val="DCDB94"/>
      </a:lt2>
      <a:accent1>
        <a:srgbClr val="B6B43C"/>
      </a:accent1>
      <a:accent2>
        <a:srgbClr val="5B5A1D"/>
      </a:accent2>
      <a:accent3>
        <a:srgbClr val="7F7F7F"/>
      </a:accent3>
      <a:accent4>
        <a:srgbClr val="000000"/>
      </a:accent4>
      <a:accent5>
        <a:srgbClr val="CC6600"/>
      </a:accent5>
      <a:accent6>
        <a:srgbClr val="CC0000"/>
      </a:accent6>
      <a:hlink>
        <a:srgbClr val="B4C6E7"/>
      </a:hlink>
      <a:folHlink>
        <a:srgbClr val="4571C3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jenspeil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F62F55A384AC4E814D08778BB97F5D" ma:contentTypeVersion="0" ma:contentTypeDescription="Opprett et nytt dokument." ma:contentTypeScope="" ma:versionID="33f0bda3e46ffd4f2c15ee2f3326842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1a3549b013562bcb1aa6467dd8915d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5F197E-9235-4FAB-BB9A-D5C867032B1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F55F3F-4020-4788-AC0E-4099FE8EDC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635CEE-600E-4F96-9220-5BA0596C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TC103457444[[fn=Basis]]</Template>
  <TotalTime>19548</TotalTime>
  <Words>610</Words>
  <Application>Microsoft Office PowerPoint</Application>
  <PresentationFormat>Widescreen</PresentationFormat>
  <Paragraphs>147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Times New Roman</vt:lpstr>
      <vt:lpstr>Basis</vt:lpstr>
      <vt:lpstr>Konjunktur- og boligrapport med prognoser til 2019</vt:lpstr>
      <vt:lpstr>To kvartaler på rad med negativ vekst</vt:lpstr>
      <vt:lpstr>Nedturen isolert til industrien</vt:lpstr>
      <vt:lpstr>Antall ledige, 4. kv. 2014 – 4. kv. 2015</vt:lpstr>
      <vt:lpstr>5,1 prosent ledige i 2017</vt:lpstr>
      <vt:lpstr>Snart gratis å låne penger</vt:lpstr>
      <vt:lpstr>Noe er veldig galt med økonomien og vår forståelse av den</vt:lpstr>
      <vt:lpstr>Noe er veldig galt med økonomien og vår forståelse av den</vt:lpstr>
      <vt:lpstr>Noe er veldig galt med økonomien og vår forståelse av den</vt:lpstr>
      <vt:lpstr>Noe er veldig galt med økonomien og vår forståelse av den</vt:lpstr>
      <vt:lpstr>Noe er veldig galt med økonomien og vår forståelse av den</vt:lpstr>
      <vt:lpstr>Boligprisvekst til 2019</vt:lpstr>
      <vt:lpstr>Boligpriser og gjeld driver hverandre?</vt:lpstr>
      <vt:lpstr>Bygges nok boliger!</vt:lpstr>
      <vt:lpstr>Regionale  variasjoner</vt:lpstr>
      <vt:lpstr>Boligmangel og boligprisvekst i Oslo</vt:lpstr>
      <vt:lpstr>Motsatt i utvikling i Stavanger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Framskriving av avansert IKT-kompetanse</dc:title>
  <dc:creator>Roger Bjørnstad</dc:creator>
  <cp:lastModifiedBy>Roger Bjørnstad</cp:lastModifiedBy>
  <cp:revision>261</cp:revision>
  <cp:lastPrinted>2015-10-13T13:13:48Z</cp:lastPrinted>
  <dcterms:created xsi:type="dcterms:W3CDTF">2014-01-21T08:59:33Z</dcterms:created>
  <dcterms:modified xsi:type="dcterms:W3CDTF">2016-03-16T19:57:38Z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0x01010032F62F55A384AC4E814D08778BB97F5D</vt:lpwstr>
  </property>
</Properties>
</file>